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74" r:id="rId5"/>
  </p:sldMasterIdLst>
  <p:notesMasterIdLst>
    <p:notesMasterId r:id="rId153"/>
  </p:notesMasterIdLst>
  <p:handoutMasterIdLst>
    <p:handoutMasterId r:id="rId154"/>
  </p:handoutMasterIdLst>
  <p:sldIdLst>
    <p:sldId id="562" r:id="rId6"/>
    <p:sldId id="564" r:id="rId7"/>
    <p:sldId id="606" r:id="rId8"/>
    <p:sldId id="650" r:id="rId9"/>
    <p:sldId id="565" r:id="rId10"/>
    <p:sldId id="651" r:id="rId11"/>
    <p:sldId id="576" r:id="rId12"/>
    <p:sldId id="577" r:id="rId13"/>
    <p:sldId id="591" r:id="rId14"/>
    <p:sldId id="575" r:id="rId15"/>
    <p:sldId id="592" r:id="rId16"/>
    <p:sldId id="593" r:id="rId17"/>
    <p:sldId id="595" r:id="rId18"/>
    <p:sldId id="596" r:id="rId19"/>
    <p:sldId id="597" r:id="rId20"/>
    <p:sldId id="598" r:id="rId21"/>
    <p:sldId id="599" r:id="rId22"/>
    <p:sldId id="567" r:id="rId23"/>
    <p:sldId id="569" r:id="rId24"/>
    <p:sldId id="570" r:id="rId25"/>
    <p:sldId id="608" r:id="rId26"/>
    <p:sldId id="609" r:id="rId27"/>
    <p:sldId id="571" r:id="rId28"/>
    <p:sldId id="605" r:id="rId29"/>
    <p:sldId id="579" r:id="rId30"/>
    <p:sldId id="600" r:id="rId31"/>
    <p:sldId id="610" r:id="rId32"/>
    <p:sldId id="581" r:id="rId33"/>
    <p:sldId id="611" r:id="rId34"/>
    <p:sldId id="612" r:id="rId35"/>
    <p:sldId id="634" r:id="rId36"/>
    <p:sldId id="614" r:id="rId37"/>
    <p:sldId id="615" r:id="rId38"/>
    <p:sldId id="616" r:id="rId39"/>
    <p:sldId id="653" r:id="rId40"/>
    <p:sldId id="652" r:id="rId41"/>
    <p:sldId id="617" r:id="rId42"/>
    <p:sldId id="618" r:id="rId43"/>
    <p:sldId id="619" r:id="rId44"/>
    <p:sldId id="659" r:id="rId45"/>
    <p:sldId id="620" r:id="rId46"/>
    <p:sldId id="658" r:id="rId47"/>
    <p:sldId id="621" r:id="rId48"/>
    <p:sldId id="623" r:id="rId49"/>
    <p:sldId id="629" r:id="rId50"/>
    <p:sldId id="628" r:id="rId51"/>
    <p:sldId id="626" r:id="rId52"/>
    <p:sldId id="627" r:id="rId53"/>
    <p:sldId id="630" r:id="rId54"/>
    <p:sldId id="631" r:id="rId55"/>
    <p:sldId id="635" r:id="rId56"/>
    <p:sldId id="636" r:id="rId57"/>
    <p:sldId id="637" r:id="rId58"/>
    <p:sldId id="638" r:id="rId59"/>
    <p:sldId id="640" r:id="rId60"/>
    <p:sldId id="641" r:id="rId61"/>
    <p:sldId id="654" r:id="rId62"/>
    <p:sldId id="655" r:id="rId63"/>
    <p:sldId id="642" r:id="rId64"/>
    <p:sldId id="656" r:id="rId65"/>
    <p:sldId id="660" r:id="rId66"/>
    <p:sldId id="668" r:id="rId67"/>
    <p:sldId id="647" r:id="rId68"/>
    <p:sldId id="661" r:id="rId69"/>
    <p:sldId id="645" r:id="rId70"/>
    <p:sldId id="662" r:id="rId71"/>
    <p:sldId id="663" r:id="rId72"/>
    <p:sldId id="664" r:id="rId73"/>
    <p:sldId id="648" r:id="rId74"/>
    <p:sldId id="665" r:id="rId75"/>
    <p:sldId id="666" r:id="rId76"/>
    <p:sldId id="667" r:id="rId77"/>
    <p:sldId id="646" r:id="rId78"/>
    <p:sldId id="806" r:id="rId79"/>
    <p:sldId id="258" r:id="rId80"/>
    <p:sldId id="669" r:id="rId81"/>
    <p:sldId id="670" r:id="rId82"/>
    <p:sldId id="748" r:id="rId83"/>
    <p:sldId id="760" r:id="rId84"/>
    <p:sldId id="797" r:id="rId85"/>
    <p:sldId id="798" r:id="rId86"/>
    <p:sldId id="799" r:id="rId87"/>
    <p:sldId id="800" r:id="rId88"/>
    <p:sldId id="801" r:id="rId89"/>
    <p:sldId id="802" r:id="rId90"/>
    <p:sldId id="803" r:id="rId91"/>
    <p:sldId id="804" r:id="rId92"/>
    <p:sldId id="805" r:id="rId93"/>
    <p:sldId id="761" r:id="rId94"/>
    <p:sldId id="759" r:id="rId95"/>
    <p:sldId id="793" r:id="rId96"/>
    <p:sldId id="794" r:id="rId97"/>
    <p:sldId id="795" r:id="rId98"/>
    <p:sldId id="796" r:id="rId99"/>
    <p:sldId id="762" r:id="rId100"/>
    <p:sldId id="729" r:id="rId101"/>
    <p:sldId id="746" r:id="rId102"/>
    <p:sldId id="764" r:id="rId103"/>
    <p:sldId id="765" r:id="rId104"/>
    <p:sldId id="766" r:id="rId105"/>
    <p:sldId id="768" r:id="rId106"/>
    <p:sldId id="420" r:id="rId107"/>
    <p:sldId id="421" r:id="rId108"/>
    <p:sldId id="769" r:id="rId109"/>
    <p:sldId id="415" r:id="rId110"/>
    <p:sldId id="417" r:id="rId111"/>
    <p:sldId id="418" r:id="rId112"/>
    <p:sldId id="419" r:id="rId113"/>
    <p:sldId id="433" r:id="rId114"/>
    <p:sldId id="434" r:id="rId115"/>
    <p:sldId id="451" r:id="rId116"/>
    <p:sldId id="412" r:id="rId117"/>
    <p:sldId id="452" r:id="rId118"/>
    <p:sldId id="453" r:id="rId119"/>
    <p:sldId id="416" r:id="rId120"/>
    <p:sldId id="454" r:id="rId121"/>
    <p:sldId id="455" r:id="rId122"/>
    <p:sldId id="456" r:id="rId123"/>
    <p:sldId id="460" r:id="rId124"/>
    <p:sldId id="461" r:id="rId125"/>
    <p:sldId id="422" r:id="rId126"/>
    <p:sldId id="423" r:id="rId127"/>
    <p:sldId id="429" r:id="rId128"/>
    <p:sldId id="773" r:id="rId129"/>
    <p:sldId id="430" r:id="rId130"/>
    <p:sldId id="772" r:id="rId131"/>
    <p:sldId id="771" r:id="rId132"/>
    <p:sldId id="774" r:id="rId133"/>
    <p:sldId id="775" r:id="rId134"/>
    <p:sldId id="776" r:id="rId135"/>
    <p:sldId id="777" r:id="rId136"/>
    <p:sldId id="767" r:id="rId137"/>
    <p:sldId id="778" r:id="rId138"/>
    <p:sldId id="780" r:id="rId139"/>
    <p:sldId id="781" r:id="rId140"/>
    <p:sldId id="431" r:id="rId141"/>
    <p:sldId id="432" r:id="rId142"/>
    <p:sldId id="782" r:id="rId143"/>
    <p:sldId id="783" r:id="rId144"/>
    <p:sldId id="785" r:id="rId145"/>
    <p:sldId id="784" r:id="rId146"/>
    <p:sldId id="786" r:id="rId147"/>
    <p:sldId id="787" r:id="rId148"/>
    <p:sldId id="788" r:id="rId149"/>
    <p:sldId id="789" r:id="rId150"/>
    <p:sldId id="790" r:id="rId151"/>
    <p:sldId id="792"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690E4DEE-9273-4184-B3F5-D36E4F62D771}">
          <p14:sldIdLst>
            <p14:sldId id="562"/>
            <p14:sldId id="564"/>
            <p14:sldId id="606"/>
            <p14:sldId id="650"/>
            <p14:sldId id="565"/>
            <p14:sldId id="651"/>
            <p14:sldId id="576"/>
            <p14:sldId id="577"/>
            <p14:sldId id="591"/>
            <p14:sldId id="575"/>
            <p14:sldId id="592"/>
            <p14:sldId id="593"/>
            <p14:sldId id="595"/>
            <p14:sldId id="596"/>
            <p14:sldId id="597"/>
            <p14:sldId id="598"/>
            <p14:sldId id="599"/>
            <p14:sldId id="567"/>
            <p14:sldId id="569"/>
            <p14:sldId id="570"/>
            <p14:sldId id="608"/>
            <p14:sldId id="609"/>
            <p14:sldId id="571"/>
            <p14:sldId id="605"/>
            <p14:sldId id="579"/>
            <p14:sldId id="600"/>
            <p14:sldId id="610"/>
            <p14:sldId id="581"/>
            <p14:sldId id="611"/>
            <p14:sldId id="612"/>
            <p14:sldId id="634"/>
            <p14:sldId id="614"/>
            <p14:sldId id="615"/>
            <p14:sldId id="616"/>
            <p14:sldId id="653"/>
            <p14:sldId id="652"/>
            <p14:sldId id="617"/>
            <p14:sldId id="618"/>
            <p14:sldId id="619"/>
            <p14:sldId id="659"/>
            <p14:sldId id="620"/>
            <p14:sldId id="658"/>
            <p14:sldId id="621"/>
            <p14:sldId id="623"/>
            <p14:sldId id="629"/>
            <p14:sldId id="628"/>
            <p14:sldId id="626"/>
            <p14:sldId id="627"/>
            <p14:sldId id="630"/>
            <p14:sldId id="631"/>
            <p14:sldId id="635"/>
            <p14:sldId id="636"/>
            <p14:sldId id="637"/>
            <p14:sldId id="638"/>
            <p14:sldId id="640"/>
            <p14:sldId id="641"/>
            <p14:sldId id="654"/>
            <p14:sldId id="655"/>
            <p14:sldId id="642"/>
            <p14:sldId id="656"/>
            <p14:sldId id="660"/>
            <p14:sldId id="668"/>
            <p14:sldId id="647"/>
            <p14:sldId id="661"/>
            <p14:sldId id="645"/>
            <p14:sldId id="662"/>
            <p14:sldId id="663"/>
            <p14:sldId id="664"/>
            <p14:sldId id="648"/>
            <p14:sldId id="665"/>
            <p14:sldId id="666"/>
            <p14:sldId id="667"/>
            <p14:sldId id="646"/>
            <p14:sldId id="806"/>
          </p14:sldIdLst>
        </p14:section>
        <p14:section name="Part 2" id="{DDFB4380-7A33-4148-A451-ABDC3449BB6D}">
          <p14:sldIdLst>
            <p14:sldId id="258"/>
            <p14:sldId id="669"/>
            <p14:sldId id="670"/>
            <p14:sldId id="748"/>
            <p14:sldId id="760"/>
            <p14:sldId id="797"/>
            <p14:sldId id="798"/>
            <p14:sldId id="799"/>
            <p14:sldId id="800"/>
            <p14:sldId id="801"/>
            <p14:sldId id="802"/>
            <p14:sldId id="803"/>
            <p14:sldId id="804"/>
            <p14:sldId id="805"/>
            <p14:sldId id="761"/>
            <p14:sldId id="759"/>
            <p14:sldId id="793"/>
            <p14:sldId id="794"/>
            <p14:sldId id="795"/>
            <p14:sldId id="796"/>
            <p14:sldId id="762"/>
            <p14:sldId id="729"/>
            <p14:sldId id="746"/>
            <p14:sldId id="764"/>
            <p14:sldId id="765"/>
            <p14:sldId id="766"/>
            <p14:sldId id="768"/>
            <p14:sldId id="420"/>
            <p14:sldId id="421"/>
            <p14:sldId id="769"/>
            <p14:sldId id="415"/>
            <p14:sldId id="417"/>
            <p14:sldId id="418"/>
            <p14:sldId id="419"/>
            <p14:sldId id="433"/>
            <p14:sldId id="434"/>
            <p14:sldId id="451"/>
            <p14:sldId id="412"/>
            <p14:sldId id="452"/>
            <p14:sldId id="453"/>
            <p14:sldId id="416"/>
            <p14:sldId id="454"/>
            <p14:sldId id="455"/>
            <p14:sldId id="456"/>
            <p14:sldId id="460"/>
            <p14:sldId id="461"/>
            <p14:sldId id="422"/>
            <p14:sldId id="423"/>
            <p14:sldId id="429"/>
            <p14:sldId id="773"/>
            <p14:sldId id="430"/>
            <p14:sldId id="772"/>
            <p14:sldId id="771"/>
            <p14:sldId id="774"/>
            <p14:sldId id="775"/>
            <p14:sldId id="776"/>
            <p14:sldId id="777"/>
            <p14:sldId id="767"/>
            <p14:sldId id="778"/>
            <p14:sldId id="780"/>
            <p14:sldId id="781"/>
            <p14:sldId id="431"/>
            <p14:sldId id="432"/>
            <p14:sldId id="782"/>
            <p14:sldId id="783"/>
            <p14:sldId id="785"/>
            <p14:sldId id="784"/>
            <p14:sldId id="786"/>
            <p14:sldId id="787"/>
            <p14:sldId id="788"/>
            <p14:sldId id="789"/>
            <p14:sldId id="790"/>
            <p14:sldId id="792"/>
          </p14:sldIdLst>
        </p14:section>
        <p14:section name="Title slide" id="{499339DB-2A10-5240-B775-5344EDD8416D}">
          <p14:sldIdLst/>
        </p14:section>
        <p14:section name="Agenda" id="{07DB761B-5C6E-824A-BF34-050874D2FDB0}">
          <p14:sldIdLst/>
        </p14:section>
        <p14:section name="Blank" id="{86D8C5F7-24B2-4D40-B27F-2EDF3B2313ED}">
          <p14:sldIdLst/>
        </p14:section>
        <p14:section name="Title only content" id="{32155F0F-46AD-354A-B749-C245A6DF216F}">
          <p14:sldIdLst/>
        </p14:section>
        <p14:section name="Title and subtitle content" id="{F67EC6A2-37FB-9840-A877-78A433D8CC87}">
          <p14:sldIdLst/>
        </p14:section>
        <p14:section name="Image and content" id="{B51B4733-56A8-0D48-8640-4269095528B2}">
          <p14:sldIdLst/>
        </p14:section>
        <p14:section name="Two content" id="{93BB2A7E-9A9E-B848-9E79-9239519825C4}">
          <p14:sldIdLst/>
        </p14:section>
        <p14:section name="Three content" id="{7F6A6829-80AA-9346-9278-585C4562E73D}">
          <p14:sldIdLst/>
        </p14:section>
        <p14:section name="Four content" id="{E17ADF61-671A-2B49-AAE1-A1C817E9543D}">
          <p14:sldIdLst/>
        </p14:section>
        <p14:section name="Five content" id="{2F23F3FF-D81F-DB46-AA73-60596468A325}">
          <p14:sldIdLst/>
        </p14:section>
        <p14:section name="Case studies" id="{5F35D470-E7DA-474F-A4DE-4B887B4A69E7}">
          <p14:sldIdLst/>
        </p14:section>
        <p14:section name="Logo wall" id="{116F9BE1-E3FC-F94A-ABF6-0A52910CD8A4}">
          <p14:sldIdLst/>
        </p14:section>
        <p14:section name="Quotes" id="{06221446-510D-EE49-B4FA-0485C3D6035F}">
          <p14:sldIdLst/>
        </p14:section>
        <p14:section name="Section dividers" id="{B3AC7C3D-8A16-344F-A3B4-F8F75ECAFC8B}">
          <p14:sldIdLst/>
        </p14:section>
        <p14:section name="Data Visualization" id="{3ED92339-C1F2-A440-BC0F-750636176180}">
          <p14:sldIdLst/>
        </p14:section>
        <p14:section name="Thank you" id="{43105D0B-6FFD-A448-8E16-734FDA29B350}">
          <p14:sldIdLst/>
        </p14:section>
        <p14:section name="Template directions" id="{88C38871-0078-5746-932F-9AAE975218AD}">
          <p14:sldIdLst/>
        </p14:section>
        <p14:section name="Example Slides (Light)" id="{842292A7-AC1D-FD42-B108-C5E53697B774}">
          <p14:sldIdLst/>
        </p14:section>
        <p14:section name="Title slide (Dark)" id="{AFD1518D-93EF-4D47-8EA5-84F0C41350BD}">
          <p14:sldIdLst/>
        </p14:section>
        <p14:section name="Agenda (Dark)" id="{4E3E146A-0B9D-5D4C-8606-549CDC4E83AA}">
          <p14:sldIdLst/>
        </p14:section>
        <p14:section name="Blank (Dark)" id="{4408D54B-106F-9245-9361-6333172E5368}">
          <p14:sldIdLst/>
        </p14:section>
        <p14:section name="Title only content (Dark)" id="{BD555C4C-1936-2740-AE6D-7BF5D833EC2B}">
          <p14:sldIdLst/>
        </p14:section>
        <p14:section name="Title and subtitle content (Dark)" id="{F5348623-CCAE-F14A-AD25-57CFC828E4BB}">
          <p14:sldIdLst/>
        </p14:section>
        <p14:section name="Image and content (Dark)" id="{EF243DA2-44BA-F84B-AE17-BF01D0435914}">
          <p14:sldIdLst/>
        </p14:section>
        <p14:section name="Two content (Dark)" id="{1F39821B-C154-9941-A2C2-C890D1FD9480}">
          <p14:sldIdLst/>
        </p14:section>
        <p14:section name="Three content (Dark)" id="{1B6E242A-97BA-AB4B-9B6B-7283012E8234}">
          <p14:sldIdLst/>
        </p14:section>
        <p14:section name="Four content (Dark)" id="{ADE51169-A3E6-CA40-A19F-7B4121FD6B3E}">
          <p14:sldIdLst/>
        </p14:section>
        <p14:section name="Five content (Dark)" id="{B230C904-BBD6-3A45-9EA2-AF29F9DBCF4C}">
          <p14:sldIdLst/>
        </p14:section>
        <p14:section name="Case studies (Dark)" id="{ED621464-78DF-8A49-A10B-6A8C6A6FBAD2}">
          <p14:sldIdLst/>
        </p14:section>
        <p14:section name="Logo wall (Dark)" id="{39CF3E99-145A-A947-90F0-0DD43DF33ECC}">
          <p14:sldIdLst/>
        </p14:section>
        <p14:section name="Quotes (Dark)" id="{F3643A1B-41D9-8B4C-ACC7-9D23AD45682E}">
          <p14:sldIdLst/>
        </p14:section>
        <p14:section name="Section dividers (Dark)" id="{8454A796-5C12-9140-82E2-980AD20910D9}">
          <p14:sldIdLst/>
        </p14:section>
        <p14:section name="Thank you (Dark)" id="{9802BD10-9B8F-564E-8C64-A9F16DFE90FB}">
          <p14:sldIdLst/>
        </p14:section>
        <p14:section name="Data Visualization (Dark)" id="{AB8327BB-5654-9644-B7D9-BB40C072B232}">
          <p14:sldIdLst/>
        </p14:section>
        <p14:section name="Template directions (Dark)" id="{9B7D7EEE-2636-2D44-ABFD-68FFCA6DECA8}">
          <p14:sldIdLst/>
        </p14:section>
        <p14:section name="Example Slides (Dark)" id="{7FEA5B0F-9A46-4F41-92E9-E2948A983DD8}">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B1E966-6961-0F50-8DB6-07965753986E}" name="Emily Zheng" initials="EZ" userId="S::emilyz@2a.consulting::f82caf59-4d99-4b56-845f-be5499779ccb" providerId="AD"/>
  <p188:author id="{E6E8B87A-35F3-49FE-E419-F5DEA76C1124}" name="Ashley Velazquez" initials="AV" userId="S::ashley@2a.consulting::27459dca-8b52-4cc1-803a-85614ebbc311" providerId="AD"/>
  <p188:author id="{495FC490-5893-5148-2CEE-DF14FA24C1F2}" name="Julianne Medenblik" initials="JM" userId="S::julianne@2a.consulting::ce83422f-0c59-4c8a-92c2-5f799f37350a" providerId="AD"/>
  <p188:author id="{B47D1797-3C58-93F2-7A13-61CB28D74573}" name="Olivia Witt" initials="OW" userId="S::Olivia@2a.consulting::b2c89e3c-57a0-4260-818b-d6c94110166d" providerId="AD"/>
  <p188:author id="{3B25209F-F647-DB31-479D-5D150D45701C}" name="Sarah Silva" initials="SS" userId="S::sarah@2a.consulting::c5438fce-4105-481a-92ae-1da751e199b6" providerId="AD"/>
  <p188:author id="{1A7C51AB-2E0C-E736-49D8-5D39035CDDB3}" name="Thad Allen" initials="TA" userId="S::Thad@2a.consulting::98f32c8c-fee0-4a69-a934-b7883cb118a7" providerId="AD"/>
  <p188:author id="{3BC929E5-C3D9-C54A-E1F4-976C3F59A026}" name="Michelle Francis" initials="MF" userId="Michelle Francis"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an, Quan" initials="GQ" lastIdx="1" clrIdx="0">
    <p:extLst>
      <p:ext uri="{19B8F6BF-5375-455C-9EA6-DF929625EA0E}">
        <p15:presenceInfo xmlns:p15="http://schemas.microsoft.com/office/powerpoint/2012/main" userId="S-1-5-21-1407069837-2091007605-538272213-316589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BC00"/>
    <a:srgbClr val="111724"/>
    <a:srgbClr val="FFBB45"/>
    <a:srgbClr val="EEE8EB"/>
    <a:srgbClr val="C20000"/>
    <a:srgbClr val="42B4FF"/>
    <a:srgbClr val="0F1520"/>
    <a:srgbClr val="0B1018"/>
    <a:srgbClr val="0C1019"/>
    <a:srgbClr val="1119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83"/>
    <p:restoredTop sz="94720"/>
  </p:normalViewPr>
  <p:slideViewPr>
    <p:cSldViewPr snapToGrid="0" showGuides="1">
      <p:cViewPr varScale="1">
        <p:scale>
          <a:sx n="108" d="100"/>
          <a:sy n="108" d="100"/>
        </p:scale>
        <p:origin x="846" y="102"/>
      </p:cViewPr>
      <p:guideLst>
        <p:guide orient="horz" pos="2136"/>
        <p:guide pos="3840"/>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tableStyles" Target="tableStyle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microsoft.com/office/2018/10/relationships/authors" Target="authors.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commentAuthors" Target="commentAuthor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presProps" Target="pres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handoutMaster" Target="handoutMasters/handoutMaster1.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109889A-270F-B6E5-3972-50E5E52472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028168-7E2B-F626-57B5-32EE17174C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264C6C-A75F-4F4B-983B-561CAC384A89}" type="datetimeFigureOut">
              <a:rPr lang="en-US" smtClean="0"/>
              <a:t>8/25/2024</a:t>
            </a:fld>
            <a:endParaRPr lang="en-US"/>
          </a:p>
        </p:txBody>
      </p:sp>
      <p:sp>
        <p:nvSpPr>
          <p:cNvPr id="4" name="Footer Placeholder 3">
            <a:extLst>
              <a:ext uri="{FF2B5EF4-FFF2-40B4-BE49-F238E27FC236}">
                <a16:creationId xmlns:a16="http://schemas.microsoft.com/office/drawing/2014/main" id="{4B2EDBBA-8B98-DADA-0E7B-B3B8BA50DD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C6926BD-6BEF-4459-AB9E-AA5FEF3EA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748BA5-07AE-424D-88E6-9F6246581C75}" type="slidenum">
              <a:rPr lang="en-US" smtClean="0"/>
              <a:t>‹#›</a:t>
            </a:fld>
            <a:endParaRPr lang="en-US"/>
          </a:p>
        </p:txBody>
      </p:sp>
    </p:spTree>
    <p:extLst>
      <p:ext uri="{BB962C8B-B14F-4D97-AF65-F5344CB8AC3E}">
        <p14:creationId xmlns:p14="http://schemas.microsoft.com/office/powerpoint/2010/main" val="181577697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C8E03-5825-4C42-8DC2-B65F04B88FE7}" type="datetimeFigureOut">
              <a:rPr lang="en-US" smtClean="0"/>
              <a:t>8/25/2024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F0C1F-993A-6847-8031-A71E46B1E58F}" type="slidenum">
              <a:rPr lang="en-US" smtClean="0"/>
              <a:t>‹#›</a:t>
            </a:fld>
            <a:endParaRPr lang="en-US"/>
          </a:p>
        </p:txBody>
      </p:sp>
    </p:spTree>
    <p:extLst>
      <p:ext uri="{BB962C8B-B14F-4D97-AF65-F5344CB8AC3E}">
        <p14:creationId xmlns:p14="http://schemas.microsoft.com/office/powerpoint/2010/main" val="2518635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another slide</a:t>
            </a:r>
          </a:p>
        </p:txBody>
      </p:sp>
      <p:sp>
        <p:nvSpPr>
          <p:cNvPr id="4" name="Slide Number Placeholder 3"/>
          <p:cNvSpPr>
            <a:spLocks noGrp="1"/>
          </p:cNvSpPr>
          <p:nvPr>
            <p:ph type="sldNum" sz="quarter" idx="5"/>
          </p:nvPr>
        </p:nvSpPr>
        <p:spPr/>
        <p:txBody>
          <a:bodyPr/>
          <a:lstStyle/>
          <a:p>
            <a:fld id="{614F0C1F-993A-6847-8031-A71E46B1E58F}" type="slidenum">
              <a:rPr lang="en-US" smtClean="0"/>
              <a:t>4</a:t>
            </a:fld>
            <a:endParaRPr lang="en-US" dirty="0"/>
          </a:p>
        </p:txBody>
      </p:sp>
    </p:spTree>
    <p:extLst>
      <p:ext uri="{BB962C8B-B14F-4D97-AF65-F5344CB8AC3E}">
        <p14:creationId xmlns:p14="http://schemas.microsoft.com/office/powerpoint/2010/main" val="1317337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18</a:t>
            </a:fld>
            <a:endParaRPr lang="en-US"/>
          </a:p>
        </p:txBody>
      </p:sp>
    </p:spTree>
    <p:extLst>
      <p:ext uri="{BB962C8B-B14F-4D97-AF65-F5344CB8AC3E}">
        <p14:creationId xmlns:p14="http://schemas.microsoft.com/office/powerpoint/2010/main" val="3394898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tables</a:t>
            </a:r>
          </a:p>
        </p:txBody>
      </p:sp>
      <p:sp>
        <p:nvSpPr>
          <p:cNvPr id="4" name="Slide Number Placeholder 3"/>
          <p:cNvSpPr>
            <a:spLocks noGrp="1"/>
          </p:cNvSpPr>
          <p:nvPr>
            <p:ph type="sldNum" sz="quarter" idx="5"/>
          </p:nvPr>
        </p:nvSpPr>
        <p:spPr/>
        <p:txBody>
          <a:bodyPr/>
          <a:lstStyle/>
          <a:p>
            <a:fld id="{614F0C1F-993A-6847-8031-A71E46B1E58F}" type="slidenum">
              <a:rPr lang="en-US" smtClean="0"/>
              <a:t>19</a:t>
            </a:fld>
            <a:endParaRPr lang="en-US"/>
          </a:p>
        </p:txBody>
      </p:sp>
    </p:spTree>
    <p:extLst>
      <p:ext uri="{BB962C8B-B14F-4D97-AF65-F5344CB8AC3E}">
        <p14:creationId xmlns:p14="http://schemas.microsoft.com/office/powerpoint/2010/main" val="3726205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developers of DGL, one of the most popular graph machine learning libraries.  We see more adoption of GNNs and we are happy.  But those people from enterprises coming to us usually ask one of the questions we the DGL developers usually didn’t have ready answers: how should I build the graph?  This is literally the question they ask us, because most of those people store their information in tables.  We have no idea because we cannot actually see how their data looks like and we are unfamiliar with their business logic, and they have no idea because they are not familiar with graph machine learning.</a:t>
            </a:r>
          </a:p>
        </p:txBody>
      </p:sp>
      <p:sp>
        <p:nvSpPr>
          <p:cNvPr id="4" name="Slide Number Placeholder 3"/>
          <p:cNvSpPr>
            <a:spLocks noGrp="1"/>
          </p:cNvSpPr>
          <p:nvPr>
            <p:ph type="sldNum" sz="quarter" idx="5"/>
          </p:nvPr>
        </p:nvSpPr>
        <p:spPr/>
        <p:txBody>
          <a:bodyPr/>
          <a:lstStyle/>
          <a:p>
            <a:fld id="{614F0C1F-993A-6847-8031-A71E46B1E58F}" type="slidenum">
              <a:rPr lang="en-US" smtClean="0"/>
              <a:t>20</a:t>
            </a:fld>
            <a:endParaRPr lang="en-US"/>
          </a:p>
        </p:txBody>
      </p:sp>
    </p:spTree>
    <p:extLst>
      <p:ext uri="{BB962C8B-B14F-4D97-AF65-F5344CB8AC3E}">
        <p14:creationId xmlns:p14="http://schemas.microsoft.com/office/powerpoint/2010/main" val="297681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developers of DGL, one of the most popular graph machine learning libraries.  We see more adoption of GNNs and we are happy.  But those people from enterprises coming to us usually ask one of the questions we the DGL developers usually didn’t have ready answers: how should I build the graph?  This is literally the question they ask us, because most of those people store their information in tables.  We have no idea because we cannot actually see how their data looks like and we are unfamiliar with their business logic, and they have no idea because they are not familiar with graph machine learning.</a:t>
            </a:r>
          </a:p>
        </p:txBody>
      </p:sp>
      <p:sp>
        <p:nvSpPr>
          <p:cNvPr id="4" name="Slide Number Placeholder 3"/>
          <p:cNvSpPr>
            <a:spLocks noGrp="1"/>
          </p:cNvSpPr>
          <p:nvPr>
            <p:ph type="sldNum" sz="quarter" idx="5"/>
          </p:nvPr>
        </p:nvSpPr>
        <p:spPr/>
        <p:txBody>
          <a:bodyPr/>
          <a:lstStyle/>
          <a:p>
            <a:fld id="{614F0C1F-993A-6847-8031-A71E46B1E58F}" type="slidenum">
              <a:rPr lang="en-US" smtClean="0"/>
              <a:t>21</a:t>
            </a:fld>
            <a:endParaRPr lang="en-US"/>
          </a:p>
        </p:txBody>
      </p:sp>
    </p:spTree>
    <p:extLst>
      <p:ext uri="{BB962C8B-B14F-4D97-AF65-F5344CB8AC3E}">
        <p14:creationId xmlns:p14="http://schemas.microsoft.com/office/powerpoint/2010/main" val="1094567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developers of DGL, one of the most popular graph machine learning libraries.  We see more adoption of GNNs and we are happy.  But those people from enterprises coming to us usually ask one of the questions we the DGL developers usually didn’t have ready answers: how should I build the graph?  This is literally the question they ask us, because most of those people store their information in tables.  We have no idea because we cannot actually see how their data looks like and we are unfamiliar with their business logic, and they have no idea because they are not familiar with graph machine learning.</a:t>
            </a:r>
          </a:p>
        </p:txBody>
      </p:sp>
      <p:sp>
        <p:nvSpPr>
          <p:cNvPr id="4" name="Slide Number Placeholder 3"/>
          <p:cNvSpPr>
            <a:spLocks noGrp="1"/>
          </p:cNvSpPr>
          <p:nvPr>
            <p:ph type="sldNum" sz="quarter" idx="5"/>
          </p:nvPr>
        </p:nvSpPr>
        <p:spPr/>
        <p:txBody>
          <a:bodyPr/>
          <a:lstStyle/>
          <a:p>
            <a:fld id="{614F0C1F-993A-6847-8031-A71E46B1E58F}" type="slidenum">
              <a:rPr lang="en-US" smtClean="0"/>
              <a:t>22</a:t>
            </a:fld>
            <a:endParaRPr lang="en-US"/>
          </a:p>
        </p:txBody>
      </p:sp>
    </p:spTree>
    <p:extLst>
      <p:ext uri="{BB962C8B-B14F-4D97-AF65-F5344CB8AC3E}">
        <p14:creationId xmlns:p14="http://schemas.microsoft.com/office/powerpoint/2010/main" val="701209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ask the question: what are other things that describes relationships?</a:t>
            </a:r>
          </a:p>
          <a:p>
            <a:r>
              <a:rPr lang="en-US" dirty="0"/>
              <a:t>The vertices and edges can be attributed</a:t>
            </a:r>
          </a:p>
          <a:p>
            <a:r>
              <a:rPr lang="en-US" dirty="0"/>
              <a:t>TODO: add a bridge figure</a:t>
            </a:r>
          </a:p>
        </p:txBody>
      </p:sp>
      <p:sp>
        <p:nvSpPr>
          <p:cNvPr id="4" name="Slide Number Placeholder 3"/>
          <p:cNvSpPr>
            <a:spLocks noGrp="1"/>
          </p:cNvSpPr>
          <p:nvPr>
            <p:ph type="sldNum" sz="quarter" idx="5"/>
          </p:nvPr>
        </p:nvSpPr>
        <p:spPr/>
        <p:txBody>
          <a:bodyPr/>
          <a:lstStyle/>
          <a:p>
            <a:fld id="{614F0C1F-993A-6847-8031-A71E46B1E58F}" type="slidenum">
              <a:rPr lang="en-US" smtClean="0"/>
              <a:t>25</a:t>
            </a:fld>
            <a:endParaRPr lang="en-US"/>
          </a:p>
        </p:txBody>
      </p:sp>
    </p:spTree>
    <p:extLst>
      <p:ext uri="{BB962C8B-B14F-4D97-AF65-F5344CB8AC3E}">
        <p14:creationId xmlns:p14="http://schemas.microsoft.com/office/powerpoint/2010/main" val="760013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28</a:t>
            </a:fld>
            <a:endParaRPr lang="en-US"/>
          </a:p>
        </p:txBody>
      </p:sp>
    </p:spTree>
    <p:extLst>
      <p:ext uri="{BB962C8B-B14F-4D97-AF65-F5344CB8AC3E}">
        <p14:creationId xmlns:p14="http://schemas.microsoft.com/office/powerpoint/2010/main" val="3447320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PKs and FKs are the precursor of edges</a:t>
            </a:r>
          </a:p>
        </p:txBody>
      </p:sp>
      <p:sp>
        <p:nvSpPr>
          <p:cNvPr id="4" name="Slide Number Placeholder 3"/>
          <p:cNvSpPr>
            <a:spLocks noGrp="1"/>
          </p:cNvSpPr>
          <p:nvPr>
            <p:ph type="sldNum" sz="quarter" idx="5"/>
          </p:nvPr>
        </p:nvSpPr>
        <p:spPr/>
        <p:txBody>
          <a:bodyPr/>
          <a:lstStyle/>
          <a:p>
            <a:fld id="{614F0C1F-993A-6847-8031-A71E46B1E58F}" type="slidenum">
              <a:rPr lang="en-US" smtClean="0"/>
              <a:t>30</a:t>
            </a:fld>
            <a:endParaRPr lang="en-US"/>
          </a:p>
        </p:txBody>
      </p:sp>
    </p:spTree>
    <p:extLst>
      <p:ext uri="{BB962C8B-B14F-4D97-AF65-F5344CB8AC3E}">
        <p14:creationId xmlns:p14="http://schemas.microsoft.com/office/powerpoint/2010/main" val="3972628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32</a:t>
            </a:fld>
            <a:endParaRPr lang="en-US"/>
          </a:p>
        </p:txBody>
      </p:sp>
    </p:spTree>
    <p:extLst>
      <p:ext uri="{BB962C8B-B14F-4D97-AF65-F5344CB8AC3E}">
        <p14:creationId xmlns:p14="http://schemas.microsoft.com/office/powerpoint/2010/main" val="586182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33</a:t>
            </a:fld>
            <a:endParaRPr lang="en-US"/>
          </a:p>
        </p:txBody>
      </p:sp>
    </p:spTree>
    <p:extLst>
      <p:ext uri="{BB962C8B-B14F-4D97-AF65-F5344CB8AC3E}">
        <p14:creationId xmlns:p14="http://schemas.microsoft.com/office/powerpoint/2010/main" val="3199837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Transductive</a:t>
            </a:r>
            <a:r>
              <a:rPr lang="en-US" dirty="0"/>
              <a:t>: the model is trained so that it makes prediction on the same exact graph.  No new nodes or edges will be added during test time.  This allows one to learn an embedding vector for each specific node.  For instance, network embedding methods or in a broader sense matrix factorization methods could be considered as </a:t>
            </a:r>
            <a:r>
              <a:rPr lang="en-US" dirty="0" err="1"/>
              <a:t>transductive</a:t>
            </a:r>
            <a:r>
              <a:rPr lang="en-US" dirty="0"/>
              <a:t> graph machine learning approaches.  They cannot be easily adapted to new graphs without retraining.</a:t>
            </a:r>
          </a:p>
        </p:txBody>
      </p:sp>
      <p:sp>
        <p:nvSpPr>
          <p:cNvPr id="4" name="Slide Number Placeholder 3"/>
          <p:cNvSpPr>
            <a:spLocks noGrp="1"/>
          </p:cNvSpPr>
          <p:nvPr>
            <p:ph type="sldNum" sz="quarter" idx="5"/>
          </p:nvPr>
        </p:nvSpPr>
        <p:spPr/>
        <p:txBody>
          <a:bodyPr/>
          <a:lstStyle/>
          <a:p>
            <a:fld id="{614F0C1F-993A-6847-8031-A71E46B1E58F}" type="slidenum">
              <a:rPr lang="en-US" smtClean="0"/>
              <a:t>7</a:t>
            </a:fld>
            <a:endParaRPr lang="en-US"/>
          </a:p>
        </p:txBody>
      </p:sp>
    </p:spTree>
    <p:extLst>
      <p:ext uri="{BB962C8B-B14F-4D97-AF65-F5344CB8AC3E}">
        <p14:creationId xmlns:p14="http://schemas.microsoft.com/office/powerpoint/2010/main" val="3834432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to people: sometimes these tables may be maintained by different people or even different teams.</a:t>
            </a:r>
          </a:p>
          <a:p>
            <a:r>
              <a:rPr lang="en-US" dirty="0"/>
              <a:t>Especially tedious if one has many tables.</a:t>
            </a:r>
          </a:p>
        </p:txBody>
      </p:sp>
      <p:sp>
        <p:nvSpPr>
          <p:cNvPr id="4" name="Slide Number Placeholder 3"/>
          <p:cNvSpPr>
            <a:spLocks noGrp="1"/>
          </p:cNvSpPr>
          <p:nvPr>
            <p:ph type="sldNum" sz="quarter" idx="5"/>
          </p:nvPr>
        </p:nvSpPr>
        <p:spPr/>
        <p:txBody>
          <a:bodyPr/>
          <a:lstStyle/>
          <a:p>
            <a:fld id="{614F0C1F-993A-6847-8031-A71E46B1E58F}" type="slidenum">
              <a:rPr lang="en-US" smtClean="0"/>
              <a:t>34</a:t>
            </a:fld>
            <a:endParaRPr lang="en-US"/>
          </a:p>
        </p:txBody>
      </p:sp>
    </p:spTree>
    <p:extLst>
      <p:ext uri="{BB962C8B-B14F-4D97-AF65-F5344CB8AC3E}">
        <p14:creationId xmlns:p14="http://schemas.microsoft.com/office/powerpoint/2010/main" val="3401430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you don’t have </a:t>
            </a:r>
            <a:r>
              <a:rPr lang="en-US" dirty="0" err="1"/>
              <a:t>CardNumber</a:t>
            </a:r>
            <a:r>
              <a:rPr lang="en-US" dirty="0"/>
              <a:t> in the </a:t>
            </a:r>
            <a:r>
              <a:rPr lang="en-US" dirty="0" err="1"/>
              <a:t>topup</a:t>
            </a:r>
            <a:r>
              <a:rPr lang="en-US" dirty="0"/>
              <a:t> table, but you have </a:t>
            </a:r>
            <a:r>
              <a:rPr lang="en-US" dirty="0" err="1"/>
              <a:t>cardNo</a:t>
            </a:r>
            <a:r>
              <a:rPr lang="en-US" dirty="0"/>
              <a:t> instead.</a:t>
            </a:r>
          </a:p>
          <a:p>
            <a:r>
              <a:rPr lang="en-US" dirty="0"/>
              <a:t>Common when these two tables are maintained by different teams or sources, which may have their own conventions.</a:t>
            </a:r>
          </a:p>
        </p:txBody>
      </p:sp>
      <p:sp>
        <p:nvSpPr>
          <p:cNvPr id="4" name="Slide Number Placeholder 3"/>
          <p:cNvSpPr>
            <a:spLocks noGrp="1"/>
          </p:cNvSpPr>
          <p:nvPr>
            <p:ph type="sldNum" sz="quarter" idx="5"/>
          </p:nvPr>
        </p:nvSpPr>
        <p:spPr/>
        <p:txBody>
          <a:bodyPr/>
          <a:lstStyle/>
          <a:p>
            <a:fld id="{614F0C1F-993A-6847-8031-A71E46B1E58F}" type="slidenum">
              <a:rPr lang="en-US" smtClean="0"/>
              <a:t>35</a:t>
            </a:fld>
            <a:endParaRPr lang="en-US"/>
          </a:p>
        </p:txBody>
      </p:sp>
    </p:spTree>
    <p:extLst>
      <p:ext uri="{BB962C8B-B14F-4D97-AF65-F5344CB8AC3E}">
        <p14:creationId xmlns:p14="http://schemas.microsoft.com/office/powerpoint/2010/main" val="1529033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36</a:t>
            </a:fld>
            <a:endParaRPr lang="en-US"/>
          </a:p>
        </p:txBody>
      </p:sp>
    </p:spTree>
    <p:extLst>
      <p:ext uri="{BB962C8B-B14F-4D97-AF65-F5344CB8AC3E}">
        <p14:creationId xmlns:p14="http://schemas.microsoft.com/office/powerpoint/2010/main" val="849788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37</a:t>
            </a:fld>
            <a:endParaRPr lang="en-US"/>
          </a:p>
        </p:txBody>
      </p:sp>
    </p:spTree>
    <p:extLst>
      <p:ext uri="{BB962C8B-B14F-4D97-AF65-F5344CB8AC3E}">
        <p14:creationId xmlns:p14="http://schemas.microsoft.com/office/powerpoint/2010/main" val="87296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38</a:t>
            </a:fld>
            <a:endParaRPr lang="en-US"/>
          </a:p>
        </p:txBody>
      </p:sp>
    </p:spTree>
    <p:extLst>
      <p:ext uri="{BB962C8B-B14F-4D97-AF65-F5344CB8AC3E}">
        <p14:creationId xmlns:p14="http://schemas.microsoft.com/office/powerpoint/2010/main" val="1368617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39</a:t>
            </a:fld>
            <a:endParaRPr lang="en-US"/>
          </a:p>
        </p:txBody>
      </p:sp>
    </p:spTree>
    <p:extLst>
      <p:ext uri="{BB962C8B-B14F-4D97-AF65-F5344CB8AC3E}">
        <p14:creationId xmlns:p14="http://schemas.microsoft.com/office/powerpoint/2010/main" val="2303436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40</a:t>
            </a:fld>
            <a:endParaRPr lang="en-US"/>
          </a:p>
        </p:txBody>
      </p:sp>
    </p:spTree>
    <p:extLst>
      <p:ext uri="{BB962C8B-B14F-4D97-AF65-F5344CB8AC3E}">
        <p14:creationId xmlns:p14="http://schemas.microsoft.com/office/powerpoint/2010/main" val="428834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41</a:t>
            </a:fld>
            <a:endParaRPr lang="en-US"/>
          </a:p>
        </p:txBody>
      </p:sp>
    </p:spTree>
    <p:extLst>
      <p:ext uri="{BB962C8B-B14F-4D97-AF65-F5344CB8AC3E}">
        <p14:creationId xmlns:p14="http://schemas.microsoft.com/office/powerpoint/2010/main" val="3144179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42</a:t>
            </a:fld>
            <a:endParaRPr lang="en-US"/>
          </a:p>
        </p:txBody>
      </p:sp>
    </p:spTree>
    <p:extLst>
      <p:ext uri="{BB962C8B-B14F-4D97-AF65-F5344CB8AC3E}">
        <p14:creationId xmlns:p14="http://schemas.microsoft.com/office/powerpoint/2010/main" val="1026171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43</a:t>
            </a:fld>
            <a:endParaRPr lang="en-US"/>
          </a:p>
        </p:txBody>
      </p:sp>
    </p:spTree>
    <p:extLst>
      <p:ext uri="{BB962C8B-B14F-4D97-AF65-F5344CB8AC3E}">
        <p14:creationId xmlns:p14="http://schemas.microsoft.com/office/powerpoint/2010/main" val="3606146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math formulation of those methods does not assume a specific topology of the input graph.</a:t>
            </a:r>
          </a:p>
        </p:txBody>
      </p:sp>
      <p:sp>
        <p:nvSpPr>
          <p:cNvPr id="4" name="Slide Number Placeholder 3"/>
          <p:cNvSpPr>
            <a:spLocks noGrp="1"/>
          </p:cNvSpPr>
          <p:nvPr>
            <p:ph type="sldNum" sz="quarter" idx="5"/>
          </p:nvPr>
        </p:nvSpPr>
        <p:spPr/>
        <p:txBody>
          <a:bodyPr/>
          <a:lstStyle/>
          <a:p>
            <a:fld id="{614F0C1F-993A-6847-8031-A71E46B1E58F}" type="slidenum">
              <a:rPr lang="en-US" smtClean="0"/>
              <a:t>8</a:t>
            </a:fld>
            <a:endParaRPr lang="en-US"/>
          </a:p>
        </p:txBody>
      </p:sp>
    </p:spTree>
    <p:extLst>
      <p:ext uri="{BB962C8B-B14F-4D97-AF65-F5344CB8AC3E}">
        <p14:creationId xmlns:p14="http://schemas.microsoft.com/office/powerpoint/2010/main" val="792746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44</a:t>
            </a:fld>
            <a:endParaRPr lang="en-US"/>
          </a:p>
        </p:txBody>
      </p:sp>
    </p:spTree>
    <p:extLst>
      <p:ext uri="{BB962C8B-B14F-4D97-AF65-F5344CB8AC3E}">
        <p14:creationId xmlns:p14="http://schemas.microsoft.com/office/powerpoint/2010/main" val="2574946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45</a:t>
            </a:fld>
            <a:endParaRPr lang="en-US"/>
          </a:p>
        </p:txBody>
      </p:sp>
    </p:spTree>
    <p:extLst>
      <p:ext uri="{BB962C8B-B14F-4D97-AF65-F5344CB8AC3E}">
        <p14:creationId xmlns:p14="http://schemas.microsoft.com/office/powerpoint/2010/main" val="4011824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46</a:t>
            </a:fld>
            <a:endParaRPr lang="en-US"/>
          </a:p>
        </p:txBody>
      </p:sp>
    </p:spTree>
    <p:extLst>
      <p:ext uri="{BB962C8B-B14F-4D97-AF65-F5344CB8AC3E}">
        <p14:creationId xmlns:p14="http://schemas.microsoft.com/office/powerpoint/2010/main" val="1597317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47</a:t>
            </a:fld>
            <a:endParaRPr lang="en-US"/>
          </a:p>
        </p:txBody>
      </p:sp>
    </p:spTree>
    <p:extLst>
      <p:ext uri="{BB962C8B-B14F-4D97-AF65-F5344CB8AC3E}">
        <p14:creationId xmlns:p14="http://schemas.microsoft.com/office/powerpoint/2010/main" val="26952299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48</a:t>
            </a:fld>
            <a:endParaRPr lang="en-US"/>
          </a:p>
        </p:txBody>
      </p:sp>
    </p:spTree>
    <p:extLst>
      <p:ext uri="{BB962C8B-B14F-4D97-AF65-F5344CB8AC3E}">
        <p14:creationId xmlns:p14="http://schemas.microsoft.com/office/powerpoint/2010/main" val="3796824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standard?</a:t>
            </a:r>
          </a:p>
        </p:txBody>
      </p:sp>
      <p:sp>
        <p:nvSpPr>
          <p:cNvPr id="4" name="Slide Number Placeholder 3"/>
          <p:cNvSpPr>
            <a:spLocks noGrp="1"/>
          </p:cNvSpPr>
          <p:nvPr>
            <p:ph type="sldNum" sz="quarter" idx="5"/>
          </p:nvPr>
        </p:nvSpPr>
        <p:spPr/>
        <p:txBody>
          <a:bodyPr/>
          <a:lstStyle/>
          <a:p>
            <a:fld id="{614F0C1F-993A-6847-8031-A71E46B1E58F}" type="slidenum">
              <a:rPr lang="en-US" smtClean="0"/>
              <a:t>49</a:t>
            </a:fld>
            <a:endParaRPr lang="en-US"/>
          </a:p>
        </p:txBody>
      </p:sp>
    </p:spTree>
    <p:extLst>
      <p:ext uri="{BB962C8B-B14F-4D97-AF65-F5344CB8AC3E}">
        <p14:creationId xmlns:p14="http://schemas.microsoft.com/office/powerpoint/2010/main" val="15288716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50</a:t>
            </a:fld>
            <a:endParaRPr lang="en-US"/>
          </a:p>
        </p:txBody>
      </p:sp>
    </p:spTree>
    <p:extLst>
      <p:ext uri="{BB962C8B-B14F-4D97-AF65-F5344CB8AC3E}">
        <p14:creationId xmlns:p14="http://schemas.microsoft.com/office/powerpoint/2010/main" val="33552525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52</a:t>
            </a:fld>
            <a:endParaRPr lang="en-US"/>
          </a:p>
        </p:txBody>
      </p:sp>
    </p:spTree>
    <p:extLst>
      <p:ext uri="{BB962C8B-B14F-4D97-AF65-F5344CB8AC3E}">
        <p14:creationId xmlns:p14="http://schemas.microsoft.com/office/powerpoint/2010/main" val="29062746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60</a:t>
            </a:fld>
            <a:endParaRPr lang="en-US"/>
          </a:p>
        </p:txBody>
      </p:sp>
    </p:spTree>
    <p:extLst>
      <p:ext uri="{BB962C8B-B14F-4D97-AF65-F5344CB8AC3E}">
        <p14:creationId xmlns:p14="http://schemas.microsoft.com/office/powerpoint/2010/main" val="1937314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table actually represents the daily status of each user.</a:t>
            </a:r>
          </a:p>
          <a:p>
            <a:r>
              <a:rPr lang="en-US" dirty="0"/>
              <a:t>The </a:t>
            </a:r>
            <a:r>
              <a:rPr lang="en-US" dirty="0" err="1"/>
              <a:t>MobileInfo</a:t>
            </a:r>
            <a:r>
              <a:rPr lang="en-US" dirty="0"/>
              <a:t> table actually records the user’s activity on their mobile device, which are identified by OS, App version, MAC address, etc.</a:t>
            </a:r>
          </a:p>
          <a:p>
            <a:r>
              <a:rPr lang="en-US" dirty="0"/>
              <a:t>I actually merged the attributes of the products into the </a:t>
            </a:r>
            <a:r>
              <a:rPr lang="en-US" dirty="0" err="1"/>
              <a:t>Topup</a:t>
            </a:r>
            <a:r>
              <a:rPr lang="en-US" dirty="0"/>
              <a:t> table to save time for database queries etc.</a:t>
            </a:r>
          </a:p>
          <a:p>
            <a:r>
              <a:rPr lang="en-US" dirty="0"/>
              <a:t>(Go through the first point)</a:t>
            </a:r>
          </a:p>
          <a:p>
            <a:r>
              <a:rPr lang="en-US" dirty="0"/>
              <a:t>The actual tables or RDBs may not reflect the underlying “mind” model for the business logic.  That’s because the database designers have other objectives to optimize, for instance, query speed and throughput, etc.</a:t>
            </a:r>
          </a:p>
          <a:p>
            <a:r>
              <a:rPr lang="en-US" dirty="0"/>
              <a:t>Especially if data is maintained by different sources, for instance, joining your own knowledge graph with </a:t>
            </a:r>
            <a:r>
              <a:rPr lang="en-US" dirty="0" err="1"/>
              <a:t>WikiData</a:t>
            </a:r>
            <a:r>
              <a:rPr lang="en-US" dirty="0"/>
              <a:t>.  The procedure of “joining” in this case is called Reconciliation.</a:t>
            </a:r>
          </a:p>
        </p:txBody>
      </p:sp>
      <p:sp>
        <p:nvSpPr>
          <p:cNvPr id="4" name="Slide Number Placeholder 3"/>
          <p:cNvSpPr>
            <a:spLocks noGrp="1"/>
          </p:cNvSpPr>
          <p:nvPr>
            <p:ph type="sldNum" sz="quarter" idx="5"/>
          </p:nvPr>
        </p:nvSpPr>
        <p:spPr/>
        <p:txBody>
          <a:bodyPr/>
          <a:lstStyle/>
          <a:p>
            <a:fld id="{614F0C1F-993A-6847-8031-A71E46B1E58F}" type="slidenum">
              <a:rPr lang="en-US" smtClean="0"/>
              <a:t>61</a:t>
            </a:fld>
            <a:endParaRPr lang="en-US"/>
          </a:p>
        </p:txBody>
      </p:sp>
    </p:spTree>
    <p:extLst>
      <p:ext uri="{BB962C8B-B14F-4D97-AF65-F5344CB8AC3E}">
        <p14:creationId xmlns:p14="http://schemas.microsoft.com/office/powerpoint/2010/main" val="3774625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math formulation of those methods does not assume a specific topology of the input graph.</a:t>
            </a:r>
          </a:p>
        </p:txBody>
      </p:sp>
      <p:sp>
        <p:nvSpPr>
          <p:cNvPr id="4" name="Slide Number Placeholder 3"/>
          <p:cNvSpPr>
            <a:spLocks noGrp="1"/>
          </p:cNvSpPr>
          <p:nvPr>
            <p:ph type="sldNum" sz="quarter" idx="5"/>
          </p:nvPr>
        </p:nvSpPr>
        <p:spPr/>
        <p:txBody>
          <a:bodyPr/>
          <a:lstStyle/>
          <a:p>
            <a:fld id="{614F0C1F-993A-6847-8031-A71E46B1E58F}" type="slidenum">
              <a:rPr lang="en-US" smtClean="0"/>
              <a:t>9</a:t>
            </a:fld>
            <a:endParaRPr lang="en-US"/>
          </a:p>
        </p:txBody>
      </p:sp>
    </p:spTree>
    <p:extLst>
      <p:ext uri="{BB962C8B-B14F-4D97-AF65-F5344CB8AC3E}">
        <p14:creationId xmlns:p14="http://schemas.microsoft.com/office/powerpoint/2010/main" val="8832159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63</a:t>
            </a:fld>
            <a:endParaRPr lang="en-US"/>
          </a:p>
        </p:txBody>
      </p:sp>
    </p:spTree>
    <p:extLst>
      <p:ext uri="{BB962C8B-B14F-4D97-AF65-F5344CB8AC3E}">
        <p14:creationId xmlns:p14="http://schemas.microsoft.com/office/powerpoint/2010/main" val="7456544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64</a:t>
            </a:fld>
            <a:endParaRPr lang="en-US"/>
          </a:p>
        </p:txBody>
      </p:sp>
    </p:spTree>
    <p:extLst>
      <p:ext uri="{BB962C8B-B14F-4D97-AF65-F5344CB8AC3E}">
        <p14:creationId xmlns:p14="http://schemas.microsoft.com/office/powerpoint/2010/main" val="2344620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65</a:t>
            </a:fld>
            <a:endParaRPr lang="en-US"/>
          </a:p>
        </p:txBody>
      </p:sp>
    </p:spTree>
    <p:extLst>
      <p:ext uri="{BB962C8B-B14F-4D97-AF65-F5344CB8AC3E}">
        <p14:creationId xmlns:p14="http://schemas.microsoft.com/office/powerpoint/2010/main" val="1612610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66</a:t>
            </a:fld>
            <a:endParaRPr lang="en-US"/>
          </a:p>
        </p:txBody>
      </p:sp>
    </p:spTree>
    <p:extLst>
      <p:ext uri="{BB962C8B-B14F-4D97-AF65-F5344CB8AC3E}">
        <p14:creationId xmlns:p14="http://schemas.microsoft.com/office/powerpoint/2010/main" val="38331871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67</a:t>
            </a:fld>
            <a:endParaRPr lang="en-US"/>
          </a:p>
        </p:txBody>
      </p:sp>
    </p:spTree>
    <p:extLst>
      <p:ext uri="{BB962C8B-B14F-4D97-AF65-F5344CB8AC3E}">
        <p14:creationId xmlns:p14="http://schemas.microsoft.com/office/powerpoint/2010/main" val="2202131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68</a:t>
            </a:fld>
            <a:endParaRPr lang="en-US" dirty="0"/>
          </a:p>
        </p:txBody>
      </p:sp>
    </p:spTree>
    <p:extLst>
      <p:ext uri="{BB962C8B-B14F-4D97-AF65-F5344CB8AC3E}">
        <p14:creationId xmlns:p14="http://schemas.microsoft.com/office/powerpoint/2010/main" val="6660170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69</a:t>
            </a:fld>
            <a:endParaRPr lang="en-US"/>
          </a:p>
        </p:txBody>
      </p:sp>
    </p:spTree>
    <p:extLst>
      <p:ext uri="{BB962C8B-B14F-4D97-AF65-F5344CB8AC3E}">
        <p14:creationId xmlns:p14="http://schemas.microsoft.com/office/powerpoint/2010/main" val="2194217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70</a:t>
            </a:fld>
            <a:endParaRPr lang="en-US"/>
          </a:p>
        </p:txBody>
      </p:sp>
    </p:spTree>
    <p:extLst>
      <p:ext uri="{BB962C8B-B14F-4D97-AF65-F5344CB8AC3E}">
        <p14:creationId xmlns:p14="http://schemas.microsoft.com/office/powerpoint/2010/main" val="2804089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you cannot use the review column?  Because when predicting the rating a user gives to an item during test time or deployment, the review is usually not available yet.</a:t>
            </a:r>
          </a:p>
        </p:txBody>
      </p:sp>
      <p:sp>
        <p:nvSpPr>
          <p:cNvPr id="4" name="Slide Number Placeholder 3"/>
          <p:cNvSpPr>
            <a:spLocks noGrp="1"/>
          </p:cNvSpPr>
          <p:nvPr>
            <p:ph type="sldNum" sz="quarter" idx="5"/>
          </p:nvPr>
        </p:nvSpPr>
        <p:spPr/>
        <p:txBody>
          <a:bodyPr/>
          <a:lstStyle/>
          <a:p>
            <a:fld id="{614F0C1F-993A-6847-8031-A71E46B1E58F}" type="slidenum">
              <a:rPr lang="en-US" smtClean="0"/>
              <a:t>72</a:t>
            </a:fld>
            <a:endParaRPr lang="en-US"/>
          </a:p>
        </p:txBody>
      </p:sp>
    </p:spTree>
    <p:extLst>
      <p:ext uri="{BB962C8B-B14F-4D97-AF65-F5344CB8AC3E}">
        <p14:creationId xmlns:p14="http://schemas.microsoft.com/office/powerpoint/2010/main" val="25738553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682BFBB4-4687-4A47-B235-953B4B7A210A}" type="slidenum">
              <a:rPr lang="en-US" smtClean="0"/>
              <a:t>117</a:t>
            </a:fld>
            <a:endParaRPr lang="en-US"/>
          </a:p>
        </p:txBody>
      </p:sp>
    </p:spTree>
    <p:extLst>
      <p:ext uri="{BB962C8B-B14F-4D97-AF65-F5344CB8AC3E}">
        <p14:creationId xmlns:p14="http://schemas.microsoft.com/office/powerpoint/2010/main" val="2544476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10</a:t>
            </a:fld>
            <a:endParaRPr lang="en-US"/>
          </a:p>
        </p:txBody>
      </p:sp>
    </p:spTree>
    <p:extLst>
      <p:ext uri="{BB962C8B-B14F-4D97-AF65-F5344CB8AC3E}">
        <p14:creationId xmlns:p14="http://schemas.microsoft.com/office/powerpoint/2010/main" val="379758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11</a:t>
            </a:fld>
            <a:endParaRPr lang="en-US"/>
          </a:p>
        </p:txBody>
      </p:sp>
    </p:spTree>
    <p:extLst>
      <p:ext uri="{BB962C8B-B14F-4D97-AF65-F5344CB8AC3E}">
        <p14:creationId xmlns:p14="http://schemas.microsoft.com/office/powerpoint/2010/main" val="466499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influencer talks about Real Madrid No. 1!</a:t>
            </a:r>
          </a:p>
        </p:txBody>
      </p:sp>
      <p:sp>
        <p:nvSpPr>
          <p:cNvPr id="4" name="Slide Number Placeholder 3"/>
          <p:cNvSpPr>
            <a:spLocks noGrp="1"/>
          </p:cNvSpPr>
          <p:nvPr>
            <p:ph type="sldNum" sz="quarter" idx="5"/>
          </p:nvPr>
        </p:nvSpPr>
        <p:spPr/>
        <p:txBody>
          <a:bodyPr/>
          <a:lstStyle/>
          <a:p>
            <a:fld id="{614F0C1F-993A-6847-8031-A71E46B1E58F}" type="slidenum">
              <a:rPr lang="en-US" smtClean="0"/>
              <a:t>15</a:t>
            </a:fld>
            <a:endParaRPr lang="en-US"/>
          </a:p>
        </p:txBody>
      </p:sp>
    </p:spTree>
    <p:extLst>
      <p:ext uri="{BB962C8B-B14F-4D97-AF65-F5344CB8AC3E}">
        <p14:creationId xmlns:p14="http://schemas.microsoft.com/office/powerpoint/2010/main" val="4256309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16</a:t>
            </a:fld>
            <a:endParaRPr lang="en-US"/>
          </a:p>
        </p:txBody>
      </p:sp>
    </p:spTree>
    <p:extLst>
      <p:ext uri="{BB962C8B-B14F-4D97-AF65-F5344CB8AC3E}">
        <p14:creationId xmlns:p14="http://schemas.microsoft.com/office/powerpoint/2010/main" val="4059863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could be two flows of propagations of the reposts while these two influencers fight against each other</a:t>
            </a:r>
          </a:p>
        </p:txBody>
      </p:sp>
      <p:sp>
        <p:nvSpPr>
          <p:cNvPr id="4" name="Slide Number Placeholder 3"/>
          <p:cNvSpPr>
            <a:spLocks noGrp="1"/>
          </p:cNvSpPr>
          <p:nvPr>
            <p:ph type="sldNum" sz="quarter" idx="5"/>
          </p:nvPr>
        </p:nvSpPr>
        <p:spPr/>
        <p:txBody>
          <a:bodyPr/>
          <a:lstStyle/>
          <a:p>
            <a:fld id="{614F0C1F-993A-6847-8031-A71E46B1E58F}" type="slidenum">
              <a:rPr lang="en-US" smtClean="0"/>
              <a:t>17</a:t>
            </a:fld>
            <a:endParaRPr lang="en-US"/>
          </a:p>
        </p:txBody>
      </p:sp>
    </p:spTree>
    <p:extLst>
      <p:ext uri="{BB962C8B-B14F-4D97-AF65-F5344CB8AC3E}">
        <p14:creationId xmlns:p14="http://schemas.microsoft.com/office/powerpoint/2010/main" val="1664029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426595" y="1372973"/>
            <a:ext cx="3492500" cy="258532"/>
          </a:xfrm>
        </p:spPr>
        <p:txBody>
          <a:bodyPr/>
          <a:lstStyle>
            <a:lvl1pPr marL="0" indent="0">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 name="Slide Number Placeholder 5">
            <a:extLst>
              <a:ext uri="{FF2B5EF4-FFF2-40B4-BE49-F238E27FC236}">
                <a16:creationId xmlns:a16="http://schemas.microsoft.com/office/drawing/2014/main" id="{BFFF1610-ACC9-76B6-E3CC-FDB8E0B1BF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2078546"/>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Slide Number Placeholder 5">
            <a:extLst>
              <a:ext uri="{FF2B5EF4-FFF2-40B4-BE49-F238E27FC236}">
                <a16:creationId xmlns:a16="http://schemas.microsoft.com/office/drawing/2014/main" id="{4DC20A6F-A96A-AE24-7F75-71C34DFD039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504FCD0-ECC5-768F-2A14-9F6D68C0EBE4}"/>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670213733"/>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pillars_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251400691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422327CD-07D1-1CAF-46C3-09EBBAA08919}"/>
              </a:ext>
            </a:extLst>
          </p:cNvPr>
          <p:cNvSpPr/>
          <p:nvPr userDrawn="1"/>
        </p:nvSpPr>
        <p:spPr>
          <a:xfrm>
            <a:off x="419100"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15">
            <a:extLst>
              <a:ext uri="{FF2B5EF4-FFF2-40B4-BE49-F238E27FC236}">
                <a16:creationId xmlns:a16="http://schemas.microsoft.com/office/drawing/2014/main" id="{64275C19-EB6A-D5A4-A6A1-C8D890AC76C0}"/>
              </a:ext>
            </a:extLst>
          </p:cNvPr>
          <p:cNvSpPr/>
          <p:nvPr userDrawn="1"/>
        </p:nvSpPr>
        <p:spPr>
          <a:xfrm>
            <a:off x="4315092"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16">
            <a:extLst>
              <a:ext uri="{FF2B5EF4-FFF2-40B4-BE49-F238E27FC236}">
                <a16:creationId xmlns:a16="http://schemas.microsoft.com/office/drawing/2014/main" id="{9CAB5F3F-9289-6BA8-3B6A-9D79956FEAC7}"/>
              </a:ext>
            </a:extLst>
          </p:cNvPr>
          <p:cNvSpPr/>
          <p:nvPr userDrawn="1"/>
        </p:nvSpPr>
        <p:spPr>
          <a:xfrm>
            <a:off x="8199075" y="1371601"/>
            <a:ext cx="3650025" cy="483869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Title 1">
            <a:extLst>
              <a:ext uri="{FF2B5EF4-FFF2-40B4-BE49-F238E27FC236}">
                <a16:creationId xmlns:a16="http://schemas.microsoft.com/office/drawing/2014/main" id="{91059391-7A3F-14D9-37B8-EE42ACEADC6B}"/>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19" name="Slide Number Placeholder 4">
            <a:extLst>
              <a:ext uri="{FF2B5EF4-FFF2-40B4-BE49-F238E27FC236}">
                <a16:creationId xmlns:a16="http://schemas.microsoft.com/office/drawing/2014/main" id="{0CB3EBDE-B4C0-0388-471A-5BBEE0014B09}"/>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0" name="Content Placeholder 3">
            <a:extLst>
              <a:ext uri="{FF2B5EF4-FFF2-40B4-BE49-F238E27FC236}">
                <a16:creationId xmlns:a16="http://schemas.microsoft.com/office/drawing/2014/main" id="{C3F45658-52EB-AE68-7DD2-00BA9C802475}"/>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Content Placeholder 5">
            <a:extLst>
              <a:ext uri="{FF2B5EF4-FFF2-40B4-BE49-F238E27FC236}">
                <a16:creationId xmlns:a16="http://schemas.microsoft.com/office/drawing/2014/main" id="{FCACC78A-CE4C-D779-A4B8-103E819B2A63}"/>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2" name="Content Placeholder 5">
            <a:extLst>
              <a:ext uri="{FF2B5EF4-FFF2-40B4-BE49-F238E27FC236}">
                <a16:creationId xmlns:a16="http://schemas.microsoft.com/office/drawing/2014/main" id="{3A4D9EEC-CF9D-5FCF-D3D9-BD9838490EB1}"/>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3" name="Picture Placeholder 12">
            <a:extLst>
              <a:ext uri="{FF2B5EF4-FFF2-40B4-BE49-F238E27FC236}">
                <a16:creationId xmlns:a16="http://schemas.microsoft.com/office/drawing/2014/main" id="{28961C79-6584-D0B8-F203-96FBC0849D90}"/>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4" name="Picture Placeholder 12">
            <a:extLst>
              <a:ext uri="{FF2B5EF4-FFF2-40B4-BE49-F238E27FC236}">
                <a16:creationId xmlns:a16="http://schemas.microsoft.com/office/drawing/2014/main" id="{9E880BFF-C8C8-8B71-84C1-1A87D878B0A2}"/>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5" name="Picture Placeholder 12">
            <a:extLst>
              <a:ext uri="{FF2B5EF4-FFF2-40B4-BE49-F238E27FC236}">
                <a16:creationId xmlns:a16="http://schemas.microsoft.com/office/drawing/2014/main" id="{10BA1E98-6AF5-601E-9289-92A2474496C0}"/>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298784519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ain point + 2 supporting">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Tree>
    <p:extLst>
      <p:ext uri="{BB962C8B-B14F-4D97-AF65-F5344CB8AC3E}">
        <p14:creationId xmlns:p14="http://schemas.microsoft.com/office/powerpoint/2010/main" val="423332126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ABFB6408-920D-1E6F-B461-73461F93CAA7}"/>
              </a:ext>
            </a:extLst>
          </p:cNvPr>
          <p:cNvSpPr/>
          <p:nvPr userDrawn="1"/>
        </p:nvSpPr>
        <p:spPr>
          <a:xfrm>
            <a:off x="419100" y="1371600"/>
            <a:ext cx="3650025" cy="4838700"/>
          </a:xfrm>
          <a:prstGeom prst="roundRect">
            <a:avLst>
              <a:gd name="adj" fmla="val 335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20B19ADC-8D74-4951-A056-93F593F4359A}"/>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itle 1">
            <a:extLst>
              <a:ext uri="{FF2B5EF4-FFF2-40B4-BE49-F238E27FC236}">
                <a16:creationId xmlns:a16="http://schemas.microsoft.com/office/drawing/2014/main" id="{B47B450E-3B8F-B9BB-23ED-77B2B602D98D}"/>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5" name="Slide Number Placeholder 4">
            <a:extLst>
              <a:ext uri="{FF2B5EF4-FFF2-40B4-BE49-F238E27FC236}">
                <a16:creationId xmlns:a16="http://schemas.microsoft.com/office/drawing/2014/main" id="{BFF768BE-5F94-42C9-E496-955140986137}"/>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6" name="Content Placeholder 3">
            <a:extLst>
              <a:ext uri="{FF2B5EF4-FFF2-40B4-BE49-F238E27FC236}">
                <a16:creationId xmlns:a16="http://schemas.microsoft.com/office/drawing/2014/main" id="{8E3CD08A-F4CD-7075-B39F-26A7E7D6B9B9}"/>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2">
            <a:extLst>
              <a:ext uri="{FF2B5EF4-FFF2-40B4-BE49-F238E27FC236}">
                <a16:creationId xmlns:a16="http://schemas.microsoft.com/office/drawing/2014/main" id="{18D1C323-2D58-E984-9769-0CF93BF35014}"/>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1" name="Content Placeholder 3">
            <a:extLst>
              <a:ext uri="{FF2B5EF4-FFF2-40B4-BE49-F238E27FC236}">
                <a16:creationId xmlns:a16="http://schemas.microsoft.com/office/drawing/2014/main" id="{F2AFFA86-EF61-AE52-5912-1F28DB9B6C35}"/>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2" name="Picture Placeholder 19">
            <a:extLst>
              <a:ext uri="{FF2B5EF4-FFF2-40B4-BE49-F238E27FC236}">
                <a16:creationId xmlns:a16="http://schemas.microsoft.com/office/drawing/2014/main" id="{B37E5854-0024-2BA6-0A11-936EDB91894D}"/>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3" name="Rectangle: Rounded Corners 7">
            <a:extLst>
              <a:ext uri="{FF2B5EF4-FFF2-40B4-BE49-F238E27FC236}">
                <a16:creationId xmlns:a16="http://schemas.microsoft.com/office/drawing/2014/main" id="{4B1D0688-BD48-5879-E9D2-8DF70D6B56DF}"/>
              </a:ext>
            </a:extLst>
          </p:cNvPr>
          <p:cNvSpPr/>
          <p:nvPr userDrawn="1"/>
        </p:nvSpPr>
        <p:spPr>
          <a:xfrm>
            <a:off x="4439410" y="39624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Content Placeholder 3">
            <a:extLst>
              <a:ext uri="{FF2B5EF4-FFF2-40B4-BE49-F238E27FC236}">
                <a16:creationId xmlns:a16="http://schemas.microsoft.com/office/drawing/2014/main" id="{8A001B6D-E4D2-2B03-93FF-DE67C05CDF13}"/>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5" name="Picture Placeholder 19">
            <a:extLst>
              <a:ext uri="{FF2B5EF4-FFF2-40B4-BE49-F238E27FC236}">
                <a16:creationId xmlns:a16="http://schemas.microsoft.com/office/drawing/2014/main" id="{145F96AB-F97D-57A2-35EA-DA15CB79E5F8}"/>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86763043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Main point + 3 supporting">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485900"/>
            <a:ext cx="11430000" cy="1828798"/>
          </a:xfrm>
          <a:prstGeom prst="roundRect">
            <a:avLst>
              <a:gd name="adj" fmla="val 1029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907857"/>
            <a:ext cx="10775280"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17115120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bg>
      <p:bgPr>
        <a:solidFill>
          <a:schemeClr val="bg1"/>
        </a:solidFill>
        <a:effectLst/>
      </p:bgPr>
    </p:bg>
    <p:spTree>
      <p:nvGrpSpPr>
        <p:cNvPr id="1" name=""/>
        <p:cNvGrpSpPr/>
        <p:nvPr/>
      </p:nvGrpSpPr>
      <p:grpSpPr>
        <a:xfrm>
          <a:off x="0" y="0"/>
          <a:ext cx="0" cy="0"/>
          <a:chOff x="0" y="0"/>
          <a:chExt cx="0" cy="0"/>
        </a:xfrm>
      </p:grpSpPr>
      <p:sp>
        <p:nvSpPr>
          <p:cNvPr id="6" name="Rectangle: Rounded Corners 10">
            <a:extLst>
              <a:ext uri="{FF2B5EF4-FFF2-40B4-BE49-F238E27FC236}">
                <a16:creationId xmlns:a16="http://schemas.microsoft.com/office/drawing/2014/main" id="{A477AA5C-159F-62CD-6AB3-B00F2A3A514F}"/>
              </a:ext>
            </a:extLst>
          </p:cNvPr>
          <p:cNvSpPr/>
          <p:nvPr userDrawn="1"/>
        </p:nvSpPr>
        <p:spPr>
          <a:xfrm>
            <a:off x="8460853"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557FA9E-9D5B-C34C-8303-2319FBA56496}"/>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20" name="Slide Number Placeholder 4">
            <a:extLst>
              <a:ext uri="{FF2B5EF4-FFF2-40B4-BE49-F238E27FC236}">
                <a16:creationId xmlns:a16="http://schemas.microsoft.com/office/drawing/2014/main" id="{C314C204-02A8-6E43-99EF-091BB7B4C99B}"/>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2" name="Rectangle: Rounded Corners 7">
            <a:extLst>
              <a:ext uri="{FF2B5EF4-FFF2-40B4-BE49-F238E27FC236}">
                <a16:creationId xmlns:a16="http://schemas.microsoft.com/office/drawing/2014/main" id="{B0C1D41D-BAB7-A7EA-8053-4899AA956B42}"/>
              </a:ext>
            </a:extLst>
          </p:cNvPr>
          <p:cNvSpPr/>
          <p:nvPr userDrawn="1"/>
        </p:nvSpPr>
        <p:spPr>
          <a:xfrm>
            <a:off x="1162246" y="1485900"/>
            <a:ext cx="10686854" cy="1828798"/>
          </a:xfrm>
          <a:prstGeom prst="roundRect">
            <a:avLst>
              <a:gd name="adj" fmla="val 7369"/>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D7BCFF0A-3A35-DC91-3F6F-0D3629185D0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4" name="Rectangle: Rounded Corners 8">
            <a:extLst>
              <a:ext uri="{FF2B5EF4-FFF2-40B4-BE49-F238E27FC236}">
                <a16:creationId xmlns:a16="http://schemas.microsoft.com/office/drawing/2014/main" id="{EF5EA3BB-10E0-B04C-60DD-6EE5C33E8C75}"/>
              </a:ext>
            </a:extLst>
          </p:cNvPr>
          <p:cNvSpPr/>
          <p:nvPr userDrawn="1"/>
        </p:nvSpPr>
        <p:spPr>
          <a:xfrm>
            <a:off x="1181103" y="3543302"/>
            <a:ext cx="3388247"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Rectangle: Rounded Corners 10">
            <a:extLst>
              <a:ext uri="{FF2B5EF4-FFF2-40B4-BE49-F238E27FC236}">
                <a16:creationId xmlns:a16="http://schemas.microsoft.com/office/drawing/2014/main" id="{57351171-1DA9-AF08-C3C2-96B12F0DDDDD}"/>
              </a:ext>
            </a:extLst>
          </p:cNvPr>
          <p:cNvSpPr/>
          <p:nvPr userDrawn="1"/>
        </p:nvSpPr>
        <p:spPr>
          <a:xfrm>
            <a:off x="4820978"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Text Placeholder 2">
            <a:extLst>
              <a:ext uri="{FF2B5EF4-FFF2-40B4-BE49-F238E27FC236}">
                <a16:creationId xmlns:a16="http://schemas.microsoft.com/office/drawing/2014/main" id="{69C43166-2DA6-A0B7-21E8-CEE047D8E016}"/>
              </a:ext>
            </a:extLst>
          </p:cNvPr>
          <p:cNvSpPr>
            <a:spLocks noGrp="1"/>
          </p:cNvSpPr>
          <p:nvPr>
            <p:ph type="body" idx="1" hasCustomPrompt="1"/>
          </p:nvPr>
        </p:nvSpPr>
        <p:spPr>
          <a:xfrm>
            <a:off x="1423748"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7" name="Content Placeholder 3">
            <a:extLst>
              <a:ext uri="{FF2B5EF4-FFF2-40B4-BE49-F238E27FC236}">
                <a16:creationId xmlns:a16="http://schemas.microsoft.com/office/drawing/2014/main" id="{EB3E3EA0-DF42-5351-E520-1805467D5978}"/>
              </a:ext>
            </a:extLst>
          </p:cNvPr>
          <p:cNvSpPr>
            <a:spLocks noGrp="1"/>
          </p:cNvSpPr>
          <p:nvPr>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8" name="Text Placeholder 4">
            <a:extLst>
              <a:ext uri="{FF2B5EF4-FFF2-40B4-BE49-F238E27FC236}">
                <a16:creationId xmlns:a16="http://schemas.microsoft.com/office/drawing/2014/main" id="{74A0013E-F300-BF10-DCDB-6396B184E1F9}"/>
              </a:ext>
            </a:extLst>
          </p:cNvPr>
          <p:cNvSpPr>
            <a:spLocks noGrp="1"/>
          </p:cNvSpPr>
          <p:nvPr>
            <p:ph type="body" sz="quarter" idx="3" hasCustomPrompt="1"/>
          </p:nvPr>
        </p:nvSpPr>
        <p:spPr>
          <a:xfrm>
            <a:off x="5063624"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9" name="Content Placeholder 5">
            <a:extLst>
              <a:ext uri="{FF2B5EF4-FFF2-40B4-BE49-F238E27FC236}">
                <a16:creationId xmlns:a16="http://schemas.microsoft.com/office/drawing/2014/main" id="{BC47406E-2043-1985-F7B5-1AFF4F45BE03}"/>
              </a:ext>
            </a:extLst>
          </p:cNvPr>
          <p:cNvSpPr>
            <a:spLocks noGrp="1"/>
          </p:cNvSpPr>
          <p:nvPr>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Text Placeholder 4">
            <a:extLst>
              <a:ext uri="{FF2B5EF4-FFF2-40B4-BE49-F238E27FC236}">
                <a16:creationId xmlns:a16="http://schemas.microsoft.com/office/drawing/2014/main" id="{6446EF66-AF34-1E0F-856E-C8F8ECD4CEAC}"/>
              </a:ext>
            </a:extLst>
          </p:cNvPr>
          <p:cNvSpPr>
            <a:spLocks noGrp="1"/>
          </p:cNvSpPr>
          <p:nvPr>
            <p:ph type="body" sz="quarter" idx="13" hasCustomPrompt="1"/>
          </p:nvPr>
        </p:nvSpPr>
        <p:spPr>
          <a:xfrm>
            <a:off x="8703497"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1" name="Content Placeholder 5">
            <a:extLst>
              <a:ext uri="{FF2B5EF4-FFF2-40B4-BE49-F238E27FC236}">
                <a16:creationId xmlns:a16="http://schemas.microsoft.com/office/drawing/2014/main" id="{DC2F462B-F2F2-F5C6-1406-F3F64BAE7ED3}"/>
              </a:ext>
            </a:extLst>
          </p:cNvPr>
          <p:cNvSpPr>
            <a:spLocks noGrp="1"/>
          </p:cNvSpPr>
          <p:nvPr>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2" name="Oval 31">
            <a:extLst>
              <a:ext uri="{FF2B5EF4-FFF2-40B4-BE49-F238E27FC236}">
                <a16:creationId xmlns:a16="http://schemas.microsoft.com/office/drawing/2014/main" id="{CE5E9E0D-CFE5-2AE4-9E60-BAB0447A8A70}"/>
              </a:ext>
            </a:extLst>
          </p:cNvPr>
          <p:cNvSpPr/>
          <p:nvPr userDrawn="1"/>
        </p:nvSpPr>
        <p:spPr>
          <a:xfrm>
            <a:off x="430976" y="1476253"/>
            <a:ext cx="1852328" cy="1852328"/>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EC412EF2-03F2-40B9-0D02-EB4F8F46A538}"/>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346883627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pillars">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A7BC55-834F-35C9-7A9C-F351FE4ECF2E}"/>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2" name="Slide Number Placeholder 4">
            <a:extLst>
              <a:ext uri="{FF2B5EF4-FFF2-40B4-BE49-F238E27FC236}">
                <a16:creationId xmlns:a16="http://schemas.microsoft.com/office/drawing/2014/main" id="{6415D1DC-82BC-C90A-95C3-76B019B37FD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4" name="Rectangle: Rounded Corners 14">
            <a:extLst>
              <a:ext uri="{FF2B5EF4-FFF2-40B4-BE49-F238E27FC236}">
                <a16:creationId xmlns:a16="http://schemas.microsoft.com/office/drawing/2014/main" id="{8BC3FC6D-2BA5-FEEC-EDCC-688A872C0FA3}"/>
              </a:ext>
            </a:extLst>
          </p:cNvPr>
          <p:cNvSpPr/>
          <p:nvPr userDrawn="1"/>
        </p:nvSpPr>
        <p:spPr>
          <a:xfrm>
            <a:off x="419100" y="2060812"/>
            <a:ext cx="11430000" cy="4149488"/>
          </a:xfrm>
          <a:prstGeom prst="roundRect">
            <a:avLst>
              <a:gd name="adj" fmla="val 313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8" name="Oval 17">
            <a:extLst>
              <a:ext uri="{FF2B5EF4-FFF2-40B4-BE49-F238E27FC236}">
                <a16:creationId xmlns:a16="http://schemas.microsoft.com/office/drawing/2014/main" id="{B1A7F1E9-13EA-7BD9-34BF-D5753914E19D}"/>
              </a:ext>
            </a:extLst>
          </p:cNvPr>
          <p:cNvSpPr/>
          <p:nvPr userDrawn="1"/>
        </p:nvSpPr>
        <p:spPr>
          <a:xfrm>
            <a:off x="103500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9" name="Straight Connector 18">
            <a:extLst>
              <a:ext uri="{FF2B5EF4-FFF2-40B4-BE49-F238E27FC236}">
                <a16:creationId xmlns:a16="http://schemas.microsoft.com/office/drawing/2014/main" id="{9BC335E8-287B-2524-150D-033C483514FE}"/>
              </a:ext>
            </a:extLst>
          </p:cNvPr>
          <p:cNvCxnSpPr>
            <a:cxnSpLocks/>
          </p:cNvCxnSpPr>
          <p:nvPr userDrawn="1"/>
        </p:nvCxnSpPr>
        <p:spPr>
          <a:xfrm>
            <a:off x="1278605"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Picture Placeholder 12">
            <a:extLst>
              <a:ext uri="{FF2B5EF4-FFF2-40B4-BE49-F238E27FC236}">
                <a16:creationId xmlns:a16="http://schemas.microsoft.com/office/drawing/2014/main" id="{4EDBDAE7-8B58-8891-7327-E4ABE61D6F14}"/>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7" name="Text Placeholder 12">
            <a:extLst>
              <a:ext uri="{FF2B5EF4-FFF2-40B4-BE49-F238E27FC236}">
                <a16:creationId xmlns:a16="http://schemas.microsoft.com/office/drawing/2014/main" id="{5B3B7C79-38B0-1A2E-803F-0A79610FAE5D}"/>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8" name="Text Placeholder 2">
            <a:extLst>
              <a:ext uri="{FF2B5EF4-FFF2-40B4-BE49-F238E27FC236}">
                <a16:creationId xmlns:a16="http://schemas.microsoft.com/office/drawing/2014/main" id="{549748C2-5A9E-2CC4-DDB7-9C25E95F7A4E}"/>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9" name="Oval 28">
            <a:extLst>
              <a:ext uri="{FF2B5EF4-FFF2-40B4-BE49-F238E27FC236}">
                <a16:creationId xmlns:a16="http://schemas.microsoft.com/office/drawing/2014/main" id="{71484C2E-741E-425F-80B2-476B27E37934}"/>
              </a:ext>
            </a:extLst>
          </p:cNvPr>
          <p:cNvSpPr/>
          <p:nvPr userDrawn="1"/>
        </p:nvSpPr>
        <p:spPr>
          <a:xfrm>
            <a:off x="390718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0" name="Straight Connector 29">
            <a:extLst>
              <a:ext uri="{FF2B5EF4-FFF2-40B4-BE49-F238E27FC236}">
                <a16:creationId xmlns:a16="http://schemas.microsoft.com/office/drawing/2014/main" id="{E6A0E0EC-CE34-DAAD-5377-9E2F5CE887E1}"/>
              </a:ext>
            </a:extLst>
          </p:cNvPr>
          <p:cNvCxnSpPr>
            <a:cxnSpLocks/>
          </p:cNvCxnSpPr>
          <p:nvPr userDrawn="1"/>
        </p:nvCxnSpPr>
        <p:spPr>
          <a:xfrm>
            <a:off x="4150046"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Picture Placeholder 12">
            <a:extLst>
              <a:ext uri="{FF2B5EF4-FFF2-40B4-BE49-F238E27FC236}">
                <a16:creationId xmlns:a16="http://schemas.microsoft.com/office/drawing/2014/main" id="{DF8B5B29-D300-9F69-E0B7-56BDB2FEF6D3}"/>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3" name="Text Placeholder 12">
            <a:extLst>
              <a:ext uri="{FF2B5EF4-FFF2-40B4-BE49-F238E27FC236}">
                <a16:creationId xmlns:a16="http://schemas.microsoft.com/office/drawing/2014/main" id="{C7684B9D-A7EE-CEFB-CBD7-85ED24746886}"/>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6" name="Text Placeholder 2">
            <a:extLst>
              <a:ext uri="{FF2B5EF4-FFF2-40B4-BE49-F238E27FC236}">
                <a16:creationId xmlns:a16="http://schemas.microsoft.com/office/drawing/2014/main" id="{4B69EA51-E832-1E2D-4F0C-82C9115D3ECB}"/>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7" name="Oval 36">
            <a:extLst>
              <a:ext uri="{FF2B5EF4-FFF2-40B4-BE49-F238E27FC236}">
                <a16:creationId xmlns:a16="http://schemas.microsoft.com/office/drawing/2014/main" id="{1D260014-AEF1-7AE3-57DD-F0BD3AD7647D}"/>
              </a:ext>
            </a:extLst>
          </p:cNvPr>
          <p:cNvSpPr/>
          <p:nvPr userDrawn="1"/>
        </p:nvSpPr>
        <p:spPr>
          <a:xfrm>
            <a:off x="9653762"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9" name="Straight Connector 38">
            <a:extLst>
              <a:ext uri="{FF2B5EF4-FFF2-40B4-BE49-F238E27FC236}">
                <a16:creationId xmlns:a16="http://schemas.microsoft.com/office/drawing/2014/main" id="{24AE0500-65AD-FF0D-254A-17E030003051}"/>
              </a:ext>
            </a:extLst>
          </p:cNvPr>
          <p:cNvCxnSpPr>
            <a:cxnSpLocks/>
          </p:cNvCxnSpPr>
          <p:nvPr userDrawn="1"/>
        </p:nvCxnSpPr>
        <p:spPr>
          <a:xfrm>
            <a:off x="9897360"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Picture Placeholder 12">
            <a:extLst>
              <a:ext uri="{FF2B5EF4-FFF2-40B4-BE49-F238E27FC236}">
                <a16:creationId xmlns:a16="http://schemas.microsoft.com/office/drawing/2014/main" id="{B640880A-7973-008F-432F-8B123939CD01}"/>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3" name="Text Placeholder 12">
            <a:extLst>
              <a:ext uri="{FF2B5EF4-FFF2-40B4-BE49-F238E27FC236}">
                <a16:creationId xmlns:a16="http://schemas.microsoft.com/office/drawing/2014/main" id="{E158B3A9-DA4C-81C6-D04A-2085EA64B0F8}"/>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4" name="Text Placeholder 2">
            <a:extLst>
              <a:ext uri="{FF2B5EF4-FFF2-40B4-BE49-F238E27FC236}">
                <a16:creationId xmlns:a16="http://schemas.microsoft.com/office/drawing/2014/main" id="{25C21C7E-82D5-470C-2DF8-E789D36F8E26}"/>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5" name="Oval 44">
            <a:extLst>
              <a:ext uri="{FF2B5EF4-FFF2-40B4-BE49-F238E27FC236}">
                <a16:creationId xmlns:a16="http://schemas.microsoft.com/office/drawing/2014/main" id="{7D97B6E0-585B-449B-320B-4687159A7D9A}"/>
              </a:ext>
            </a:extLst>
          </p:cNvPr>
          <p:cNvSpPr/>
          <p:nvPr userDrawn="1"/>
        </p:nvSpPr>
        <p:spPr>
          <a:xfrm>
            <a:off x="6780474"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46" name="Straight Connector 45">
            <a:extLst>
              <a:ext uri="{FF2B5EF4-FFF2-40B4-BE49-F238E27FC236}">
                <a16:creationId xmlns:a16="http://schemas.microsoft.com/office/drawing/2014/main" id="{5C22E0AE-DAB3-BF17-69BF-39D436D975C1}"/>
              </a:ext>
            </a:extLst>
          </p:cNvPr>
          <p:cNvCxnSpPr>
            <a:cxnSpLocks/>
          </p:cNvCxnSpPr>
          <p:nvPr userDrawn="1"/>
        </p:nvCxnSpPr>
        <p:spPr>
          <a:xfrm>
            <a:off x="7023702"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Picture Placeholder 12">
            <a:extLst>
              <a:ext uri="{FF2B5EF4-FFF2-40B4-BE49-F238E27FC236}">
                <a16:creationId xmlns:a16="http://schemas.microsoft.com/office/drawing/2014/main" id="{51D0E8A9-2F1B-524B-6392-9D00F738F8FC}"/>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8" name="Text Placeholder 12">
            <a:extLst>
              <a:ext uri="{FF2B5EF4-FFF2-40B4-BE49-F238E27FC236}">
                <a16:creationId xmlns:a16="http://schemas.microsoft.com/office/drawing/2014/main" id="{971D29F9-4A83-2287-8D37-98D1E104B8F2}"/>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9" name="Text Placeholder 2">
            <a:extLst>
              <a:ext uri="{FF2B5EF4-FFF2-40B4-BE49-F238E27FC236}">
                <a16:creationId xmlns:a16="http://schemas.microsoft.com/office/drawing/2014/main" id="{F1075A04-6C45-3D86-8929-00EBC25E1E6A}"/>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228971453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column">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5266514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column header emphasis">
    <p:bg>
      <p:bgPr>
        <a:solidFill>
          <a:schemeClr val="bg1"/>
        </a:solidFill>
        <a:effectLst/>
      </p:bgPr>
    </p:bg>
    <p:spTree>
      <p:nvGrpSpPr>
        <p:cNvPr id="1" name=""/>
        <p:cNvGrpSpPr/>
        <p:nvPr/>
      </p:nvGrpSpPr>
      <p:grpSpPr>
        <a:xfrm>
          <a:off x="0" y="0"/>
          <a:ext cx="0" cy="0"/>
          <a:chOff x="0" y="0"/>
          <a:chExt cx="0" cy="0"/>
        </a:xfrm>
      </p:grpSpPr>
      <p:sp>
        <p:nvSpPr>
          <p:cNvPr id="8" name="Rectangle: Rounded Corners 14">
            <a:extLst>
              <a:ext uri="{FF2B5EF4-FFF2-40B4-BE49-F238E27FC236}">
                <a16:creationId xmlns:a16="http://schemas.microsoft.com/office/drawing/2014/main" id="{6816EF0C-A4B6-AA25-4DD6-343A9BE46D4C}"/>
              </a:ext>
            </a:extLst>
          </p:cNvPr>
          <p:cNvSpPr/>
          <p:nvPr userDrawn="1"/>
        </p:nvSpPr>
        <p:spPr>
          <a:xfrm>
            <a:off x="419100"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EF601CF2-F80A-EE5B-E6A3-CAF78A072F71}"/>
              </a:ext>
            </a:extLst>
          </p:cNvPr>
          <p:cNvSpPr/>
          <p:nvPr userDrawn="1"/>
        </p:nvSpPr>
        <p:spPr>
          <a:xfrm>
            <a:off x="419100"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Title 1">
            <a:extLst>
              <a:ext uri="{FF2B5EF4-FFF2-40B4-BE49-F238E27FC236}">
                <a16:creationId xmlns:a16="http://schemas.microsoft.com/office/drawing/2014/main" id="{CFA83F10-A6A5-9DB6-82A4-7C60B2C27AD8}"/>
              </a:ext>
            </a:extLst>
          </p:cNvPr>
          <p:cNvSpPr>
            <a:spLocks noGrp="1"/>
          </p:cNvSpPr>
          <p:nvPr>
            <p:ph type="title"/>
          </p:nvPr>
        </p:nvSpPr>
        <p:spPr>
          <a:xfrm>
            <a:off x="419100" y="342901"/>
            <a:ext cx="11430000" cy="647176"/>
          </a:xfrm>
        </p:spPr>
        <p:txBody>
          <a:bodyPr/>
          <a:lstStyle/>
          <a:p>
            <a:r>
              <a:rPr lang="en-US" dirty="0"/>
              <a:t>Click to edit Master title style</a:t>
            </a:r>
          </a:p>
        </p:txBody>
      </p:sp>
      <p:sp>
        <p:nvSpPr>
          <p:cNvPr id="11" name="Slide Number Placeholder 4">
            <a:extLst>
              <a:ext uri="{FF2B5EF4-FFF2-40B4-BE49-F238E27FC236}">
                <a16:creationId xmlns:a16="http://schemas.microsoft.com/office/drawing/2014/main" id="{8FA73487-41B8-C6B8-C7F8-B0CD65AFF5A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2" name="Rectangle: Rounded Corners 14">
            <a:extLst>
              <a:ext uri="{FF2B5EF4-FFF2-40B4-BE49-F238E27FC236}">
                <a16:creationId xmlns:a16="http://schemas.microsoft.com/office/drawing/2014/main" id="{473E4F63-F81C-B5C1-3063-49AD8B9CC2E2}"/>
              </a:ext>
            </a:extLst>
          </p:cNvPr>
          <p:cNvSpPr/>
          <p:nvPr userDrawn="1"/>
        </p:nvSpPr>
        <p:spPr>
          <a:xfrm>
            <a:off x="3361168"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86ABEDA0-DCB0-C2DD-8E53-E231788C1A50}"/>
              </a:ext>
            </a:extLst>
          </p:cNvPr>
          <p:cNvSpPr/>
          <p:nvPr userDrawn="1"/>
        </p:nvSpPr>
        <p:spPr>
          <a:xfrm>
            <a:off x="3361168"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4">
            <a:extLst>
              <a:ext uri="{FF2B5EF4-FFF2-40B4-BE49-F238E27FC236}">
                <a16:creationId xmlns:a16="http://schemas.microsoft.com/office/drawing/2014/main" id="{DB231BB9-ABB2-B472-D7F1-C14E9DCBB408}"/>
              </a:ext>
            </a:extLst>
          </p:cNvPr>
          <p:cNvSpPr/>
          <p:nvPr userDrawn="1"/>
        </p:nvSpPr>
        <p:spPr>
          <a:xfrm>
            <a:off x="6263863"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8">
            <a:extLst>
              <a:ext uri="{FF2B5EF4-FFF2-40B4-BE49-F238E27FC236}">
                <a16:creationId xmlns:a16="http://schemas.microsoft.com/office/drawing/2014/main" id="{E0E49E9A-AF4A-1D5C-6543-1BC704B3D090}"/>
              </a:ext>
            </a:extLst>
          </p:cNvPr>
          <p:cNvSpPr/>
          <p:nvPr userDrawn="1"/>
        </p:nvSpPr>
        <p:spPr>
          <a:xfrm>
            <a:off x="6263863"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F0F2686D-7DFC-A073-EED2-05B28513D614}"/>
              </a:ext>
            </a:extLst>
          </p:cNvPr>
          <p:cNvSpPr/>
          <p:nvPr userDrawn="1"/>
        </p:nvSpPr>
        <p:spPr>
          <a:xfrm>
            <a:off x="9205931"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BC0690B1-1CC5-531E-A721-AFB7699018E1}"/>
              </a:ext>
            </a:extLst>
          </p:cNvPr>
          <p:cNvSpPr/>
          <p:nvPr userDrawn="1"/>
        </p:nvSpPr>
        <p:spPr>
          <a:xfrm>
            <a:off x="9205931"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Text Placeholder 2">
            <a:extLst>
              <a:ext uri="{FF2B5EF4-FFF2-40B4-BE49-F238E27FC236}">
                <a16:creationId xmlns:a16="http://schemas.microsoft.com/office/drawing/2014/main" id="{47811173-A0D9-E93E-824D-F83CEBFCAFF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2" name="Text Placeholder 2">
            <a:extLst>
              <a:ext uri="{FF2B5EF4-FFF2-40B4-BE49-F238E27FC236}">
                <a16:creationId xmlns:a16="http://schemas.microsoft.com/office/drawing/2014/main" id="{5E7813BD-EC3E-6193-E5CE-E780CC85332E}"/>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Text Placeholder 2">
            <a:extLst>
              <a:ext uri="{FF2B5EF4-FFF2-40B4-BE49-F238E27FC236}">
                <a16:creationId xmlns:a16="http://schemas.microsoft.com/office/drawing/2014/main" id="{16C5253B-1AA6-2E23-59D6-41D8395FDD1D}"/>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5" name="Text Placeholder 2">
            <a:extLst>
              <a:ext uri="{FF2B5EF4-FFF2-40B4-BE49-F238E27FC236}">
                <a16:creationId xmlns:a16="http://schemas.microsoft.com/office/drawing/2014/main" id="{1F6C5C3C-80BF-4ACA-1910-1BBF445892BF}"/>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6630B420-54F2-5242-8DD8-AD9DD40FA3DA}"/>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Content Placeholder 3">
            <a:extLst>
              <a:ext uri="{FF2B5EF4-FFF2-40B4-BE49-F238E27FC236}">
                <a16:creationId xmlns:a16="http://schemas.microsoft.com/office/drawing/2014/main" id="{29DE2E8A-1BED-B270-3DE1-7757EEADC831}"/>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8" name="Content Placeholder 3">
            <a:extLst>
              <a:ext uri="{FF2B5EF4-FFF2-40B4-BE49-F238E27FC236}">
                <a16:creationId xmlns:a16="http://schemas.microsoft.com/office/drawing/2014/main" id="{2D5619EE-3385-9C76-678D-E195626039D6}"/>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Content Placeholder 3">
            <a:extLst>
              <a:ext uri="{FF2B5EF4-FFF2-40B4-BE49-F238E27FC236}">
                <a16:creationId xmlns:a16="http://schemas.microsoft.com/office/drawing/2014/main" id="{1616D48D-C0D0-69A0-3140-09689F6698BA}"/>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85769022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column w circle pictures">
    <p:bg>
      <p:bgPr>
        <a:solidFill>
          <a:schemeClr val="bg1"/>
        </a:solidFill>
        <a:effectLst/>
      </p:bgPr>
    </p:bg>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2">
            <a:extLst>
              <a:ext uri="{FF2B5EF4-FFF2-40B4-BE49-F238E27FC236}">
                <a16:creationId xmlns:a16="http://schemas.microsoft.com/office/drawing/2014/main" id="{B2E8B191-B556-8C76-26F8-D0240238D314}"/>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6F8B59B9-F0AE-AA2C-52E1-A725A2CDB6E2}"/>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0" name="Picture Placeholder 12">
            <a:extLst>
              <a:ext uri="{FF2B5EF4-FFF2-40B4-BE49-F238E27FC236}">
                <a16:creationId xmlns:a16="http://schemas.microsoft.com/office/drawing/2014/main" id="{77ADBE82-6854-A647-3FC6-792F112BCF0E}"/>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1" name="Picture Placeholder 12">
            <a:extLst>
              <a:ext uri="{FF2B5EF4-FFF2-40B4-BE49-F238E27FC236}">
                <a16:creationId xmlns:a16="http://schemas.microsoft.com/office/drawing/2014/main" id="{7E9D9400-4361-4D96-03C1-61BC77089885}"/>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3410356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19100" y="1714500"/>
            <a:ext cx="11430000" cy="216037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0B362669-C09E-BE9D-C6A5-33114C0744E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3">
            <a:extLst>
              <a:ext uri="{FF2B5EF4-FFF2-40B4-BE49-F238E27FC236}">
                <a16:creationId xmlns:a16="http://schemas.microsoft.com/office/drawing/2014/main" id="{45137D11-A91B-02C4-DC28-5589C5352120}"/>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Title 1">
            <a:extLst>
              <a:ext uri="{FF2B5EF4-FFF2-40B4-BE49-F238E27FC236}">
                <a16:creationId xmlns:a16="http://schemas.microsoft.com/office/drawing/2014/main" id="{875A3DC5-D1E8-697A-7DD5-DEAB426641E7}"/>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751068675"/>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rectangular imag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Picture Placeholder 19">
            <a:extLst>
              <a:ext uri="{FF2B5EF4-FFF2-40B4-BE49-F238E27FC236}">
                <a16:creationId xmlns:a16="http://schemas.microsoft.com/office/drawing/2014/main" id="{731A5005-0DB1-2A1C-F866-F29978F637DC}"/>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5" name="Picture Placeholder 19">
            <a:extLst>
              <a:ext uri="{FF2B5EF4-FFF2-40B4-BE49-F238E27FC236}">
                <a16:creationId xmlns:a16="http://schemas.microsoft.com/office/drawing/2014/main" id="{A13C9686-CD96-65CC-2668-E24BF4AB9CC2}"/>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6" name="Picture Placeholder 19">
            <a:extLst>
              <a:ext uri="{FF2B5EF4-FFF2-40B4-BE49-F238E27FC236}">
                <a16:creationId xmlns:a16="http://schemas.microsoft.com/office/drawing/2014/main" id="{71FDDBDC-1DD5-3C49-10B7-23BCE22AABD9}"/>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7" name="Picture Placeholder 19">
            <a:extLst>
              <a:ext uri="{FF2B5EF4-FFF2-40B4-BE49-F238E27FC236}">
                <a16:creationId xmlns:a16="http://schemas.microsoft.com/office/drawing/2014/main" id="{A3349B17-AA97-9018-7F50-07C82A4CBA32}"/>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2656847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blocks">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Title 1">
            <a:extLst>
              <a:ext uri="{FF2B5EF4-FFF2-40B4-BE49-F238E27FC236}">
                <a16:creationId xmlns:a16="http://schemas.microsoft.com/office/drawing/2014/main" id="{30C8F3CA-E2BE-1C64-14B5-F889B194D036}"/>
              </a:ext>
            </a:extLst>
          </p:cNvPr>
          <p:cNvSpPr>
            <a:spLocks noGrp="1"/>
          </p:cNvSpPr>
          <p:nvPr>
            <p:ph type="title"/>
          </p:nvPr>
        </p:nvSpPr>
        <p:spPr>
          <a:xfrm>
            <a:off x="419100" y="366891"/>
            <a:ext cx="11430001" cy="638175"/>
          </a:xfrm>
        </p:spPr>
        <p:txBody>
          <a:bodyPr/>
          <a:lstStyle/>
          <a:p>
            <a:r>
              <a:rPr lang="en-US"/>
              <a:t>Click to edit Master title style</a:t>
            </a:r>
          </a:p>
        </p:txBody>
      </p:sp>
      <p:sp>
        <p:nvSpPr>
          <p:cNvPr id="2" name="Rectangle: Rounded Corners 14">
            <a:extLst>
              <a:ext uri="{FF2B5EF4-FFF2-40B4-BE49-F238E27FC236}">
                <a16:creationId xmlns:a16="http://schemas.microsoft.com/office/drawing/2014/main" id="{2631E0E3-66B9-656E-9237-366B85405449}"/>
              </a:ext>
            </a:extLst>
          </p:cNvPr>
          <p:cNvSpPr/>
          <p:nvPr userDrawn="1"/>
        </p:nvSpPr>
        <p:spPr>
          <a:xfrm>
            <a:off x="41910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Content Placeholder 3">
            <a:extLst>
              <a:ext uri="{FF2B5EF4-FFF2-40B4-BE49-F238E27FC236}">
                <a16:creationId xmlns:a16="http://schemas.microsoft.com/office/drawing/2014/main" id="{DB28F420-F872-DF05-77F2-829896EC5830}"/>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8" name="Picture Placeholder 19">
            <a:extLst>
              <a:ext uri="{FF2B5EF4-FFF2-40B4-BE49-F238E27FC236}">
                <a16:creationId xmlns:a16="http://schemas.microsoft.com/office/drawing/2014/main" id="{3DD2BA4C-DA8E-A3EC-22C5-EC20E62D086B}"/>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1" name="Rectangle: Rounded Corners 14">
            <a:extLst>
              <a:ext uri="{FF2B5EF4-FFF2-40B4-BE49-F238E27FC236}">
                <a16:creationId xmlns:a16="http://schemas.microsoft.com/office/drawing/2014/main" id="{9B81CC61-A4B5-04FC-4164-D3C7CB42B9C1}"/>
              </a:ext>
            </a:extLst>
          </p:cNvPr>
          <p:cNvSpPr/>
          <p:nvPr userDrawn="1"/>
        </p:nvSpPr>
        <p:spPr>
          <a:xfrm>
            <a:off x="638556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3">
            <a:extLst>
              <a:ext uri="{FF2B5EF4-FFF2-40B4-BE49-F238E27FC236}">
                <a16:creationId xmlns:a16="http://schemas.microsoft.com/office/drawing/2014/main" id="{44BF3E90-5C33-71AB-5C99-7C1D76D7FABA}"/>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3" name="Picture Placeholder 19">
            <a:extLst>
              <a:ext uri="{FF2B5EF4-FFF2-40B4-BE49-F238E27FC236}">
                <a16:creationId xmlns:a16="http://schemas.microsoft.com/office/drawing/2014/main" id="{0546A675-E1C1-95C8-49A2-6D1028A3C1AB}"/>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4" name="Rectangle: Rounded Corners 14">
            <a:extLst>
              <a:ext uri="{FF2B5EF4-FFF2-40B4-BE49-F238E27FC236}">
                <a16:creationId xmlns:a16="http://schemas.microsoft.com/office/drawing/2014/main" id="{71EBE055-2A0A-B5BA-FA53-28C981F6D136}"/>
              </a:ext>
            </a:extLst>
          </p:cNvPr>
          <p:cNvSpPr/>
          <p:nvPr userDrawn="1"/>
        </p:nvSpPr>
        <p:spPr>
          <a:xfrm>
            <a:off x="41910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Content Placeholder 3">
            <a:extLst>
              <a:ext uri="{FF2B5EF4-FFF2-40B4-BE49-F238E27FC236}">
                <a16:creationId xmlns:a16="http://schemas.microsoft.com/office/drawing/2014/main" id="{F9417FD1-7603-092A-724B-2A4FF45C893A}"/>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6" name="Picture Placeholder 19">
            <a:extLst>
              <a:ext uri="{FF2B5EF4-FFF2-40B4-BE49-F238E27FC236}">
                <a16:creationId xmlns:a16="http://schemas.microsoft.com/office/drawing/2014/main" id="{3B4DD86D-9F31-E558-834A-F68784EC8B1C}"/>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7" name="Rectangle: Rounded Corners 14">
            <a:extLst>
              <a:ext uri="{FF2B5EF4-FFF2-40B4-BE49-F238E27FC236}">
                <a16:creationId xmlns:a16="http://schemas.microsoft.com/office/drawing/2014/main" id="{06DC2354-1F0E-BBDF-276C-E89428D65BA8}"/>
              </a:ext>
            </a:extLst>
          </p:cNvPr>
          <p:cNvSpPr/>
          <p:nvPr userDrawn="1"/>
        </p:nvSpPr>
        <p:spPr>
          <a:xfrm>
            <a:off x="638556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8" name="Content Placeholder 3">
            <a:extLst>
              <a:ext uri="{FF2B5EF4-FFF2-40B4-BE49-F238E27FC236}">
                <a16:creationId xmlns:a16="http://schemas.microsoft.com/office/drawing/2014/main" id="{6FE0428A-B521-5C48-80FD-EC699EEB4AB1}"/>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9" name="Picture Placeholder 19">
            <a:extLst>
              <a:ext uri="{FF2B5EF4-FFF2-40B4-BE49-F238E27FC236}">
                <a16:creationId xmlns:a16="http://schemas.microsoft.com/office/drawing/2014/main" id="{896EC479-0271-8EBF-CAFE-84C5EC068355}"/>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88596527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8E77B2-C610-3A31-5110-91FDF1F6528B}"/>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8" name="Slide Number Placeholder 4">
            <a:extLst>
              <a:ext uri="{FF2B5EF4-FFF2-40B4-BE49-F238E27FC236}">
                <a16:creationId xmlns:a16="http://schemas.microsoft.com/office/drawing/2014/main" id="{C663AE79-6577-F30A-13F2-C0AE4FA1054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0" name="Content Placeholder 3">
            <a:extLst>
              <a:ext uri="{FF2B5EF4-FFF2-40B4-BE49-F238E27FC236}">
                <a16:creationId xmlns:a16="http://schemas.microsoft.com/office/drawing/2014/main" id="{AC9F0527-42A6-B350-36A0-D16816263F6B}"/>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A6942D81-7F37-FA5F-0C3C-3946830772E0}"/>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9D99C2E9-3945-C255-51EB-673657FC25F9}"/>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Picture Placeholder 19">
            <a:extLst>
              <a:ext uri="{FF2B5EF4-FFF2-40B4-BE49-F238E27FC236}">
                <a16:creationId xmlns:a16="http://schemas.microsoft.com/office/drawing/2014/main" id="{CAF12E28-EF60-2E0D-85D2-B9B9948CB350}"/>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6" name="Content Placeholder 3">
            <a:extLst>
              <a:ext uri="{FF2B5EF4-FFF2-40B4-BE49-F238E27FC236}">
                <a16:creationId xmlns:a16="http://schemas.microsoft.com/office/drawing/2014/main" id="{038E210B-61D4-AE12-F876-40FC4584F778}"/>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9">
            <a:extLst>
              <a:ext uri="{FF2B5EF4-FFF2-40B4-BE49-F238E27FC236}">
                <a16:creationId xmlns:a16="http://schemas.microsoft.com/office/drawing/2014/main" id="{CF120748-2F30-F2BF-E77A-CE99DF45AA5D}"/>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8" name="Content Placeholder 3">
            <a:extLst>
              <a:ext uri="{FF2B5EF4-FFF2-40B4-BE49-F238E27FC236}">
                <a16:creationId xmlns:a16="http://schemas.microsoft.com/office/drawing/2014/main" id="{E843953F-106C-1435-BE0E-989AFF97FC80}"/>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Picture Placeholder 19">
            <a:extLst>
              <a:ext uri="{FF2B5EF4-FFF2-40B4-BE49-F238E27FC236}">
                <a16:creationId xmlns:a16="http://schemas.microsoft.com/office/drawing/2014/main" id="{54C99E8E-8200-9FFB-1497-61AB330C06E6}"/>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77748351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row">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563036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gray pillars">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3917533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ive pillar w cicle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66891"/>
            <a:ext cx="11430000" cy="638175"/>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1905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91210B6-BA45-E02E-5EDA-A5720EB468A7}"/>
              </a:ext>
            </a:extLst>
          </p:cNvPr>
          <p:cNvSpPr/>
          <p:nvPr userDrawn="1"/>
        </p:nvSpPr>
        <p:spPr>
          <a:xfrm>
            <a:off x="680641"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8" name="Picture Placeholder 12">
            <a:extLst>
              <a:ext uri="{FF2B5EF4-FFF2-40B4-BE49-F238E27FC236}">
                <a16:creationId xmlns:a16="http://schemas.microsoft.com/office/drawing/2014/main" id="{0C272F88-F183-6492-2FC6-B544D29E2BA8}"/>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9" name="Oval 18">
            <a:extLst>
              <a:ext uri="{FF2B5EF4-FFF2-40B4-BE49-F238E27FC236}">
                <a16:creationId xmlns:a16="http://schemas.microsoft.com/office/drawing/2014/main" id="{342E6A1B-8278-4A63-B26C-C0E96D478D13}"/>
              </a:ext>
            </a:extLst>
          </p:cNvPr>
          <p:cNvSpPr/>
          <p:nvPr userDrawn="1"/>
        </p:nvSpPr>
        <p:spPr>
          <a:xfrm>
            <a:off x="3032467"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0" name="Picture Placeholder 12">
            <a:extLst>
              <a:ext uri="{FF2B5EF4-FFF2-40B4-BE49-F238E27FC236}">
                <a16:creationId xmlns:a16="http://schemas.microsoft.com/office/drawing/2014/main" id="{CB363CF5-B1B6-F5BA-1AB9-EBCAEBC5DA3B}"/>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1" name="Oval 20">
            <a:extLst>
              <a:ext uri="{FF2B5EF4-FFF2-40B4-BE49-F238E27FC236}">
                <a16:creationId xmlns:a16="http://schemas.microsoft.com/office/drawing/2014/main" id="{2592E17C-3558-F608-BBB0-FE3B918F382B}"/>
              </a:ext>
            </a:extLst>
          </p:cNvPr>
          <p:cNvSpPr/>
          <p:nvPr userDrawn="1"/>
        </p:nvSpPr>
        <p:spPr>
          <a:xfrm>
            <a:off x="538429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1" name="Picture Placeholder 12">
            <a:extLst>
              <a:ext uri="{FF2B5EF4-FFF2-40B4-BE49-F238E27FC236}">
                <a16:creationId xmlns:a16="http://schemas.microsoft.com/office/drawing/2014/main" id="{7BB94B14-FF37-028A-EF00-3618695FEA70}"/>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2" name="Oval 31">
            <a:extLst>
              <a:ext uri="{FF2B5EF4-FFF2-40B4-BE49-F238E27FC236}">
                <a16:creationId xmlns:a16="http://schemas.microsoft.com/office/drawing/2014/main" id="{22775533-567B-2EC2-C299-79C30121011C}"/>
              </a:ext>
            </a:extLst>
          </p:cNvPr>
          <p:cNvSpPr/>
          <p:nvPr userDrawn="1"/>
        </p:nvSpPr>
        <p:spPr>
          <a:xfrm>
            <a:off x="7736118"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D20E0605-C5AA-DDDB-7091-C45149DB3C18}"/>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4" name="Oval 33">
            <a:extLst>
              <a:ext uri="{FF2B5EF4-FFF2-40B4-BE49-F238E27FC236}">
                <a16:creationId xmlns:a16="http://schemas.microsoft.com/office/drawing/2014/main" id="{E2706883-016F-51F4-5F05-871887CCE838}"/>
              </a:ext>
            </a:extLst>
          </p:cNvPr>
          <p:cNvSpPr/>
          <p:nvPr userDrawn="1"/>
        </p:nvSpPr>
        <p:spPr>
          <a:xfrm>
            <a:off x="1008794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5" name="Picture Placeholder 12">
            <a:extLst>
              <a:ext uri="{FF2B5EF4-FFF2-40B4-BE49-F238E27FC236}">
                <a16:creationId xmlns:a16="http://schemas.microsoft.com/office/drawing/2014/main" id="{2C859758-47DC-216A-0239-1927A94ED4B8}"/>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98677444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ase study_1">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6BE62AD-E471-E928-6CF2-3A02CF2799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8" name="Picture Placeholder 6">
            <a:extLst>
              <a:ext uri="{FF2B5EF4-FFF2-40B4-BE49-F238E27FC236}">
                <a16:creationId xmlns:a16="http://schemas.microsoft.com/office/drawing/2014/main" id="{0EA40E48-6F93-59EA-5645-BEC493FD34AD}"/>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9" name="Text Placeholder 12">
            <a:extLst>
              <a:ext uri="{FF2B5EF4-FFF2-40B4-BE49-F238E27FC236}">
                <a16:creationId xmlns:a16="http://schemas.microsoft.com/office/drawing/2014/main" id="{74C4FAF1-4785-2CDF-37E2-6719DC5C654A}"/>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0" name="Text Placeholder 12">
            <a:extLst>
              <a:ext uri="{FF2B5EF4-FFF2-40B4-BE49-F238E27FC236}">
                <a16:creationId xmlns:a16="http://schemas.microsoft.com/office/drawing/2014/main" id="{6BDB1EE1-408D-6DC3-8FEB-A9F392B69CB8}"/>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1" name="Text Placeholder 12">
            <a:extLst>
              <a:ext uri="{FF2B5EF4-FFF2-40B4-BE49-F238E27FC236}">
                <a16:creationId xmlns:a16="http://schemas.microsoft.com/office/drawing/2014/main" id="{5E9DB220-52B5-CBEE-50CC-C71A5F1B79EC}"/>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12" name="Text Placeholder 12">
            <a:extLst>
              <a:ext uri="{FF2B5EF4-FFF2-40B4-BE49-F238E27FC236}">
                <a16:creationId xmlns:a16="http://schemas.microsoft.com/office/drawing/2014/main" id="{FC6430C3-D1A9-9784-013F-D9BC72C3957D}"/>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12">
            <a:extLst>
              <a:ext uri="{FF2B5EF4-FFF2-40B4-BE49-F238E27FC236}">
                <a16:creationId xmlns:a16="http://schemas.microsoft.com/office/drawing/2014/main" id="{558B9D09-720A-224C-6915-79BC8B734252}"/>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4" name="Text Placeholder 12">
            <a:extLst>
              <a:ext uri="{FF2B5EF4-FFF2-40B4-BE49-F238E27FC236}">
                <a16:creationId xmlns:a16="http://schemas.microsoft.com/office/drawing/2014/main" id="{F42C1BC7-78AB-760C-542B-7BF4512D41DB}"/>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Picture Placeholder 5">
            <a:extLst>
              <a:ext uri="{FF2B5EF4-FFF2-40B4-BE49-F238E27FC236}">
                <a16:creationId xmlns:a16="http://schemas.microsoft.com/office/drawing/2014/main" id="{1BFBC96A-B9B8-6024-A7CC-8C3544AF89B5}"/>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18" name="Slide Number Placeholder 5">
            <a:extLst>
              <a:ext uri="{FF2B5EF4-FFF2-40B4-BE49-F238E27FC236}">
                <a16:creationId xmlns:a16="http://schemas.microsoft.com/office/drawing/2014/main" id="{852595F3-6B29-A4C1-F562-043ADD29AA9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3459418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ase study_2">
    <p:bg>
      <p:bgPr>
        <a:solidFill>
          <a:schemeClr val="bg1"/>
        </a:solidFill>
        <a:effectLst/>
      </p:bgPr>
    </p:bg>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4008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5CE4858-7E78-2E6B-F756-D6089D087E14}"/>
              </a:ext>
            </a:extLst>
          </p:cNvPr>
          <p:cNvSpPr>
            <a:spLocks noGrp="1"/>
          </p:cNvSpPr>
          <p:nvPr>
            <p:ph type="body" sz="quarter" idx="10" hasCustomPrompt="1"/>
          </p:nvPr>
        </p:nvSpPr>
        <p:spPr>
          <a:xfrm>
            <a:off x="420624" y="1097280"/>
            <a:ext cx="1142847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Slide Number Placeholder 5">
            <a:extLst>
              <a:ext uri="{FF2B5EF4-FFF2-40B4-BE49-F238E27FC236}">
                <a16:creationId xmlns:a16="http://schemas.microsoft.com/office/drawing/2014/main" id="{DF4F1EED-92E4-7A2D-9D4A-30BB22594C25}"/>
              </a:ext>
            </a:extLst>
          </p:cNvPr>
          <p:cNvSpPr>
            <a:spLocks noGrp="1"/>
          </p:cNvSpPr>
          <p:nvPr>
            <p:ph type="sldNum" sz="quarter" idx="31"/>
          </p:nvPr>
        </p:nvSpPr>
        <p:spPr/>
        <p:txBody>
          <a:bodyPr/>
          <a:lstStyle/>
          <a:p>
            <a:fld id="{DC503246-BBCE-4F0A-BCDC-08FC4C52637D}" type="slidenum">
              <a:rPr lang="en-US" smtClean="0"/>
              <a:pPr/>
              <a:t>‹#›</a:t>
            </a:fld>
            <a:endParaRPr lang="en-US"/>
          </a:p>
        </p:txBody>
      </p:sp>
      <p:sp>
        <p:nvSpPr>
          <p:cNvPr id="7" name="Picture Placeholder 26">
            <a:extLst>
              <a:ext uri="{FF2B5EF4-FFF2-40B4-BE49-F238E27FC236}">
                <a16:creationId xmlns:a16="http://schemas.microsoft.com/office/drawing/2014/main" id="{35D4D107-5C7D-BB1E-A960-CD9CC631CE0C}"/>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8" name="Picture Placeholder 12">
            <a:extLst>
              <a:ext uri="{FF2B5EF4-FFF2-40B4-BE49-F238E27FC236}">
                <a16:creationId xmlns:a16="http://schemas.microsoft.com/office/drawing/2014/main" id="{46121367-B5ED-B6C9-4E59-44F855096DC2}"/>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11625536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ogo wall">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38175"/>
          </a:xfrm>
        </p:spPr>
        <p:txBody>
          <a:bodyPr/>
          <a:lstStyle/>
          <a:p>
            <a:r>
              <a:rPr lang="en-US"/>
              <a:t>Click to edit Master title style</a:t>
            </a:r>
          </a:p>
        </p:txBody>
      </p:sp>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13" name="Slide Number Placeholder 12">
            <a:extLst>
              <a:ext uri="{FF2B5EF4-FFF2-40B4-BE49-F238E27FC236}">
                <a16:creationId xmlns:a16="http://schemas.microsoft.com/office/drawing/2014/main" id="{8D11658A-C63D-B5C7-669B-6883EE4D0CF0}"/>
              </a:ext>
            </a:extLst>
          </p:cNvPr>
          <p:cNvSpPr>
            <a:spLocks noGrp="1"/>
          </p:cNvSpPr>
          <p:nvPr>
            <p:ph type="sldNum" sz="quarter" idx="2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39151022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a:prstGeom prst="rect">
            <a:avLst/>
          </a:prstGeo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a:prstGeom prst="rect">
            <a:avLst/>
          </a:prstGeo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Rectangle 3">
            <a:extLst>
              <a:ext uri="{FF2B5EF4-FFF2-40B4-BE49-F238E27FC236}">
                <a16:creationId xmlns:a16="http://schemas.microsoft.com/office/drawing/2014/main" id="{822960AC-5F89-3CAD-F47B-B09F0327EE64}"/>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07E22CC8-AAED-E1B3-9376-DEDAC5CC26CA}"/>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2014864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20438"/>
            <a:ext cx="11422538"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18C02AE-851D-17F6-F8FA-2D8D1DCF2EB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B111051C-6A16-3389-0E6D-DB6DF1458C38}"/>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9" name="Title 1">
            <a:extLst>
              <a:ext uri="{FF2B5EF4-FFF2-40B4-BE49-F238E27FC236}">
                <a16:creationId xmlns:a16="http://schemas.microsoft.com/office/drawing/2014/main" id="{1C0AEBFA-3CEF-2B93-C85D-BB2A136C0602}"/>
              </a:ext>
            </a:extLst>
          </p:cNvPr>
          <p:cNvSpPr>
            <a:spLocks noGrp="1"/>
          </p:cNvSpPr>
          <p:nvPr>
            <p:ph type="title" hasCustomPrompt="1"/>
          </p:nvPr>
        </p:nvSpPr>
        <p:spPr>
          <a:xfrm>
            <a:off x="425038" y="342900"/>
            <a:ext cx="11424062" cy="647176"/>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2853378406"/>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a:prstGeom prst="rect">
            <a:avLst/>
          </a:prstGeo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5" name="Slide Number Placeholder 4">
            <a:extLst>
              <a:ext uri="{FF2B5EF4-FFF2-40B4-BE49-F238E27FC236}">
                <a16:creationId xmlns:a16="http://schemas.microsoft.com/office/drawing/2014/main" id="{254E8BE0-8022-F6FA-1FCB-F0FD306E1A25}"/>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6" name="Text Placeholder 8">
            <a:extLst>
              <a:ext uri="{FF2B5EF4-FFF2-40B4-BE49-F238E27FC236}">
                <a16:creationId xmlns:a16="http://schemas.microsoft.com/office/drawing/2014/main" id="{FE05B9B6-9DA4-2989-44CE-8A044B243571}"/>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1" name="Text Placeholder 10">
            <a:extLst>
              <a:ext uri="{FF2B5EF4-FFF2-40B4-BE49-F238E27FC236}">
                <a16:creationId xmlns:a16="http://schemas.microsoft.com/office/drawing/2014/main" id="{A54E7FC7-40F3-F6F9-0A02-1E14830982BC}"/>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Tree>
    <p:extLst>
      <p:ext uri="{BB962C8B-B14F-4D97-AF65-F5344CB8AC3E}">
        <p14:creationId xmlns:p14="http://schemas.microsoft.com/office/powerpoint/2010/main" val="4228140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with photo">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4">
            <a:extLst>
              <a:ext uri="{FF2B5EF4-FFF2-40B4-BE49-F238E27FC236}">
                <a16:creationId xmlns:a16="http://schemas.microsoft.com/office/drawing/2014/main" id="{B0A87980-B302-9607-017B-75B69D6AD379}"/>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B392CC1F-2D5E-FAD6-DCF4-A5CE6433EDDB}"/>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2578876792"/>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with portrai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a:prstGeom prst="rect">
            <a:avLst/>
          </a:prstGeo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a:prstGeom prst="rect">
            <a:avLst/>
          </a:prstGeom>
        </p:spPr>
        <p:txBody>
          <a:bodyPr/>
          <a:lstStyle>
            <a:lvl1pPr marL="0" indent="0">
              <a:buNone/>
              <a:defRPr sz="1800"/>
            </a:lvl1pPr>
          </a:lstStyle>
          <a:p>
            <a:pPr lvl="0"/>
            <a:r>
              <a:rPr lang="en-US"/>
              <a:t>Enter quoted person’s affiliation</a:t>
            </a:r>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Rectangle 2">
            <a:extLst>
              <a:ext uri="{FF2B5EF4-FFF2-40B4-BE49-F238E27FC236}">
                <a16:creationId xmlns:a16="http://schemas.microsoft.com/office/drawing/2014/main" id="{DF310A63-64FE-E9AE-7EFE-0450BA72CEBC}"/>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361AB379-6BCD-5D2B-DD26-96F5436A9380}"/>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8" name="Picture Placeholder 5">
            <a:extLst>
              <a:ext uri="{FF2B5EF4-FFF2-40B4-BE49-F238E27FC236}">
                <a16:creationId xmlns:a16="http://schemas.microsoft.com/office/drawing/2014/main" id="{61F8984E-9F5B-A656-83FE-21F4A764609D}"/>
              </a:ext>
            </a:extLst>
          </p:cNvPr>
          <p:cNvSpPr>
            <a:spLocks noGrp="1"/>
          </p:cNvSpPr>
          <p:nvPr>
            <p:ph type="pic" sz="quarter" idx="16" hasCustomPrompt="1"/>
          </p:nvPr>
        </p:nvSpPr>
        <p:spPr>
          <a:xfrm>
            <a:off x="7391400" y="1485899"/>
            <a:ext cx="3886200" cy="3980836"/>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147863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1279599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59196332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F796E24-5997-E186-1278-85841BD80340}"/>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164BDF38-9AA7-CBB9-2814-A6AA8E7AD75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Picture Placeholder 5">
            <a:extLst>
              <a:ext uri="{FF2B5EF4-FFF2-40B4-BE49-F238E27FC236}">
                <a16:creationId xmlns:a16="http://schemas.microsoft.com/office/drawing/2014/main" id="{783A5516-1B0D-0050-4758-1DD1D7C68A8A}"/>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60969798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a:prstGeom prst="rect">
            <a:avLst/>
          </a:prstGeo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a:prstGeom prst="rect">
            <a:avLst/>
          </a:prstGeo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a:prstGeom prst="rect">
            <a:avLst/>
          </a:prstGeo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5" name="Slide Number Placeholder 4">
            <a:extLst>
              <a:ext uri="{FF2B5EF4-FFF2-40B4-BE49-F238E27FC236}">
                <a16:creationId xmlns:a16="http://schemas.microsoft.com/office/drawing/2014/main" id="{FDC8D098-0D5D-2F43-20F0-F79D1130DDB7}"/>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502317674"/>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End of Template">
    <p:spTree>
      <p:nvGrpSpPr>
        <p:cNvPr id="1" name=""/>
        <p:cNvGrpSpPr/>
        <p:nvPr/>
      </p:nvGrpSpPr>
      <p:grpSpPr>
        <a:xfrm>
          <a:off x="0" y="0"/>
          <a:ext cx="0" cy="0"/>
          <a:chOff x="0" y="0"/>
          <a:chExt cx="0" cy="0"/>
        </a:xfrm>
      </p:grpSpPr>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2" name="TextBox 1">
            <a:extLst>
              <a:ext uri="{FF2B5EF4-FFF2-40B4-BE49-F238E27FC236}">
                <a16:creationId xmlns:a16="http://schemas.microsoft.com/office/drawing/2014/main" id="{A8E4803B-1950-E31A-1640-76EE0564F821}"/>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spTree>
    <p:extLst>
      <p:ext uri="{BB962C8B-B14F-4D97-AF65-F5344CB8AC3E}">
        <p14:creationId xmlns:p14="http://schemas.microsoft.com/office/powerpoint/2010/main" val="21778836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9" y="2205761"/>
            <a:ext cx="4512969" cy="1223239"/>
          </a:xfrm>
        </p:spPr>
        <p:txBody>
          <a:bodyPr/>
          <a:lstStyle>
            <a:lvl1pPr>
              <a:lnSpc>
                <a:spcPct val="100000"/>
              </a:lnSpc>
              <a:defRPr/>
            </a:lvl1pPr>
          </a:lstStyle>
          <a:p>
            <a:r>
              <a:rPr lang="en-US" dirty="0"/>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6238" y="342900"/>
            <a:ext cx="5632862" cy="5867399"/>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26562" y="3663582"/>
            <a:ext cx="4511446"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3" name="Slide Number Placeholder 5">
            <a:extLst>
              <a:ext uri="{FF2B5EF4-FFF2-40B4-BE49-F238E27FC236}">
                <a16:creationId xmlns:a16="http://schemas.microsoft.com/office/drawing/2014/main" id="{E3743A8C-724B-A2CA-713A-3A791D087CD1}"/>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3435848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8838"/>
            <a:ext cx="6819900" cy="5861462"/>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25038" y="2181224"/>
            <a:ext cx="4032662"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5" name="Slide Number Placeholder 5">
            <a:extLst>
              <a:ext uri="{FF2B5EF4-FFF2-40B4-BE49-F238E27FC236}">
                <a16:creationId xmlns:a16="http://schemas.microsoft.com/office/drawing/2014/main" id="{8AE8B837-8722-DD15-760D-83DA67D69EA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09535017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5" name="Slide Number Placeholder 5">
            <a:extLst>
              <a:ext uri="{FF2B5EF4-FFF2-40B4-BE49-F238E27FC236}">
                <a16:creationId xmlns:a16="http://schemas.microsoft.com/office/drawing/2014/main" id="{68ECA711-54F7-1662-A4F0-D69A58EDA75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7DDA85AD-D694-0944-6E5E-CC79AA265FD7}"/>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337795078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image, content">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37DDAAB0-3CBC-8FAE-CE7D-52722B878703}"/>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4DDFED8D-7006-3D83-A139-7E16F98EF51F}"/>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64B50DE2-94EC-EA42-5AA1-7D8A4DC7F1F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27B1ECAC-FFC4-7CEE-388F-B45D213B62CD}"/>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128434260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3" name="Slide Number Placeholder 5">
            <a:extLst>
              <a:ext uri="{FF2B5EF4-FFF2-40B4-BE49-F238E27FC236}">
                <a16:creationId xmlns:a16="http://schemas.microsoft.com/office/drawing/2014/main" id="{313C7F20-4CF7-9A85-8224-6EEC7F068D4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AFA82167-8C2F-1CF0-95E2-7265A8C438E3}"/>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1619881490"/>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image_2">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5C980B-F687-1998-B1EB-9BDBB17C3C49}"/>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F1BE4B08-1780-852B-F8C7-7ABBCE757C6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BA5E422-CD5D-F8B3-FF12-D8E7643F63E3}"/>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7" name="Text Placeholder 3">
            <a:extLst>
              <a:ext uri="{FF2B5EF4-FFF2-40B4-BE49-F238E27FC236}">
                <a16:creationId xmlns:a16="http://schemas.microsoft.com/office/drawing/2014/main" id="{AC7DD19D-EB95-C1B3-7EAF-DDD169341661}"/>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Picture Placeholder 6">
            <a:extLst>
              <a:ext uri="{FF2B5EF4-FFF2-40B4-BE49-F238E27FC236}">
                <a16:creationId xmlns:a16="http://schemas.microsoft.com/office/drawing/2014/main" id="{E245E12F-6CCC-B4A7-25BB-6EA825CC454A}"/>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0609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plit content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06702D9F-6087-CDEB-5CD1-FD21380354D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05F4EBEB-0AED-DBC5-64B2-DCB373310E60}"/>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5" name="Text Placeholder 12">
            <a:extLst>
              <a:ext uri="{FF2B5EF4-FFF2-40B4-BE49-F238E27FC236}">
                <a16:creationId xmlns:a16="http://schemas.microsoft.com/office/drawing/2014/main" id="{9414BEB8-A21B-0C64-A1E3-05FD57EA6474}"/>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 name="Text Placeholder 12">
            <a:extLst>
              <a:ext uri="{FF2B5EF4-FFF2-40B4-BE49-F238E27FC236}">
                <a16:creationId xmlns:a16="http://schemas.microsoft.com/office/drawing/2014/main" id="{31FBC554-A4A8-E441-E502-DF3977DAE55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6" name="Picture Placeholder 6">
            <a:extLst>
              <a:ext uri="{FF2B5EF4-FFF2-40B4-BE49-F238E27FC236}">
                <a16:creationId xmlns:a16="http://schemas.microsoft.com/office/drawing/2014/main" id="{D8E7B1A7-9B21-D66C-887E-5E411939564D}"/>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846930905"/>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F6D62056-E10A-E1CB-670C-88AA712F25DF}"/>
              </a:ext>
            </a:extLst>
          </p:cNvPr>
          <p:cNvSpPr txBox="1">
            <a:spLocks noChangeArrowheads="1"/>
          </p:cNvSpPr>
          <p:nvPr userDrawn="1"/>
        </p:nvSpPr>
        <p:spPr bwMode="white">
          <a:xfrm>
            <a:off x="419100" y="6476853"/>
            <a:ext cx="5533125"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4" name="Text Placeholder 11">
            <a:extLst>
              <a:ext uri="{FF2B5EF4-FFF2-40B4-BE49-F238E27FC236}">
                <a16:creationId xmlns:a16="http://schemas.microsoft.com/office/drawing/2014/main" id="{61A51EC1-DAE6-EA89-1E8A-A88DB5C7D685}"/>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25" name="Text Placeholder 15">
            <a:extLst>
              <a:ext uri="{FF2B5EF4-FFF2-40B4-BE49-F238E27FC236}">
                <a16:creationId xmlns:a16="http://schemas.microsoft.com/office/drawing/2014/main" id="{38B4AFAE-9B8B-C5AB-E21D-116567A8C107}"/>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6" name="Title 1">
            <a:extLst>
              <a:ext uri="{FF2B5EF4-FFF2-40B4-BE49-F238E27FC236}">
                <a16:creationId xmlns:a16="http://schemas.microsoft.com/office/drawing/2014/main" id="{B2A1E371-5E1F-076D-95C7-F4041B142E30}"/>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27" name="Subtitle 2">
            <a:extLst>
              <a:ext uri="{FF2B5EF4-FFF2-40B4-BE49-F238E27FC236}">
                <a16:creationId xmlns:a16="http://schemas.microsoft.com/office/drawing/2014/main" id="{792AB3EA-039F-9B16-9DCA-F885FFA04F8C}"/>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8" name="Text Placeholder 7">
            <a:extLst>
              <a:ext uri="{FF2B5EF4-FFF2-40B4-BE49-F238E27FC236}">
                <a16:creationId xmlns:a16="http://schemas.microsoft.com/office/drawing/2014/main" id="{0E4ED565-8124-620D-1BA0-4DB3399B3589}"/>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spTree>
    <p:extLst>
      <p:ext uri="{BB962C8B-B14F-4D97-AF65-F5344CB8AC3E}">
        <p14:creationId xmlns:p14="http://schemas.microsoft.com/office/powerpoint/2010/main" val="233667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content and image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2BCE21-C2EC-1306-503B-BC2BBAB9669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102" r="34101" b="38406"/>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4" name="Slide Number Placeholder 5">
            <a:extLst>
              <a:ext uri="{FF2B5EF4-FFF2-40B4-BE49-F238E27FC236}">
                <a16:creationId xmlns:a16="http://schemas.microsoft.com/office/drawing/2014/main" id="{FA16F55B-B62C-E415-953C-78E4432158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12">
            <a:extLst>
              <a:ext uri="{FF2B5EF4-FFF2-40B4-BE49-F238E27FC236}">
                <a16:creationId xmlns:a16="http://schemas.microsoft.com/office/drawing/2014/main" id="{633E20A0-1D9F-4D3A-0150-B25F1AF52A1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Tree>
    <p:extLst>
      <p:ext uri="{BB962C8B-B14F-4D97-AF65-F5344CB8AC3E}">
        <p14:creationId xmlns:p14="http://schemas.microsoft.com/office/powerpoint/2010/main" val="235228447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callout box">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p>
          <a:p>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25038" y="4688232"/>
            <a:ext cx="6340332" cy="1522068"/>
          </a:xfrm>
          <a:prstGeom prst="roundRect">
            <a:avLst>
              <a:gd name="adj" fmla="val 13066"/>
            </a:avLst>
          </a:prstGeom>
          <a:solidFill>
            <a:schemeClr val="accent1">
              <a:lumMod val="20000"/>
              <a:lumOff val="80000"/>
            </a:schemeClr>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1600"/>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55846"/>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2" name="Slide Number Placeholder 5">
            <a:extLst>
              <a:ext uri="{FF2B5EF4-FFF2-40B4-BE49-F238E27FC236}">
                <a16:creationId xmlns:a16="http://schemas.microsoft.com/office/drawing/2014/main" id="{BE4BA17A-B2AD-611A-FFA5-525565B197F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076134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photo">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DB761F8-EB0E-F335-F6C7-3EFC00F614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A190BD6-973A-5A89-171D-403C140DD67D}"/>
              </a:ext>
            </a:extLst>
          </p:cNvPr>
          <p:cNvSpPr>
            <a:spLocks noGrp="1"/>
          </p:cNvSpPr>
          <p:nvPr>
            <p:ph type="title" hasCustomPrompt="1"/>
          </p:nvPr>
        </p:nvSpPr>
        <p:spPr>
          <a:xfrm>
            <a:off x="425038" y="351902"/>
            <a:ext cx="11424061" cy="638698"/>
          </a:xfrm>
        </p:spPr>
        <p:txBody>
          <a:bodyPr/>
          <a:lstStyle>
            <a:lvl1pPr>
              <a:defRPr/>
            </a:lvl1pPr>
          </a:lstStyle>
          <a:p>
            <a:r>
              <a:rPr lang="en-US" dirty="0"/>
              <a:t>Image with subtitle layout</a:t>
            </a:r>
          </a:p>
        </p:txBody>
      </p:sp>
      <p:sp>
        <p:nvSpPr>
          <p:cNvPr id="6" name="Text Placeholder 3">
            <a:extLst>
              <a:ext uri="{FF2B5EF4-FFF2-40B4-BE49-F238E27FC236}">
                <a16:creationId xmlns:a16="http://schemas.microsoft.com/office/drawing/2014/main" id="{BCC1A318-61A9-B9B7-774F-9F1DFF36BBE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2" name="Picture Placeholder 6">
            <a:extLst>
              <a:ext uri="{FF2B5EF4-FFF2-40B4-BE49-F238E27FC236}">
                <a16:creationId xmlns:a16="http://schemas.microsoft.com/office/drawing/2014/main" id="{169F38ED-3151-FA35-D0C1-56F327D8A8C9}"/>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67002598"/>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6" name="TextBox 3">
            <a:extLst>
              <a:ext uri="{FF2B5EF4-FFF2-40B4-BE49-F238E27FC236}">
                <a16:creationId xmlns:a16="http://schemas.microsoft.com/office/drawing/2014/main" id="{4695DEDB-882B-9BAB-1BD7-E2BF26C1125E}"/>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7" name="Graphic 26">
            <a:extLst>
              <a:ext uri="{FF2B5EF4-FFF2-40B4-BE49-F238E27FC236}">
                <a16:creationId xmlns:a16="http://schemas.microsoft.com/office/drawing/2014/main" id="{B4DC6F60-54B5-39C2-DB94-A5D2E06B56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
        <p:nvSpPr>
          <p:cNvPr id="23" name="Title 1">
            <a:extLst>
              <a:ext uri="{FF2B5EF4-FFF2-40B4-BE49-F238E27FC236}">
                <a16:creationId xmlns:a16="http://schemas.microsoft.com/office/drawing/2014/main" id="{227FCDA7-0ECC-B11E-7BCE-93CF8C5842CF}"/>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9C2FBB8A-8B8F-97AB-A720-14B61EA295F2}"/>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Tree>
    <p:extLst>
      <p:ext uri="{BB962C8B-B14F-4D97-AF65-F5344CB8AC3E}">
        <p14:creationId xmlns:p14="http://schemas.microsoft.com/office/powerpoint/2010/main" val="58293767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tx1"/>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44DA2ACA-0942-88C4-1D17-3BB59FEC4138}"/>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3F49FDB6-9DD6-6825-8726-1C1EFF23F48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1591424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50000"/>
                    </a14:imgEffect>
                  </a14:imgLayer>
                </a14:imgProps>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894734"/>
            <a:ext cx="12578080" cy="885210"/>
          </a:xfrm>
        </p:spPr>
        <p:txBody>
          <a:bodyPr/>
          <a:lstStyle>
            <a:lvl1pPr>
              <a:defRPr sz="2400">
                <a:solidFill>
                  <a:schemeClr val="tx1"/>
                </a:solidFill>
              </a:defRPr>
            </a:lvl1pPr>
          </a:lstStyle>
          <a:p>
            <a:r>
              <a:rPr lang="en-US" dirty="0"/>
              <a:t>Video layout (enter descriptive title here for accessibility)</a:t>
            </a:r>
          </a:p>
        </p:txBody>
      </p:sp>
      <p:sp>
        <p:nvSpPr>
          <p:cNvPr id="11" name="Slide Number Placeholder 10">
            <a:extLst>
              <a:ext uri="{FF2B5EF4-FFF2-40B4-BE49-F238E27FC236}">
                <a16:creationId xmlns:a16="http://schemas.microsoft.com/office/drawing/2014/main" id="{0290FAE4-3065-EA27-3F33-5A6B98E9BDDE}"/>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8641712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with Bulle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371600"/>
            <a:ext cx="5556662" cy="215591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371600"/>
            <a:ext cx="5632860" cy="215592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6A646E67-FE85-69E1-D202-50C63E4579C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3A7AA925-F469-6082-6658-FF251C652EA7}"/>
              </a:ext>
            </a:extLst>
          </p:cNvPr>
          <p:cNvSpPr>
            <a:spLocks noGrp="1"/>
          </p:cNvSpPr>
          <p:nvPr>
            <p:ph type="title" hasCustomPrompt="1"/>
          </p:nvPr>
        </p:nvSpPr>
        <p:spPr>
          <a:xfrm>
            <a:off x="425038" y="342900"/>
            <a:ext cx="11424062" cy="647177"/>
          </a:xfrm>
        </p:spPr>
        <p:txBody>
          <a:bodyPr/>
          <a:lstStyle>
            <a:lvl1pPr>
              <a:defRPr/>
            </a:lvl1pPr>
          </a:lstStyle>
          <a:p>
            <a:r>
              <a:rPr lang="en-US" dirty="0"/>
              <a:t>Two columns with bullets layout</a:t>
            </a:r>
          </a:p>
        </p:txBody>
      </p:sp>
    </p:spTree>
    <p:extLst>
      <p:ext uri="{BB962C8B-B14F-4D97-AF65-F5344CB8AC3E}">
        <p14:creationId xmlns:p14="http://schemas.microsoft.com/office/powerpoint/2010/main" val="181408016"/>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25038" y="1371600"/>
            <a:ext cx="5556661"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25038" y="2041412"/>
            <a:ext cx="5556662"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6242" y="1371600"/>
            <a:ext cx="563285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6241" y="2041412"/>
            <a:ext cx="5632859"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a:extLst>
              <a:ext uri="{FF2B5EF4-FFF2-40B4-BE49-F238E27FC236}">
                <a16:creationId xmlns:a16="http://schemas.microsoft.com/office/drawing/2014/main" id="{AE3C4CA5-6C08-C74A-F6B3-BF6D0456543C}"/>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6DDDAC73-808F-0CB1-3A58-26A47FAE52EA}"/>
              </a:ext>
            </a:extLst>
          </p:cNvPr>
          <p:cNvSpPr>
            <a:spLocks noGrp="1"/>
          </p:cNvSpPr>
          <p:nvPr>
            <p:ph type="title" hasCustomPrompt="1"/>
          </p:nvPr>
        </p:nvSpPr>
        <p:spPr>
          <a:xfrm>
            <a:off x="425038" y="342901"/>
            <a:ext cx="11424062" cy="647176"/>
          </a:xfrm>
        </p:spPr>
        <p:txBody>
          <a:bodyPr/>
          <a:lstStyle>
            <a:lvl1pPr>
              <a:defRPr/>
            </a:lvl1pPr>
          </a:lstStyle>
          <a:p>
            <a:r>
              <a:rPr lang="en-US" dirty="0"/>
              <a:t>Comparison Layout</a:t>
            </a:r>
          </a:p>
        </p:txBody>
      </p:sp>
    </p:spTree>
    <p:extLst>
      <p:ext uri="{BB962C8B-B14F-4D97-AF65-F5344CB8AC3E}">
        <p14:creationId xmlns:p14="http://schemas.microsoft.com/office/powerpoint/2010/main" val="746831787"/>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content with head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1600"/>
            <a:ext cx="11424061"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7" y="2976807"/>
            <a:ext cx="5558903"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76807"/>
            <a:ext cx="5556662"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51C18B2C-0B58-F601-4E72-16A2EFEBAFB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B82AD27-5462-203C-71E4-78C30F9A526A}"/>
              </a:ext>
            </a:extLst>
          </p:cNvPr>
          <p:cNvSpPr>
            <a:spLocks noGrp="1"/>
          </p:cNvSpPr>
          <p:nvPr>
            <p:ph type="title" hasCustomPrompt="1"/>
          </p:nvPr>
        </p:nvSpPr>
        <p:spPr>
          <a:xfrm>
            <a:off x="425038" y="342901"/>
            <a:ext cx="11424062" cy="647176"/>
          </a:xfrm>
        </p:spPr>
        <p:txBody>
          <a:bodyPr/>
          <a:lstStyle>
            <a:lvl1pPr>
              <a:defRPr/>
            </a:lvl1pPr>
          </a:lstStyle>
          <a:p>
            <a:r>
              <a:rPr lang="en-US" dirty="0"/>
              <a:t>Title and content layout</a:t>
            </a:r>
          </a:p>
        </p:txBody>
      </p:sp>
    </p:spTree>
    <p:extLst>
      <p:ext uri="{BB962C8B-B14F-4D97-AF65-F5344CB8AC3E}">
        <p14:creationId xmlns:p14="http://schemas.microsoft.com/office/powerpoint/2010/main" val="395792548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14500"/>
            <a:ext cx="5549202"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6237" y="1714500"/>
            <a:ext cx="5632863"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D524B8A-0EAF-B5E9-9E13-EC663205C52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A9F6A844-3327-B0FD-A261-1CE34D76711B}"/>
              </a:ext>
            </a:extLst>
          </p:cNvPr>
          <p:cNvSpPr>
            <a:spLocks noGrp="1"/>
          </p:cNvSpPr>
          <p:nvPr>
            <p:ph type="title" hasCustomPrompt="1"/>
          </p:nvPr>
        </p:nvSpPr>
        <p:spPr>
          <a:xfrm>
            <a:off x="426562" y="342900"/>
            <a:ext cx="11422538" cy="647701"/>
          </a:xfrm>
        </p:spPr>
        <p:txBody>
          <a:bodyPr/>
          <a:lstStyle>
            <a:lvl1pPr>
              <a:defRPr/>
            </a:lvl1pPr>
          </a:lstStyle>
          <a:p>
            <a:r>
              <a:rPr lang="en-US" dirty="0"/>
              <a:t>Two-column with subtitle layout</a:t>
            </a:r>
          </a:p>
        </p:txBody>
      </p:sp>
      <p:sp>
        <p:nvSpPr>
          <p:cNvPr id="8" name="Text Placeholder 3">
            <a:extLst>
              <a:ext uri="{FF2B5EF4-FFF2-40B4-BE49-F238E27FC236}">
                <a16:creationId xmlns:a16="http://schemas.microsoft.com/office/drawing/2014/main" id="{63A575B9-76B2-80F9-00BE-861BBB5B77E7}"/>
              </a:ext>
            </a:extLst>
          </p:cNvPr>
          <p:cNvSpPr>
            <a:spLocks noGrp="1"/>
          </p:cNvSpPr>
          <p:nvPr>
            <p:ph type="body" sz="quarter" idx="10" hasCustomPrompt="1"/>
          </p:nvPr>
        </p:nvSpPr>
        <p:spPr>
          <a:xfrm>
            <a:off x="425039" y="1097281"/>
            <a:ext cx="11424061"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2855982137"/>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71601"/>
            <a:ext cx="11424062"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42900"/>
            <a:ext cx="11424062" cy="644714"/>
          </a:xfrm>
        </p:spPr>
        <p:txBody>
          <a:bodyPr/>
          <a:lstStyle>
            <a:lvl1pPr>
              <a:defRPr/>
            </a:lvl1pPr>
          </a:lstStyle>
          <a:p>
            <a:r>
              <a:rPr lang="en-US" dirty="0"/>
              <a:t>Agenda layout</a:t>
            </a:r>
          </a:p>
        </p:txBody>
      </p:sp>
      <p:sp>
        <p:nvSpPr>
          <p:cNvPr id="2" name="Slide Number Placeholder 5">
            <a:extLst>
              <a:ext uri="{FF2B5EF4-FFF2-40B4-BE49-F238E27FC236}">
                <a16:creationId xmlns:a16="http://schemas.microsoft.com/office/drawing/2014/main" id="{0E1C29A7-F9A0-7F59-4500-D6EB1A301E9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9125184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5038" y="1714500"/>
            <a:ext cx="5556662"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A0A3F751-C9B5-64F9-52C9-80510E63016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110C5B1E-52D0-E9A6-60BD-62AA967D62B4}"/>
              </a:ext>
            </a:extLst>
          </p:cNvPr>
          <p:cNvSpPr>
            <a:spLocks noGrp="1"/>
          </p:cNvSpPr>
          <p:nvPr>
            <p:ph type="title" hasCustomPrompt="1"/>
          </p:nvPr>
        </p:nvSpPr>
        <p:spPr>
          <a:xfrm>
            <a:off x="426562" y="342900"/>
            <a:ext cx="11422538" cy="647699"/>
          </a:xfrm>
        </p:spPr>
        <p:txBody>
          <a:bodyPr/>
          <a:lstStyle>
            <a:lvl1pPr>
              <a:defRPr/>
            </a:lvl1pPr>
          </a:lstStyle>
          <a:p>
            <a:r>
              <a:rPr lang="en-US" dirty="0"/>
              <a:t>Two-column list with subtitle layout</a:t>
            </a:r>
          </a:p>
        </p:txBody>
      </p:sp>
      <p:sp>
        <p:nvSpPr>
          <p:cNvPr id="10" name="Text Placeholder 3">
            <a:extLst>
              <a:ext uri="{FF2B5EF4-FFF2-40B4-BE49-F238E27FC236}">
                <a16:creationId xmlns:a16="http://schemas.microsoft.com/office/drawing/2014/main" id="{80EC7E6E-6F95-45B7-A50C-29C594FDED0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352080825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with images">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9100" y="1371600"/>
            <a:ext cx="5531138" cy="4724400"/>
          </a:xfrm>
          <a:prstGeom prst="roundRect">
            <a:avLst>
              <a:gd name="adj" fmla="val 297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9">
            <a:extLst>
              <a:ext uri="{FF2B5EF4-FFF2-40B4-BE49-F238E27FC236}">
                <a16:creationId xmlns:a16="http://schemas.microsoft.com/office/drawing/2014/main" id="{937058EF-57A3-35B5-24A5-10BDD203B191}"/>
              </a:ext>
            </a:extLst>
          </p:cNvPr>
          <p:cNvSpPr/>
          <p:nvPr userDrawn="1"/>
        </p:nvSpPr>
        <p:spPr>
          <a:xfrm>
            <a:off x="6317962" y="1371600"/>
            <a:ext cx="5531138" cy="4724400"/>
          </a:xfrm>
          <a:prstGeom prst="roundRect">
            <a:avLst>
              <a:gd name="adj" fmla="val 28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8" name="Picture Placeholder 6">
            <a:extLst>
              <a:ext uri="{FF2B5EF4-FFF2-40B4-BE49-F238E27FC236}">
                <a16:creationId xmlns:a16="http://schemas.microsoft.com/office/drawing/2014/main" id="{4C43E5F6-524D-42D8-4418-1C82D9C25769}"/>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44CA7F21-8046-855C-09C2-26B0BFF1AF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9D2F467D-8A54-C598-1031-D1985B60DAFF}"/>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1005996901"/>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images split">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1042" y="13716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5C2F06CE-5328-FE65-6EE7-50DBDA15692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Rectangle: Rounded Corners 8">
            <a:extLst>
              <a:ext uri="{FF2B5EF4-FFF2-40B4-BE49-F238E27FC236}">
                <a16:creationId xmlns:a16="http://schemas.microsoft.com/office/drawing/2014/main" id="{E2242901-EF2A-CAEC-D5CA-A7BDE2326D23}"/>
              </a:ext>
            </a:extLst>
          </p:cNvPr>
          <p:cNvSpPr/>
          <p:nvPr userDrawn="1"/>
        </p:nvSpPr>
        <p:spPr>
          <a:xfrm>
            <a:off x="411042" y="38100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Content Placeholder 2">
            <a:extLst>
              <a:ext uri="{FF2B5EF4-FFF2-40B4-BE49-F238E27FC236}">
                <a16:creationId xmlns:a16="http://schemas.microsoft.com/office/drawing/2014/main" id="{8D4E14E8-2631-9F5A-B554-2F4DF3B3AD51}"/>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3" name="Picture Placeholder 6">
            <a:extLst>
              <a:ext uri="{FF2B5EF4-FFF2-40B4-BE49-F238E27FC236}">
                <a16:creationId xmlns:a16="http://schemas.microsoft.com/office/drawing/2014/main" id="{CB0BE2F3-3C17-80EA-03AC-4F82BC6CE9B5}"/>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2692101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llars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1"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4614658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llars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426211"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Oval 6">
            <a:extLst>
              <a:ext uri="{FF2B5EF4-FFF2-40B4-BE49-F238E27FC236}">
                <a16:creationId xmlns:a16="http://schemas.microsoft.com/office/drawing/2014/main" id="{0D587F4E-2A23-9BBC-D33F-08C907BC990C}"/>
              </a:ext>
            </a:extLst>
          </p:cNvPr>
          <p:cNvSpPr/>
          <p:nvPr userDrawn="1"/>
        </p:nvSpPr>
        <p:spPr>
          <a:xfrm>
            <a:off x="9300099"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5" name="Oval 14">
            <a:extLst>
              <a:ext uri="{FF2B5EF4-FFF2-40B4-BE49-F238E27FC236}">
                <a16:creationId xmlns:a16="http://schemas.microsoft.com/office/drawing/2014/main" id="{BF702A77-B872-D891-2934-1880FE2EAD9A}"/>
              </a:ext>
            </a:extLst>
          </p:cNvPr>
          <p:cNvSpPr/>
          <p:nvPr userDrawn="1"/>
        </p:nvSpPr>
        <p:spPr>
          <a:xfrm>
            <a:off x="5363155"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Picture Placeholder 12">
            <a:extLst>
              <a:ext uri="{FF2B5EF4-FFF2-40B4-BE49-F238E27FC236}">
                <a16:creationId xmlns:a16="http://schemas.microsoft.com/office/drawing/2014/main" id="{E0B4C120-972B-30AB-D868-D14C483BCFDE}"/>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24" name="Picture Placeholder 12">
            <a:extLst>
              <a:ext uri="{FF2B5EF4-FFF2-40B4-BE49-F238E27FC236}">
                <a16:creationId xmlns:a16="http://schemas.microsoft.com/office/drawing/2014/main" id="{8492597D-2DF2-7AB3-3BA8-6F4B53142D67}"/>
              </a:ext>
            </a:extLst>
          </p:cNvPr>
          <p:cNvSpPr>
            <a:spLocks noGrp="1"/>
          </p:cNvSpPr>
          <p:nvPr>
            <p:ph type="pic" sz="quarter" idx="22"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25" name="Picture Placeholder 12">
            <a:extLst>
              <a:ext uri="{FF2B5EF4-FFF2-40B4-BE49-F238E27FC236}">
                <a16:creationId xmlns:a16="http://schemas.microsoft.com/office/drawing/2014/main" id="{9D45761B-7450-2F8F-45C8-5A5FAF003B2F}"/>
              </a:ext>
            </a:extLst>
          </p:cNvPr>
          <p:cNvSpPr>
            <a:spLocks noGrp="1"/>
          </p:cNvSpPr>
          <p:nvPr>
            <p:ph type="pic" sz="quarter" idx="23"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3396839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llars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9691128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5">
            <a:extLst>
              <a:ext uri="{FF2B5EF4-FFF2-40B4-BE49-F238E27FC236}">
                <a16:creationId xmlns:a16="http://schemas.microsoft.com/office/drawing/2014/main" id="{6A42996E-6F08-E388-C5F1-CD159D4D761E}"/>
              </a:ext>
            </a:extLst>
          </p:cNvPr>
          <p:cNvSpPr/>
          <p:nvPr userDrawn="1"/>
        </p:nvSpPr>
        <p:spPr>
          <a:xfrm>
            <a:off x="4315092"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6">
            <a:extLst>
              <a:ext uri="{FF2B5EF4-FFF2-40B4-BE49-F238E27FC236}">
                <a16:creationId xmlns:a16="http://schemas.microsoft.com/office/drawing/2014/main" id="{A1A42B68-F323-3DCC-6C67-66A38835C008}"/>
              </a:ext>
            </a:extLst>
          </p:cNvPr>
          <p:cNvSpPr/>
          <p:nvPr userDrawn="1"/>
        </p:nvSpPr>
        <p:spPr>
          <a:xfrm>
            <a:off x="8199075" y="1371601"/>
            <a:ext cx="3650025" cy="483869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91200719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in point + 2 supportin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5242896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spTree>
      <p:nvGrpSpPr>
        <p:cNvPr id="1" name=""/>
        <p:cNvGrpSpPr/>
        <p:nvPr/>
      </p:nvGrpSpPr>
      <p:grpSpPr>
        <a:xfrm>
          <a:off x="0" y="0"/>
          <a:ext cx="0" cy="0"/>
          <a:chOff x="0" y="0"/>
          <a:chExt cx="0" cy="0"/>
        </a:xfrm>
      </p:grpSpPr>
      <p:sp>
        <p:nvSpPr>
          <p:cNvPr id="13" name="Rectangle: Rounded Corners 14">
            <a:extLst>
              <a:ext uri="{FF2B5EF4-FFF2-40B4-BE49-F238E27FC236}">
                <a16:creationId xmlns:a16="http://schemas.microsoft.com/office/drawing/2014/main" id="{0292FABA-4644-BAAC-2085-7FFEDF1506F6}"/>
              </a:ext>
            </a:extLst>
          </p:cNvPr>
          <p:cNvSpPr/>
          <p:nvPr userDrawn="1"/>
        </p:nvSpPr>
        <p:spPr>
          <a:xfrm>
            <a:off x="419100" y="1371600"/>
            <a:ext cx="3650025" cy="4838700"/>
          </a:xfrm>
          <a:prstGeom prst="roundRect">
            <a:avLst>
              <a:gd name="adj" fmla="val 335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7">
            <a:extLst>
              <a:ext uri="{FF2B5EF4-FFF2-40B4-BE49-F238E27FC236}">
                <a16:creationId xmlns:a16="http://schemas.microsoft.com/office/drawing/2014/main" id="{96FD7A77-6E7B-00B1-99F6-83606BFB9F43}"/>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Picture Placeholder 19">
            <a:extLst>
              <a:ext uri="{FF2B5EF4-FFF2-40B4-BE49-F238E27FC236}">
                <a16:creationId xmlns:a16="http://schemas.microsoft.com/office/drawing/2014/main" id="{50C72776-B0E8-05CD-113F-79EB685832F6}"/>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3" name="Rectangle: Rounded Corners 7">
            <a:extLst>
              <a:ext uri="{FF2B5EF4-FFF2-40B4-BE49-F238E27FC236}">
                <a16:creationId xmlns:a16="http://schemas.microsoft.com/office/drawing/2014/main" id="{7AC66C70-30B8-8352-357A-7BC40DC6C034}"/>
              </a:ext>
            </a:extLst>
          </p:cNvPr>
          <p:cNvSpPr/>
          <p:nvPr userDrawn="1"/>
        </p:nvSpPr>
        <p:spPr>
          <a:xfrm>
            <a:off x="4439410" y="39624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Content Placeholder 3">
            <a:extLst>
              <a:ext uri="{FF2B5EF4-FFF2-40B4-BE49-F238E27FC236}">
                <a16:creationId xmlns:a16="http://schemas.microsoft.com/office/drawing/2014/main" id="{47C456BB-FE58-A873-266D-7DCA5DFF6EA8}"/>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Picture Placeholder 19">
            <a:extLst>
              <a:ext uri="{FF2B5EF4-FFF2-40B4-BE49-F238E27FC236}">
                <a16:creationId xmlns:a16="http://schemas.microsoft.com/office/drawing/2014/main" id="{98D83124-912B-9AFA-5028-30FF74DA009D}"/>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19942312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in point + 3 support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379222"/>
            <a:ext cx="11430000"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801179"/>
            <a:ext cx="10775280"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728828"/>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21155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2" name="Slide Number Placeholder 5">
            <a:extLst>
              <a:ext uri="{FF2B5EF4-FFF2-40B4-BE49-F238E27FC236}">
                <a16:creationId xmlns:a16="http://schemas.microsoft.com/office/drawing/2014/main" id="{00C52FFB-7484-3622-7EDB-5F0D6A67A37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72564636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spTree>
      <p:nvGrpSpPr>
        <p:cNvPr id="1" name=""/>
        <p:cNvGrpSpPr/>
        <p:nvPr/>
      </p:nvGrpSpPr>
      <p:grpSpPr>
        <a:xfrm>
          <a:off x="0" y="0"/>
          <a:ext cx="0" cy="0"/>
          <a:chOff x="0" y="0"/>
          <a:chExt cx="0" cy="0"/>
        </a:xfrm>
      </p:grpSpPr>
      <p:sp>
        <p:nvSpPr>
          <p:cNvPr id="7" name="Rectangle: Rounded Corners 10">
            <a:extLst>
              <a:ext uri="{FF2B5EF4-FFF2-40B4-BE49-F238E27FC236}">
                <a16:creationId xmlns:a16="http://schemas.microsoft.com/office/drawing/2014/main" id="{C7E0961E-2B0D-B0D1-DFEA-F6C32D6F565E}"/>
              </a:ext>
            </a:extLst>
          </p:cNvPr>
          <p:cNvSpPr/>
          <p:nvPr userDrawn="1"/>
        </p:nvSpPr>
        <p:spPr>
          <a:xfrm>
            <a:off x="8460853"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1162246" y="1485900"/>
            <a:ext cx="10686854"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1181103" y="3543302"/>
            <a:ext cx="3388247" cy="2666998"/>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10">
            <a:extLst>
              <a:ext uri="{FF2B5EF4-FFF2-40B4-BE49-F238E27FC236}">
                <a16:creationId xmlns:a16="http://schemas.microsoft.com/office/drawing/2014/main" id="{99744C32-5F85-8F21-2EA0-2998CDB8CDD1}"/>
              </a:ext>
            </a:extLst>
          </p:cNvPr>
          <p:cNvSpPr/>
          <p:nvPr userDrawn="1"/>
        </p:nvSpPr>
        <p:spPr>
          <a:xfrm>
            <a:off x="4820978"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1423748"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7FAB53C1-7FF4-954F-4E88-E63758842DCF}"/>
              </a:ext>
            </a:extLst>
          </p:cNvPr>
          <p:cNvSpPr>
            <a:spLocks noGrp="1"/>
          </p:cNvSpPr>
          <p:nvPr userDrawn="1">
            <p:ph type="body" sz="quarter" idx="3" hasCustomPrompt="1"/>
          </p:nvPr>
        </p:nvSpPr>
        <p:spPr>
          <a:xfrm>
            <a:off x="5063624"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Content Placeholder 5">
            <a:extLst>
              <a:ext uri="{FF2B5EF4-FFF2-40B4-BE49-F238E27FC236}">
                <a16:creationId xmlns:a16="http://schemas.microsoft.com/office/drawing/2014/main" id="{AA6A2491-9152-9B72-EE79-44FA356CF502}"/>
              </a:ext>
            </a:extLst>
          </p:cNvPr>
          <p:cNvSpPr>
            <a:spLocks noGrp="1"/>
          </p:cNvSpPr>
          <p:nvPr userDrawn="1">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31EEF6D2-1F69-B51C-79FD-5319D9BA9FD7}"/>
              </a:ext>
            </a:extLst>
          </p:cNvPr>
          <p:cNvSpPr>
            <a:spLocks noGrp="1"/>
          </p:cNvSpPr>
          <p:nvPr userDrawn="1">
            <p:ph type="body" sz="quarter" idx="13" hasCustomPrompt="1"/>
          </p:nvPr>
        </p:nvSpPr>
        <p:spPr>
          <a:xfrm>
            <a:off x="8703497"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1" name="Content Placeholder 5">
            <a:extLst>
              <a:ext uri="{FF2B5EF4-FFF2-40B4-BE49-F238E27FC236}">
                <a16:creationId xmlns:a16="http://schemas.microsoft.com/office/drawing/2014/main" id="{F8098992-9237-E11B-B559-CF9899D70D2A}"/>
              </a:ext>
            </a:extLst>
          </p:cNvPr>
          <p:cNvSpPr>
            <a:spLocks noGrp="1"/>
          </p:cNvSpPr>
          <p:nvPr userDrawn="1">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Oval 14">
            <a:extLst>
              <a:ext uri="{FF2B5EF4-FFF2-40B4-BE49-F238E27FC236}">
                <a16:creationId xmlns:a16="http://schemas.microsoft.com/office/drawing/2014/main" id="{779B6EB5-89E8-6F1F-F2C2-A08FD47005C5}"/>
              </a:ext>
            </a:extLst>
          </p:cNvPr>
          <p:cNvSpPr/>
          <p:nvPr userDrawn="1"/>
        </p:nvSpPr>
        <p:spPr>
          <a:xfrm>
            <a:off x="430976" y="1476253"/>
            <a:ext cx="1852328" cy="1852328"/>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6" name="Picture Placeholder 12">
            <a:extLst>
              <a:ext uri="{FF2B5EF4-FFF2-40B4-BE49-F238E27FC236}">
                <a16:creationId xmlns:a16="http://schemas.microsoft.com/office/drawing/2014/main" id="{6EAE8A40-ADFF-2A61-1244-EF02953D6A74}"/>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6850487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pilla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2060812"/>
            <a:ext cx="11430000" cy="4149488"/>
          </a:xfrm>
          <a:prstGeom prst="roundRect">
            <a:avLst>
              <a:gd name="adj" fmla="val 313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03500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278605"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12">
            <a:extLst>
              <a:ext uri="{FF2B5EF4-FFF2-40B4-BE49-F238E27FC236}">
                <a16:creationId xmlns:a16="http://schemas.microsoft.com/office/drawing/2014/main" id="{712C27CE-1BB9-033E-2065-6C68213EC956}"/>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2" name="Oval 11">
            <a:extLst>
              <a:ext uri="{FF2B5EF4-FFF2-40B4-BE49-F238E27FC236}">
                <a16:creationId xmlns:a16="http://schemas.microsoft.com/office/drawing/2014/main" id="{879A2BBD-9B6D-AD92-8487-A3302414049C}"/>
              </a:ext>
            </a:extLst>
          </p:cNvPr>
          <p:cNvSpPr/>
          <p:nvPr userDrawn="1"/>
        </p:nvSpPr>
        <p:spPr>
          <a:xfrm>
            <a:off x="390718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3" name="Straight Connector 12">
            <a:extLst>
              <a:ext uri="{FF2B5EF4-FFF2-40B4-BE49-F238E27FC236}">
                <a16:creationId xmlns:a16="http://schemas.microsoft.com/office/drawing/2014/main" id="{72FE1FC8-D54D-58CF-0917-FA9C93CA19C4}"/>
              </a:ext>
            </a:extLst>
          </p:cNvPr>
          <p:cNvCxnSpPr>
            <a:cxnSpLocks/>
          </p:cNvCxnSpPr>
          <p:nvPr userDrawn="1"/>
        </p:nvCxnSpPr>
        <p:spPr>
          <a:xfrm>
            <a:off x="4150046"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DDC8E0D1-A4B3-2105-7C18-A69F5BFFE6E9}"/>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15" name="Text Placeholder 12">
            <a:extLst>
              <a:ext uri="{FF2B5EF4-FFF2-40B4-BE49-F238E27FC236}">
                <a16:creationId xmlns:a16="http://schemas.microsoft.com/office/drawing/2014/main" id="{223D356C-B693-D98D-3960-B23932FA96C5}"/>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Text Placeholder 2">
            <a:extLst>
              <a:ext uri="{FF2B5EF4-FFF2-40B4-BE49-F238E27FC236}">
                <a16:creationId xmlns:a16="http://schemas.microsoft.com/office/drawing/2014/main" id="{83E034EF-8F06-D408-9EC6-59ED9D556E13}"/>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Oval 17">
            <a:extLst>
              <a:ext uri="{FF2B5EF4-FFF2-40B4-BE49-F238E27FC236}">
                <a16:creationId xmlns:a16="http://schemas.microsoft.com/office/drawing/2014/main" id="{E0A19AB7-249F-AADE-1C16-B637D03AAE74}"/>
              </a:ext>
            </a:extLst>
          </p:cNvPr>
          <p:cNvSpPr/>
          <p:nvPr userDrawn="1"/>
        </p:nvSpPr>
        <p:spPr>
          <a:xfrm>
            <a:off x="9653762"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2" name="Straight Connector 31">
            <a:extLst>
              <a:ext uri="{FF2B5EF4-FFF2-40B4-BE49-F238E27FC236}">
                <a16:creationId xmlns:a16="http://schemas.microsoft.com/office/drawing/2014/main" id="{22E53908-4785-55DC-8A6B-D145F45E8D9E}"/>
              </a:ext>
            </a:extLst>
          </p:cNvPr>
          <p:cNvCxnSpPr>
            <a:cxnSpLocks/>
          </p:cNvCxnSpPr>
          <p:nvPr userDrawn="1"/>
        </p:nvCxnSpPr>
        <p:spPr>
          <a:xfrm>
            <a:off x="9897360"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Picture Placeholder 12">
            <a:extLst>
              <a:ext uri="{FF2B5EF4-FFF2-40B4-BE49-F238E27FC236}">
                <a16:creationId xmlns:a16="http://schemas.microsoft.com/office/drawing/2014/main" id="{DBA4419C-5284-DE39-F696-E4198C517E46}"/>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4" name="Text Placeholder 12">
            <a:extLst>
              <a:ext uri="{FF2B5EF4-FFF2-40B4-BE49-F238E27FC236}">
                <a16:creationId xmlns:a16="http://schemas.microsoft.com/office/drawing/2014/main" id="{9B647600-DE3C-03C0-E34F-868F821BD81D}"/>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5" name="Text Placeholder 2">
            <a:extLst>
              <a:ext uri="{FF2B5EF4-FFF2-40B4-BE49-F238E27FC236}">
                <a16:creationId xmlns:a16="http://schemas.microsoft.com/office/drawing/2014/main" id="{A2DE508B-4F55-09E6-F0CB-08FEA0E3BEEB}"/>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Oval 35">
            <a:extLst>
              <a:ext uri="{FF2B5EF4-FFF2-40B4-BE49-F238E27FC236}">
                <a16:creationId xmlns:a16="http://schemas.microsoft.com/office/drawing/2014/main" id="{0285E865-E35E-D85A-87D7-072A46B16A5C}"/>
              </a:ext>
            </a:extLst>
          </p:cNvPr>
          <p:cNvSpPr/>
          <p:nvPr userDrawn="1"/>
        </p:nvSpPr>
        <p:spPr>
          <a:xfrm>
            <a:off x="6780474"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8" name="Straight Connector 37">
            <a:extLst>
              <a:ext uri="{FF2B5EF4-FFF2-40B4-BE49-F238E27FC236}">
                <a16:creationId xmlns:a16="http://schemas.microsoft.com/office/drawing/2014/main" id="{5C642DA5-6EC0-3E14-2415-C2E1C9442F39}"/>
              </a:ext>
            </a:extLst>
          </p:cNvPr>
          <p:cNvCxnSpPr>
            <a:cxnSpLocks/>
          </p:cNvCxnSpPr>
          <p:nvPr userDrawn="1"/>
        </p:nvCxnSpPr>
        <p:spPr>
          <a:xfrm>
            <a:off x="7023702"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Picture Placeholder 12">
            <a:extLst>
              <a:ext uri="{FF2B5EF4-FFF2-40B4-BE49-F238E27FC236}">
                <a16:creationId xmlns:a16="http://schemas.microsoft.com/office/drawing/2014/main" id="{97F83CD8-0CFF-BF4F-C936-F3A0C7D0596B}"/>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0" name="Text Placeholder 12">
            <a:extLst>
              <a:ext uri="{FF2B5EF4-FFF2-40B4-BE49-F238E27FC236}">
                <a16:creationId xmlns:a16="http://schemas.microsoft.com/office/drawing/2014/main" id="{CC8BFA93-F5DC-A6E1-6AEC-F41E0E2842DA}"/>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2" name="Text Placeholder 2">
            <a:extLst>
              <a:ext uri="{FF2B5EF4-FFF2-40B4-BE49-F238E27FC236}">
                <a16:creationId xmlns:a16="http://schemas.microsoft.com/office/drawing/2014/main" id="{56FF21DC-A4DE-F687-65D6-6B3C2C52162C}"/>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424678535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column">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4425666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header emphasi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679FE1F2-3813-9A7C-6EB0-3A57F5510417}"/>
              </a:ext>
            </a:extLst>
          </p:cNvPr>
          <p:cNvSpPr/>
          <p:nvPr userDrawn="1"/>
        </p:nvSpPr>
        <p:spPr>
          <a:xfrm>
            <a:off x="419100"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14">
            <a:extLst>
              <a:ext uri="{FF2B5EF4-FFF2-40B4-BE49-F238E27FC236}">
                <a16:creationId xmlns:a16="http://schemas.microsoft.com/office/drawing/2014/main" id="{FBAFF1FE-126F-FAC3-5812-1A498A622A29}"/>
              </a:ext>
            </a:extLst>
          </p:cNvPr>
          <p:cNvSpPr/>
          <p:nvPr userDrawn="1"/>
        </p:nvSpPr>
        <p:spPr>
          <a:xfrm>
            <a:off x="3361168"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D084FE00-D335-452F-C486-7996C705C975}"/>
              </a:ext>
            </a:extLst>
          </p:cNvPr>
          <p:cNvSpPr/>
          <p:nvPr userDrawn="1"/>
        </p:nvSpPr>
        <p:spPr>
          <a:xfrm>
            <a:off x="3361168"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Rectangle: Rounded Corners 14">
            <a:extLst>
              <a:ext uri="{FF2B5EF4-FFF2-40B4-BE49-F238E27FC236}">
                <a16:creationId xmlns:a16="http://schemas.microsoft.com/office/drawing/2014/main" id="{8B49A743-7EB7-CE1F-BCF2-36054A6682BE}"/>
              </a:ext>
            </a:extLst>
          </p:cNvPr>
          <p:cNvSpPr/>
          <p:nvPr userDrawn="1"/>
        </p:nvSpPr>
        <p:spPr>
          <a:xfrm>
            <a:off x="6263863"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43F8E05A-278B-3DB2-3FCC-0340DF1A7FBA}"/>
              </a:ext>
            </a:extLst>
          </p:cNvPr>
          <p:cNvSpPr/>
          <p:nvPr userDrawn="1"/>
        </p:nvSpPr>
        <p:spPr>
          <a:xfrm>
            <a:off x="6263863"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596B42BF-AEBF-8EDE-8242-0B66174A23D0}"/>
              </a:ext>
            </a:extLst>
          </p:cNvPr>
          <p:cNvSpPr/>
          <p:nvPr userDrawn="1"/>
        </p:nvSpPr>
        <p:spPr>
          <a:xfrm>
            <a:off x="9205931"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CCD73AE6-0FC0-9748-F2EA-46066979F918}"/>
              </a:ext>
            </a:extLst>
          </p:cNvPr>
          <p:cNvSpPr/>
          <p:nvPr userDrawn="1"/>
        </p:nvSpPr>
        <p:spPr>
          <a:xfrm>
            <a:off x="9205931"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Text Placeholder 2">
            <a:extLst>
              <a:ext uri="{FF2B5EF4-FFF2-40B4-BE49-F238E27FC236}">
                <a16:creationId xmlns:a16="http://schemas.microsoft.com/office/drawing/2014/main" id="{CBA6FFD5-8268-7112-2B8E-429503687EB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Text Placeholder 2">
            <a:extLst>
              <a:ext uri="{FF2B5EF4-FFF2-40B4-BE49-F238E27FC236}">
                <a16:creationId xmlns:a16="http://schemas.microsoft.com/office/drawing/2014/main" id="{BBC64803-F083-8470-3AE0-18A444C108D5}"/>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Text Placeholder 2">
            <a:extLst>
              <a:ext uri="{FF2B5EF4-FFF2-40B4-BE49-F238E27FC236}">
                <a16:creationId xmlns:a16="http://schemas.microsoft.com/office/drawing/2014/main" id="{1B2B130A-8E4A-3983-C63F-AF4226CA159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Text Placeholder 2">
            <a:extLst>
              <a:ext uri="{FF2B5EF4-FFF2-40B4-BE49-F238E27FC236}">
                <a16:creationId xmlns:a16="http://schemas.microsoft.com/office/drawing/2014/main" id="{5BFF6B0F-65EC-EDC0-49FD-5D7B23EB6EA2}"/>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Content Placeholder 3">
            <a:extLst>
              <a:ext uri="{FF2B5EF4-FFF2-40B4-BE49-F238E27FC236}">
                <a16:creationId xmlns:a16="http://schemas.microsoft.com/office/drawing/2014/main" id="{B0A14366-0C41-ECA1-81DC-EA2BA20C97E3}"/>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9" name="Content Placeholder 3">
            <a:extLst>
              <a:ext uri="{FF2B5EF4-FFF2-40B4-BE49-F238E27FC236}">
                <a16:creationId xmlns:a16="http://schemas.microsoft.com/office/drawing/2014/main" id="{61A0421A-C938-8DA3-DFF9-FA535F41A83A}"/>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Content Placeholder 3">
            <a:extLst>
              <a:ext uri="{FF2B5EF4-FFF2-40B4-BE49-F238E27FC236}">
                <a16:creationId xmlns:a16="http://schemas.microsoft.com/office/drawing/2014/main" id="{3DFD8CF1-45AF-BA65-218F-1CBCF6AD9D57}"/>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1" name="Content Placeholder 3">
            <a:extLst>
              <a:ext uri="{FF2B5EF4-FFF2-40B4-BE49-F238E27FC236}">
                <a16:creationId xmlns:a16="http://schemas.microsoft.com/office/drawing/2014/main" id="{BDE25ED5-7FA8-6B17-8EE8-B164B977C6EB}"/>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6140721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column w circle pictures">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Picture Placeholder 12">
            <a:extLst>
              <a:ext uri="{FF2B5EF4-FFF2-40B4-BE49-F238E27FC236}">
                <a16:creationId xmlns:a16="http://schemas.microsoft.com/office/drawing/2014/main" id="{9E16C532-ECBA-BB36-F110-D80384F3B4F0}"/>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4" name="Picture Placeholder 12">
            <a:extLst>
              <a:ext uri="{FF2B5EF4-FFF2-40B4-BE49-F238E27FC236}">
                <a16:creationId xmlns:a16="http://schemas.microsoft.com/office/drawing/2014/main" id="{125284B4-E9F6-C796-3F94-6F1A1D1E5A84}"/>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8" name="Picture Placeholder 12">
            <a:extLst>
              <a:ext uri="{FF2B5EF4-FFF2-40B4-BE49-F238E27FC236}">
                <a16:creationId xmlns:a16="http://schemas.microsoft.com/office/drawing/2014/main" id="{6F3D10BC-754A-4655-7605-9349599E6C30}"/>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F6608D11-94BC-AEF5-9D01-35AED25336FB}"/>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969125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ectangula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3" name="Picture Placeholder 19">
            <a:extLst>
              <a:ext uri="{FF2B5EF4-FFF2-40B4-BE49-F238E27FC236}">
                <a16:creationId xmlns:a16="http://schemas.microsoft.com/office/drawing/2014/main" id="{72B50BED-469A-944B-945F-FAE1C2D60550}"/>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4" name="Picture Placeholder 19">
            <a:extLst>
              <a:ext uri="{FF2B5EF4-FFF2-40B4-BE49-F238E27FC236}">
                <a16:creationId xmlns:a16="http://schemas.microsoft.com/office/drawing/2014/main" id="{A8C11160-9008-1A6F-E334-8FEFD18C601E}"/>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4" name="Picture Placeholder 19">
            <a:extLst>
              <a:ext uri="{FF2B5EF4-FFF2-40B4-BE49-F238E27FC236}">
                <a16:creationId xmlns:a16="http://schemas.microsoft.com/office/drawing/2014/main" id="{86E8E126-AC98-3E2C-D020-C5A5C48CCE20}"/>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52717902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block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EFA064F1-EC0A-EE3B-11EB-742C548ECF82}"/>
              </a:ext>
            </a:extLst>
          </p:cNvPr>
          <p:cNvSpPr/>
          <p:nvPr userDrawn="1"/>
        </p:nvSpPr>
        <p:spPr>
          <a:xfrm>
            <a:off x="41910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2AB2A171-0D36-B675-33FB-DEBF235AA908}"/>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17" name="Rectangle: Rounded Corners 14">
            <a:extLst>
              <a:ext uri="{FF2B5EF4-FFF2-40B4-BE49-F238E27FC236}">
                <a16:creationId xmlns:a16="http://schemas.microsoft.com/office/drawing/2014/main" id="{FA35C10E-90D2-1399-7947-2492670E228B}"/>
              </a:ext>
            </a:extLst>
          </p:cNvPr>
          <p:cNvSpPr/>
          <p:nvPr userDrawn="1"/>
        </p:nvSpPr>
        <p:spPr>
          <a:xfrm>
            <a:off x="638556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3">
            <a:extLst>
              <a:ext uri="{FF2B5EF4-FFF2-40B4-BE49-F238E27FC236}">
                <a16:creationId xmlns:a16="http://schemas.microsoft.com/office/drawing/2014/main" id="{78710302-CE5F-1A3D-D5DA-50253A1659FB}"/>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Picture Placeholder 19">
            <a:extLst>
              <a:ext uri="{FF2B5EF4-FFF2-40B4-BE49-F238E27FC236}">
                <a16:creationId xmlns:a16="http://schemas.microsoft.com/office/drawing/2014/main" id="{F1E4AD1C-05E0-B837-7D1A-6BD44A00C5A1}"/>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2" name="Rectangle: Rounded Corners 14">
            <a:extLst>
              <a:ext uri="{FF2B5EF4-FFF2-40B4-BE49-F238E27FC236}">
                <a16:creationId xmlns:a16="http://schemas.microsoft.com/office/drawing/2014/main" id="{EFDABA49-C894-2E4C-3073-6A5A4B72346E}"/>
              </a:ext>
            </a:extLst>
          </p:cNvPr>
          <p:cNvSpPr/>
          <p:nvPr userDrawn="1"/>
        </p:nvSpPr>
        <p:spPr>
          <a:xfrm>
            <a:off x="41910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8B2FF0C4-BCD4-A6FA-5824-61EF144D9728}"/>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4" name="Picture Placeholder 19">
            <a:extLst>
              <a:ext uri="{FF2B5EF4-FFF2-40B4-BE49-F238E27FC236}">
                <a16:creationId xmlns:a16="http://schemas.microsoft.com/office/drawing/2014/main" id="{86804789-6561-AA07-D977-D623E6593905}"/>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5" name="Rectangle: Rounded Corners 14">
            <a:extLst>
              <a:ext uri="{FF2B5EF4-FFF2-40B4-BE49-F238E27FC236}">
                <a16:creationId xmlns:a16="http://schemas.microsoft.com/office/drawing/2014/main" id="{4F0168E7-998C-1826-B3D6-5E620C87B938}"/>
              </a:ext>
            </a:extLst>
          </p:cNvPr>
          <p:cNvSpPr/>
          <p:nvPr userDrawn="1"/>
        </p:nvSpPr>
        <p:spPr>
          <a:xfrm>
            <a:off x="638556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Content Placeholder 3">
            <a:extLst>
              <a:ext uri="{FF2B5EF4-FFF2-40B4-BE49-F238E27FC236}">
                <a16:creationId xmlns:a16="http://schemas.microsoft.com/office/drawing/2014/main" id="{9626EA5F-BD9E-FC74-B195-3C6A49323205}"/>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7" name="Picture Placeholder 19">
            <a:extLst>
              <a:ext uri="{FF2B5EF4-FFF2-40B4-BE49-F238E27FC236}">
                <a16:creationId xmlns:a16="http://schemas.microsoft.com/office/drawing/2014/main" id="{55B4F038-6D22-6E89-0B30-4B135A311037}"/>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0586707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0EBEF8E-8A80-4E73-20F7-A37F8AF33008}"/>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 name="Picture Placeholder 19">
            <a:extLst>
              <a:ext uri="{FF2B5EF4-FFF2-40B4-BE49-F238E27FC236}">
                <a16:creationId xmlns:a16="http://schemas.microsoft.com/office/drawing/2014/main" id="{8B0848F7-9FBE-2AB5-7832-608540D96FAF}"/>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6" name="Content Placeholder 3">
            <a:extLst>
              <a:ext uri="{FF2B5EF4-FFF2-40B4-BE49-F238E27FC236}">
                <a16:creationId xmlns:a16="http://schemas.microsoft.com/office/drawing/2014/main" id="{E172E6EB-8897-B50E-B4F4-C99F796DAC7F}"/>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9">
            <a:extLst>
              <a:ext uri="{FF2B5EF4-FFF2-40B4-BE49-F238E27FC236}">
                <a16:creationId xmlns:a16="http://schemas.microsoft.com/office/drawing/2014/main" id="{5EC69ADA-0BC5-1159-F590-C86F0A2C7EAE}"/>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0" name="Content Placeholder 3">
            <a:extLst>
              <a:ext uri="{FF2B5EF4-FFF2-40B4-BE49-F238E27FC236}">
                <a16:creationId xmlns:a16="http://schemas.microsoft.com/office/drawing/2014/main" id="{49FC9078-476D-63DC-6771-A48F457DCC92}"/>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C49D578F-8E88-7635-33A7-51EB0D4D3A14}"/>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4755171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row">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3D79BE5A-4BAD-D91F-F11E-085818ECB515}"/>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37103411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ive gray pillar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DBC424AE-0714-6431-F509-50F26B3F6FAD}"/>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10680969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3">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25038" y="342901"/>
            <a:ext cx="11424062" cy="644714"/>
          </a:xfrm>
        </p:spPr>
        <p:txBody>
          <a:bodyPr/>
          <a:lstStyle>
            <a:lvl1pPr>
              <a:defRPr/>
            </a:lvl1pPr>
          </a:lstStyle>
          <a:p>
            <a:r>
              <a:rPr lang="en-US" dirty="0"/>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6" name="Slide Number Placeholder 5">
            <a:extLst>
              <a:ext uri="{FF2B5EF4-FFF2-40B4-BE49-F238E27FC236}">
                <a16:creationId xmlns:a16="http://schemas.microsoft.com/office/drawing/2014/main" id="{4DE12517-D1F7-9209-875D-9AFDD1595D6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692346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pillar w cicle icons">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EA54B8-1218-45ED-C8BD-8B8BF062E3BC}"/>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3" name="Oval 2">
            <a:extLst>
              <a:ext uri="{FF2B5EF4-FFF2-40B4-BE49-F238E27FC236}">
                <a16:creationId xmlns:a16="http://schemas.microsoft.com/office/drawing/2014/main" id="{C1A5B385-E86F-ABC5-D5BE-DC2478F2FD75}"/>
              </a:ext>
            </a:extLst>
          </p:cNvPr>
          <p:cNvSpPr/>
          <p:nvPr userDrawn="1"/>
        </p:nvSpPr>
        <p:spPr>
          <a:xfrm>
            <a:off x="680641"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Picture Placeholder 12">
            <a:extLst>
              <a:ext uri="{FF2B5EF4-FFF2-40B4-BE49-F238E27FC236}">
                <a16:creationId xmlns:a16="http://schemas.microsoft.com/office/drawing/2014/main" id="{DDD89756-A9F6-58BA-C3A2-5EF7D2A8DA29}"/>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2" name="Oval 11">
            <a:extLst>
              <a:ext uri="{FF2B5EF4-FFF2-40B4-BE49-F238E27FC236}">
                <a16:creationId xmlns:a16="http://schemas.microsoft.com/office/drawing/2014/main" id="{6ECE482F-56B4-7634-F024-0D7CB04DBB57}"/>
              </a:ext>
            </a:extLst>
          </p:cNvPr>
          <p:cNvSpPr/>
          <p:nvPr userDrawn="1"/>
        </p:nvSpPr>
        <p:spPr>
          <a:xfrm>
            <a:off x="3032467"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9" name="Picture Placeholder 12">
            <a:extLst>
              <a:ext uri="{FF2B5EF4-FFF2-40B4-BE49-F238E27FC236}">
                <a16:creationId xmlns:a16="http://schemas.microsoft.com/office/drawing/2014/main" id="{85FF0172-CFC4-3D2E-C417-94A904D976EA}"/>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Oval 19">
            <a:extLst>
              <a:ext uri="{FF2B5EF4-FFF2-40B4-BE49-F238E27FC236}">
                <a16:creationId xmlns:a16="http://schemas.microsoft.com/office/drawing/2014/main" id="{A4D2803B-C411-14AB-D03B-B8B081D5A75F}"/>
              </a:ext>
            </a:extLst>
          </p:cNvPr>
          <p:cNvSpPr/>
          <p:nvPr userDrawn="1"/>
        </p:nvSpPr>
        <p:spPr>
          <a:xfrm>
            <a:off x="538429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1" name="Picture Placeholder 12">
            <a:extLst>
              <a:ext uri="{FF2B5EF4-FFF2-40B4-BE49-F238E27FC236}">
                <a16:creationId xmlns:a16="http://schemas.microsoft.com/office/drawing/2014/main" id="{5522B9B5-5C3A-D6DA-D3AB-C86AED1EF837}"/>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1" name="Oval 30">
            <a:extLst>
              <a:ext uri="{FF2B5EF4-FFF2-40B4-BE49-F238E27FC236}">
                <a16:creationId xmlns:a16="http://schemas.microsoft.com/office/drawing/2014/main" id="{F8A63B97-60B8-5206-05B8-2E8948A4A344}"/>
              </a:ext>
            </a:extLst>
          </p:cNvPr>
          <p:cNvSpPr/>
          <p:nvPr userDrawn="1"/>
        </p:nvSpPr>
        <p:spPr>
          <a:xfrm>
            <a:off x="7736118"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2" name="Picture Placeholder 12">
            <a:extLst>
              <a:ext uri="{FF2B5EF4-FFF2-40B4-BE49-F238E27FC236}">
                <a16:creationId xmlns:a16="http://schemas.microsoft.com/office/drawing/2014/main" id="{25D1308B-D268-A720-38AD-05D3E12D913C}"/>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3" name="Oval 32">
            <a:extLst>
              <a:ext uri="{FF2B5EF4-FFF2-40B4-BE49-F238E27FC236}">
                <a16:creationId xmlns:a16="http://schemas.microsoft.com/office/drawing/2014/main" id="{61A926A7-826B-85D3-451D-39BB1976C89A}"/>
              </a:ext>
            </a:extLst>
          </p:cNvPr>
          <p:cNvSpPr/>
          <p:nvPr userDrawn="1"/>
        </p:nvSpPr>
        <p:spPr>
          <a:xfrm>
            <a:off x="1008794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4" name="Picture Placeholder 12">
            <a:extLst>
              <a:ext uri="{FF2B5EF4-FFF2-40B4-BE49-F238E27FC236}">
                <a16:creationId xmlns:a16="http://schemas.microsoft.com/office/drawing/2014/main" id="{A6102A80-0997-0182-A10D-EB93B4475412}"/>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6918982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se stud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15" name="Picture Placeholder 6">
            <a:extLst>
              <a:ext uri="{FF2B5EF4-FFF2-40B4-BE49-F238E27FC236}">
                <a16:creationId xmlns:a16="http://schemas.microsoft.com/office/drawing/2014/main" id="{A3C1EC2C-5FB5-171C-2558-98652E81685A}"/>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6" name="Picture Placeholder 5">
            <a:extLst>
              <a:ext uri="{FF2B5EF4-FFF2-40B4-BE49-F238E27FC236}">
                <a16:creationId xmlns:a16="http://schemas.microsoft.com/office/drawing/2014/main" id="{30A3232D-2D4D-F087-FEAC-EE91F080C9A8}"/>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3" name="Slide Number Placeholder 5">
            <a:extLst>
              <a:ext uri="{FF2B5EF4-FFF2-40B4-BE49-F238E27FC236}">
                <a16:creationId xmlns:a16="http://schemas.microsoft.com/office/drawing/2014/main" id="{4558C2B3-5669-36AF-77CF-2A029C0F0C4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66081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_2">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Picture Placeholder 26">
            <a:extLst>
              <a:ext uri="{FF2B5EF4-FFF2-40B4-BE49-F238E27FC236}">
                <a16:creationId xmlns:a16="http://schemas.microsoft.com/office/drawing/2014/main" id="{10A28EEA-853A-3E62-84B0-C11B43CF63C3}"/>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2" name="Slide Number Placeholder 5">
            <a:extLst>
              <a:ext uri="{FF2B5EF4-FFF2-40B4-BE49-F238E27FC236}">
                <a16:creationId xmlns:a16="http://schemas.microsoft.com/office/drawing/2014/main" id="{8977D955-EA06-635D-03A0-CCD43FD9D2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ext Placeholder 3">
            <a:extLst>
              <a:ext uri="{FF2B5EF4-FFF2-40B4-BE49-F238E27FC236}">
                <a16:creationId xmlns:a16="http://schemas.microsoft.com/office/drawing/2014/main" id="{E1158465-EC86-3D99-BC78-97910600909F}"/>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Title 1">
            <a:extLst>
              <a:ext uri="{FF2B5EF4-FFF2-40B4-BE49-F238E27FC236}">
                <a16:creationId xmlns:a16="http://schemas.microsoft.com/office/drawing/2014/main" id="{9190C180-0A55-2FA9-2E9A-6341AA5A72AA}"/>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4" name="Picture Placeholder 12">
            <a:extLst>
              <a:ext uri="{FF2B5EF4-FFF2-40B4-BE49-F238E27FC236}">
                <a16:creationId xmlns:a16="http://schemas.microsoft.com/office/drawing/2014/main" id="{141DEF28-52F7-336C-37F4-EDAB9E5814E8}"/>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6815934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ogo wall">
    <p:spTree>
      <p:nvGrpSpPr>
        <p:cNvPr id="1" name=""/>
        <p:cNvGrpSpPr/>
        <p:nvPr/>
      </p:nvGrpSpPr>
      <p:grpSpPr>
        <a:xfrm>
          <a:off x="0" y="0"/>
          <a:ext cx="0" cy="0"/>
          <a:chOff x="0" y="0"/>
          <a:chExt cx="0" cy="0"/>
        </a:xfrm>
      </p:grpSpPr>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dirty="0"/>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4" name="Slide Number Placeholder 5">
            <a:extLst>
              <a:ext uri="{FF2B5EF4-FFF2-40B4-BE49-F238E27FC236}">
                <a16:creationId xmlns:a16="http://schemas.microsoft.com/office/drawing/2014/main" id="{4DBC0594-F88D-38FE-7890-AA584897713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2" name="Title 1">
            <a:extLst>
              <a:ext uri="{FF2B5EF4-FFF2-40B4-BE49-F238E27FC236}">
                <a16:creationId xmlns:a16="http://schemas.microsoft.com/office/drawing/2014/main" id="{430B9775-6081-3D1B-F778-393D2D51C4D7}"/>
              </a:ext>
            </a:extLst>
          </p:cNvPr>
          <p:cNvSpPr>
            <a:spLocks noGrp="1"/>
          </p:cNvSpPr>
          <p:nvPr>
            <p:ph type="title"/>
          </p:nvPr>
        </p:nvSpPr>
        <p:spPr>
          <a:xfrm>
            <a:off x="419100" y="351901"/>
            <a:ext cx="11430001" cy="638175"/>
          </a:xfrm>
        </p:spPr>
        <p:txBody>
          <a:bodyPr/>
          <a:lstStyle/>
          <a:p>
            <a:r>
              <a:rPr lang="en-US"/>
              <a:t>Click to edit Master title style</a:t>
            </a:r>
          </a:p>
        </p:txBody>
      </p:sp>
    </p:spTree>
    <p:extLst>
      <p:ext uri="{BB962C8B-B14F-4D97-AF65-F5344CB8AC3E}">
        <p14:creationId xmlns:p14="http://schemas.microsoft.com/office/powerpoint/2010/main" val="173059065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5">
            <a:extLst>
              <a:ext uri="{FF2B5EF4-FFF2-40B4-BE49-F238E27FC236}">
                <a16:creationId xmlns:a16="http://schemas.microsoft.com/office/drawing/2014/main" id="{727F95B1-FF8A-D1D2-1092-21A30F9B925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93659359"/>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_2">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3">
                  <a:lumMod val="40000"/>
                  <a:lumOff val="60000"/>
                </a:schemeClr>
              </a:gs>
              <a:gs pos="100000">
                <a:schemeClr val="accent3">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DEADA785-F296-D69E-B6E8-66C4CB511153}"/>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0" name="Text Placeholder 10">
            <a:extLst>
              <a:ext uri="{FF2B5EF4-FFF2-40B4-BE49-F238E27FC236}">
                <a16:creationId xmlns:a16="http://schemas.microsoft.com/office/drawing/2014/main" id="{A5E9B88B-6526-F9D8-E79F-23F1CB083CB3}"/>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
        <p:nvSpPr>
          <p:cNvPr id="2" name="Slide Number Placeholder 5">
            <a:extLst>
              <a:ext uri="{FF2B5EF4-FFF2-40B4-BE49-F238E27FC236}">
                <a16:creationId xmlns:a16="http://schemas.microsoft.com/office/drawing/2014/main" id="{E413A568-8681-AF83-6FB3-9D5FFEFA9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2951706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ED1789B-4592-6388-377A-3BFB9146520F}"/>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Slide Number Placeholder 5">
            <a:extLst>
              <a:ext uri="{FF2B5EF4-FFF2-40B4-BE49-F238E27FC236}">
                <a16:creationId xmlns:a16="http://schemas.microsoft.com/office/drawing/2014/main" id="{AEEF96B0-26C1-347C-6B5B-66A9854A141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4065486431"/>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Head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3" name="Slide Number Placeholder 5">
            <a:extLst>
              <a:ext uri="{FF2B5EF4-FFF2-40B4-BE49-F238E27FC236}">
                <a16:creationId xmlns:a16="http://schemas.microsoft.com/office/drawing/2014/main" id="{A3851B1F-B6E8-EB0C-C86C-E2F55A0C7B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365666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Header ligh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4" name="Slide Number Placeholder 5">
            <a:extLst>
              <a:ext uri="{FF2B5EF4-FFF2-40B4-BE49-F238E27FC236}">
                <a16:creationId xmlns:a16="http://schemas.microsoft.com/office/drawing/2014/main" id="{078423A5-80BF-2D22-B3ED-0ECCFA0D1D9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196464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43F5-FB52-BFC8-5FD5-ECECF7E6ECAF}"/>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4" name="Slide Number Placeholder 5">
            <a:extLst>
              <a:ext uri="{FF2B5EF4-FFF2-40B4-BE49-F238E27FC236}">
                <a16:creationId xmlns:a16="http://schemas.microsoft.com/office/drawing/2014/main" id="{67CECEF5-3731-D227-4CA5-F37B22DF5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8F9CE043-B034-0F2A-9551-A5ED4011ADE4}"/>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3860560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192001" cy="638175"/>
          </a:xfrm>
        </p:spPr>
        <p:txBody>
          <a:bodyPr/>
          <a:lstStyle>
            <a:lvl1pPr>
              <a:defRPr sz="2400">
                <a:solidFill>
                  <a:schemeClr val="tx1"/>
                </a:solidFill>
              </a:defRPr>
            </a:lvl1pPr>
          </a:lstStyle>
          <a:p>
            <a:r>
              <a:rPr lang="en-US"/>
              <a:t>Blank layout (enter descriptive title here for accessibility)</a:t>
            </a:r>
          </a:p>
        </p:txBody>
      </p:sp>
      <p:sp>
        <p:nvSpPr>
          <p:cNvPr id="3" name="Slide Number Placeholder 5">
            <a:extLst>
              <a:ext uri="{FF2B5EF4-FFF2-40B4-BE49-F238E27FC236}">
                <a16:creationId xmlns:a16="http://schemas.microsoft.com/office/drawing/2014/main" id="{66BDFF2C-5B3D-D85D-4A47-641C696FDDA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1733996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lnSpc>
                <a:spcPct val="100000"/>
              </a:lnSpc>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tx1"/>
                </a:solidFill>
              </a:defRPr>
            </a:lvl1pPr>
          </a:lstStyle>
          <a:p>
            <a:r>
              <a:rPr lang="en-US"/>
              <a:t>Thank you layout</a:t>
            </a:r>
          </a:p>
        </p:txBody>
      </p:sp>
      <p:sp>
        <p:nvSpPr>
          <p:cNvPr id="3" name="TextBox 2">
            <a:extLst>
              <a:ext uri="{FF2B5EF4-FFF2-40B4-BE49-F238E27FC236}">
                <a16:creationId xmlns:a16="http://schemas.microsoft.com/office/drawing/2014/main" id="{9223EFA2-AF70-C32B-E698-D98C3708F859}"/>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2" name="Slide Number Placeholder 5">
            <a:extLst>
              <a:ext uri="{FF2B5EF4-FFF2-40B4-BE49-F238E27FC236}">
                <a16:creationId xmlns:a16="http://schemas.microsoft.com/office/drawing/2014/main" id="{ECD92B35-574A-6BD1-9EF0-4E63D3A166E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192008442"/>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377597722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1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F6D62056-E10A-E1CB-670C-88AA712F25DF}"/>
              </a:ext>
            </a:extLst>
          </p:cNvPr>
          <p:cNvSpPr txBox="1">
            <a:spLocks noChangeArrowheads="1"/>
          </p:cNvSpPr>
          <p:nvPr userDrawn="1"/>
        </p:nvSpPr>
        <p:spPr bwMode="white">
          <a:xfrm>
            <a:off x="419101" y="6476853"/>
            <a:ext cx="5245578"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6" name="Text Placeholder 11">
            <a:extLst>
              <a:ext uri="{FF2B5EF4-FFF2-40B4-BE49-F238E27FC236}">
                <a16:creationId xmlns:a16="http://schemas.microsoft.com/office/drawing/2014/main" id="{BD7EB0B4-F561-ED2D-D6AC-EC842E0FAE02}"/>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27" name="Text Placeholder 15">
            <a:extLst>
              <a:ext uri="{FF2B5EF4-FFF2-40B4-BE49-F238E27FC236}">
                <a16:creationId xmlns:a16="http://schemas.microsoft.com/office/drawing/2014/main" id="{C5E4185A-C1DF-73A6-CD14-E78B51C8CF7E}"/>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8" name="Title 1">
            <a:extLst>
              <a:ext uri="{FF2B5EF4-FFF2-40B4-BE49-F238E27FC236}">
                <a16:creationId xmlns:a16="http://schemas.microsoft.com/office/drawing/2014/main" id="{299CFEB6-2459-B95B-EFA1-2397E51873E2}"/>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29" name="Subtitle 2">
            <a:extLst>
              <a:ext uri="{FF2B5EF4-FFF2-40B4-BE49-F238E27FC236}">
                <a16:creationId xmlns:a16="http://schemas.microsoft.com/office/drawing/2014/main" id="{5620B96C-AFFA-9095-CEF0-47CE7B97FA63}"/>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30" name="Text Placeholder 7">
            <a:extLst>
              <a:ext uri="{FF2B5EF4-FFF2-40B4-BE49-F238E27FC236}">
                <a16:creationId xmlns:a16="http://schemas.microsoft.com/office/drawing/2014/main" id="{AD823B50-988D-C80C-5BF5-F60A20125011}"/>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spTree>
    <p:extLst>
      <p:ext uri="{BB962C8B-B14F-4D97-AF65-F5344CB8AC3E}">
        <p14:creationId xmlns:p14="http://schemas.microsoft.com/office/powerpoint/2010/main" val="3340844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Agenda_3">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1045735" y="3849390"/>
            <a:ext cx="4651679" cy="2094206"/>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1045735" y="1105757"/>
            <a:ext cx="4651679" cy="2094206"/>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2326796" y="162923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1195009" y="122389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2326796" y="4372870"/>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1195009" y="3967532"/>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25038" y="342901"/>
            <a:ext cx="11424062" cy="644714"/>
          </a:xfrm>
        </p:spPr>
        <p:txBody>
          <a:bodyPr/>
          <a:lstStyle>
            <a:lvl1pPr>
              <a:defRPr/>
            </a:lvl1pPr>
          </a:lstStyle>
          <a:p>
            <a:r>
              <a:rPr lang="en-US" dirty="0"/>
              <a:t>Agenda layout</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6700323" y="1105757"/>
            <a:ext cx="4651679" cy="2094206"/>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7981384" y="162923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6849597" y="122389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6700323" y="3849390"/>
            <a:ext cx="4651679" cy="2094206"/>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7981384" y="4372870"/>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6849597" y="3967532"/>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6" name="Slide Number Placeholder 5">
            <a:extLst>
              <a:ext uri="{FF2B5EF4-FFF2-40B4-BE49-F238E27FC236}">
                <a16:creationId xmlns:a16="http://schemas.microsoft.com/office/drawing/2014/main" id="{4DE12517-D1F7-9209-875D-9AFDD1595D6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spTree>
    <p:extLst>
      <p:ext uri="{BB962C8B-B14F-4D97-AF65-F5344CB8AC3E}">
        <p14:creationId xmlns:p14="http://schemas.microsoft.com/office/powerpoint/2010/main" val="32850446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D9AB480-D86C-B655-7136-BD90F46F7878}"/>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84501CE9-4E0D-C1B6-5434-4BAC2CFF7D49}"/>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9" name="Text Placeholder 11">
            <a:extLst>
              <a:ext uri="{FF2B5EF4-FFF2-40B4-BE49-F238E27FC236}">
                <a16:creationId xmlns:a16="http://schemas.microsoft.com/office/drawing/2014/main" id="{E45CCCEF-5F18-2860-DFF6-027276E5373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0" name="Text Placeholder 13">
            <a:extLst>
              <a:ext uri="{FF2B5EF4-FFF2-40B4-BE49-F238E27FC236}">
                <a16:creationId xmlns:a16="http://schemas.microsoft.com/office/drawing/2014/main" id="{8D448997-2AB6-95F6-CD00-3A71DCD551A0}"/>
              </a:ext>
            </a:extLst>
          </p:cNvPr>
          <p:cNvSpPr>
            <a:spLocks noGrp="1"/>
          </p:cNvSpPr>
          <p:nvPr>
            <p:ph type="body" sz="quarter" idx="12" hasCustomPrompt="1"/>
          </p:nvPr>
        </p:nvSpPr>
        <p:spPr>
          <a:xfrm>
            <a:off x="426595" y="1372973"/>
            <a:ext cx="3492500" cy="258532"/>
          </a:xfrm>
        </p:spPr>
        <p:txBody>
          <a:bodyPr/>
          <a:lstStyle>
            <a:lvl1pPr marL="0" indent="0">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1" name="Text Placeholder 15">
            <a:extLst>
              <a:ext uri="{FF2B5EF4-FFF2-40B4-BE49-F238E27FC236}">
                <a16:creationId xmlns:a16="http://schemas.microsoft.com/office/drawing/2014/main" id="{8E393F6A-4D6C-030B-19DC-39B7D8F86423}"/>
              </a:ext>
            </a:extLst>
          </p:cNvPr>
          <p:cNvSpPr>
            <a:spLocks noGrp="1"/>
          </p:cNvSpPr>
          <p:nvPr>
            <p:ph type="body" sz="quarter" idx="13"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2" name="Slide Number Placeholder 5">
            <a:extLst>
              <a:ext uri="{FF2B5EF4-FFF2-40B4-BE49-F238E27FC236}">
                <a16:creationId xmlns:a16="http://schemas.microsoft.com/office/drawing/2014/main" id="{D2D7A117-FC7A-651D-49FD-366D450482F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98414344"/>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6" name="Title 1">
            <a:extLst>
              <a:ext uri="{FF2B5EF4-FFF2-40B4-BE49-F238E27FC236}">
                <a16:creationId xmlns:a16="http://schemas.microsoft.com/office/drawing/2014/main" id="{569C7664-82A9-5052-F0A8-628B5EC1FF9F}"/>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27" name="Subtitle 2">
            <a:extLst>
              <a:ext uri="{FF2B5EF4-FFF2-40B4-BE49-F238E27FC236}">
                <a16:creationId xmlns:a16="http://schemas.microsoft.com/office/drawing/2014/main" id="{2D618EEC-4A1A-A00D-AD68-4F5B68B6D4F5}"/>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28" name="Text Placeholder 7">
            <a:extLst>
              <a:ext uri="{FF2B5EF4-FFF2-40B4-BE49-F238E27FC236}">
                <a16:creationId xmlns:a16="http://schemas.microsoft.com/office/drawing/2014/main" id="{E526B1CC-9B8A-5332-5E7A-2D85E8BF6F33}"/>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34" name="Text Placeholder 11">
            <a:extLst>
              <a:ext uri="{FF2B5EF4-FFF2-40B4-BE49-F238E27FC236}">
                <a16:creationId xmlns:a16="http://schemas.microsoft.com/office/drawing/2014/main" id="{CC6394AE-9889-3497-D2CF-B3A13B83B639}"/>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35" name="Text Placeholder 15">
            <a:extLst>
              <a:ext uri="{FF2B5EF4-FFF2-40B4-BE49-F238E27FC236}">
                <a16:creationId xmlns:a16="http://schemas.microsoft.com/office/drawing/2014/main" id="{4558D9E7-4CE8-14F0-81B1-BC0FB89484F5}"/>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37" name="TextBox 3">
            <a:extLst>
              <a:ext uri="{FF2B5EF4-FFF2-40B4-BE49-F238E27FC236}">
                <a16:creationId xmlns:a16="http://schemas.microsoft.com/office/drawing/2014/main" id="{01052C03-B95C-1BE5-F474-CE55562E4053}"/>
              </a:ext>
            </a:extLst>
          </p:cNvPr>
          <p:cNvSpPr txBox="1">
            <a:spLocks noChangeArrowheads="1"/>
          </p:cNvSpPr>
          <p:nvPr userDrawn="1"/>
        </p:nvSpPr>
        <p:spPr bwMode="white">
          <a:xfrm>
            <a:off x="419101" y="6476853"/>
            <a:ext cx="4658982"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222695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BD2DC2EE-E87B-3A5B-5E75-2D6E41FB3984}"/>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56BF4B5C-7D13-B582-5A3B-5961AFEEB350}"/>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9989C9A6-A0F7-6844-34C4-451A6C419846}"/>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C5E51572-00A2-1B47-ABB1-F32B45D922B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09031198-C933-251C-9B48-716EA3468A5B}"/>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E0C9427B-82A7-CC10-4F60-F4C76B86C881}"/>
              </a:ext>
            </a:extLst>
          </p:cNvPr>
          <p:cNvSpPr txBox="1">
            <a:spLocks noChangeArrowheads="1"/>
          </p:cNvSpPr>
          <p:nvPr userDrawn="1"/>
        </p:nvSpPr>
        <p:spPr bwMode="white">
          <a:xfrm>
            <a:off x="419101" y="6476853"/>
            <a:ext cx="5038544"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875545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2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DED53C85-4067-5BF5-B4B7-19FE6DA7FD3C}"/>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38D37E8A-C370-C2D2-6219-983DC3EDDF42}"/>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63CA95BB-E95C-88A5-1767-D34105C70004}"/>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BB213CD9-9355-C6E6-E9E7-2E6993BD01F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DD331DE9-DCE1-20F2-0E71-05DD25F2496A}"/>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FA1468F4-AAD2-7E17-25AC-DE8D330F10E2}"/>
              </a:ext>
            </a:extLst>
          </p:cNvPr>
          <p:cNvSpPr txBox="1">
            <a:spLocks noChangeArrowheads="1"/>
          </p:cNvSpPr>
          <p:nvPr userDrawn="1"/>
        </p:nvSpPr>
        <p:spPr bwMode="white">
          <a:xfrm>
            <a:off x="419101" y="6476853"/>
            <a:ext cx="519382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216087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_1">
    <p:bg>
      <p:bgPr>
        <a:solidFill>
          <a:schemeClr val="bg1"/>
        </a:solidFill>
        <a:effectLst/>
      </p:bgPr>
    </p:bg>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65662"/>
            <a:ext cx="11430000"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55377"/>
            <a:ext cx="11430000" cy="638175"/>
          </a:xfrm>
        </p:spPr>
        <p:txBody>
          <a:bodyPr/>
          <a:lstStyle>
            <a:lvl1pPr>
              <a:defRPr/>
            </a:lvl1pPr>
          </a:lstStyle>
          <a:p>
            <a:r>
              <a:rPr lang="en-US"/>
              <a:t>Agenda layout</a:t>
            </a:r>
          </a:p>
        </p:txBody>
      </p:sp>
      <p:sp>
        <p:nvSpPr>
          <p:cNvPr id="6" name="Slide Number Placeholder 5">
            <a:extLst>
              <a:ext uri="{FF2B5EF4-FFF2-40B4-BE49-F238E27FC236}">
                <a16:creationId xmlns:a16="http://schemas.microsoft.com/office/drawing/2014/main" id="{DD57C718-E775-4DF5-9FB4-61276188D583}"/>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9574351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_2">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6" name="Slide Number Placeholder 5">
            <a:extLst>
              <a:ext uri="{FF2B5EF4-FFF2-40B4-BE49-F238E27FC236}">
                <a16:creationId xmlns:a16="http://schemas.microsoft.com/office/drawing/2014/main" id="{425622D6-3F16-A260-3FBE-FA9B9C6F20D7}"/>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858337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42900"/>
            <a:ext cx="11424061" cy="647176"/>
          </a:xfrm>
        </p:spPr>
        <p:txBody>
          <a:bodyPr/>
          <a:lstStyle>
            <a:lvl1pPr>
              <a:defRPr/>
            </a:lvl1pPr>
          </a:lstStyle>
          <a:p>
            <a:r>
              <a:rPr lang="en-US" dirty="0"/>
              <a:t>Title only layout</a:t>
            </a:r>
          </a:p>
        </p:txBody>
      </p:sp>
      <p:sp>
        <p:nvSpPr>
          <p:cNvPr id="3" name="Slide Number Placeholder 5">
            <a:extLst>
              <a:ext uri="{FF2B5EF4-FFF2-40B4-BE49-F238E27FC236}">
                <a16:creationId xmlns:a16="http://schemas.microsoft.com/office/drawing/2014/main" id="{512296A1-1530-0C41-1164-76D54A72C7B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4568900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_3">
    <p:bg>
      <p:bgPr>
        <a:solidFill>
          <a:schemeClr val="bg1"/>
        </a:solidFill>
        <a:effectLst/>
      </p:bgPr>
    </p:bg>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19100" y="361315"/>
            <a:ext cx="11430000" cy="638175"/>
          </a:xfrm>
        </p:spPr>
        <p:txBody>
          <a:bodyPr/>
          <a:lstStyle>
            <a:lvl1pPr>
              <a:defRPr/>
            </a:lvl1pPr>
          </a:lstStyle>
          <a:p>
            <a:r>
              <a:rPr lang="en-US"/>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8" name="Slide Number Placeholder 17">
            <a:extLst>
              <a:ext uri="{FF2B5EF4-FFF2-40B4-BE49-F238E27FC236}">
                <a16:creationId xmlns:a16="http://schemas.microsoft.com/office/drawing/2014/main" id="{02C4DF39-1F49-DBC8-F6FD-876FE463A1E4}"/>
              </a:ext>
            </a:extLst>
          </p:cNvPr>
          <p:cNvSpPr>
            <a:spLocks noGrp="1"/>
          </p:cNvSpPr>
          <p:nvPr>
            <p:ph type="sldNum" sz="quarter" idx="30"/>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32207719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479867" cy="638175"/>
          </a:xfrm>
        </p:spPr>
        <p:txBody>
          <a:bodyPr/>
          <a:lstStyle>
            <a:lvl1pPr>
              <a:defRPr sz="2400">
                <a:solidFill>
                  <a:schemeClr val="bg1">
                    <a:lumMod val="65000"/>
                    <a:lumOff val="35000"/>
                  </a:schemeClr>
                </a:solidFill>
              </a:defRPr>
            </a:lvl1pPr>
          </a:lstStyle>
          <a:p>
            <a:r>
              <a:rPr lang="en-US"/>
              <a:t>Blank layout (enter descriptive title here for accessibility)</a:t>
            </a:r>
          </a:p>
        </p:txBody>
      </p:sp>
      <p:sp>
        <p:nvSpPr>
          <p:cNvPr id="8" name="Slide Number Placeholder 7">
            <a:extLst>
              <a:ext uri="{FF2B5EF4-FFF2-40B4-BE49-F238E27FC236}">
                <a16:creationId xmlns:a16="http://schemas.microsoft.com/office/drawing/2014/main" id="{43351B0B-4730-A5F7-9C73-DBFF43EC267D}"/>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5626815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55015"/>
            <a:ext cx="11430001" cy="638175"/>
          </a:xfrm>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BA3966A8-AECE-9EF1-2847-B761F8CE4598}"/>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53024196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84288"/>
            <a:ext cx="11430001"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A9A2C92-0063-42D8-40C4-32110FF130B1}"/>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5917567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Bullete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19100" y="1379208"/>
            <a:ext cx="11430000" cy="2154436"/>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5C962B62-9A5E-DECA-D89E-7E14975CF672}"/>
              </a:ext>
            </a:extLst>
          </p:cNvPr>
          <p:cNvSpPr>
            <a:spLocks noGrp="1"/>
          </p:cNvSpPr>
          <p:nvPr>
            <p:ph type="sldNum" sz="quarter" idx="16"/>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29263060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3FC8DAC0-8819-37FD-AE93-08392EECBAAC}"/>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5E353A7C-118D-EB9D-83D3-ABB36CA1BE1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734455910"/>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ubtitle, and Content">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25038" y="1714500"/>
            <a:ext cx="114300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5793837-7CA7-A74B-5105-AD8E73873AD3}"/>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26533B27-C869-906A-42B9-A3B4EB3734F2}"/>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5C245E11-CD57-0DC2-F98E-E23501A8154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2422358104"/>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32651" y="1718953"/>
            <a:ext cx="114284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F9F0738-441C-558C-47B6-01AF02A26B1F}"/>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A897A4EB-DEC7-4ECF-C9F0-40FEC2CE8C10}"/>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1BF3B587-2CF3-0A49-DC35-6C0270C94C3E}"/>
              </a:ext>
            </a:extLst>
          </p:cNvPr>
          <p:cNvSpPr>
            <a:spLocks noGrp="1"/>
          </p:cNvSpPr>
          <p:nvPr>
            <p:ph type="title" hasCustomPrompt="1"/>
          </p:nvPr>
        </p:nvSpPr>
        <p:spPr>
          <a:xfrm>
            <a:off x="425038" y="355015"/>
            <a:ext cx="11430001" cy="638175"/>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1084295078"/>
      </p:ext>
    </p:extLst>
  </p:cSld>
  <p:clrMapOvr>
    <a:masterClrMapping/>
  </p:clrMapOvr>
  <p:transition>
    <p:fade/>
  </p:transition>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plit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30976" y="2205761"/>
            <a:ext cx="4512969" cy="1223239"/>
          </a:xfrm>
        </p:spPr>
        <p:txBody>
          <a:bodyPr/>
          <a:lstStyle>
            <a:lvl1pPr>
              <a:lnSpc>
                <a:spcPct val="100000"/>
              </a:lnSpc>
              <a:defRPr/>
            </a:lvl1pPr>
          </a:lstStyle>
          <a:p>
            <a:r>
              <a:rPr lang="en-US"/>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0300" y="342900"/>
            <a:ext cx="5638800" cy="5867400"/>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32499" y="3663582"/>
            <a:ext cx="451144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B18A8D36-5390-1A9F-7AA3-9E17CC47599F}"/>
              </a:ext>
            </a:extLst>
          </p:cNvPr>
          <p:cNvSpPr>
            <a:spLocks noGrp="1"/>
          </p:cNvSpPr>
          <p:nvPr>
            <p:ph type="sldNum" sz="quarter" idx="14"/>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795716800"/>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2900"/>
            <a:ext cx="6819900" cy="5867400"/>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19100" y="2181224"/>
            <a:ext cx="40386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7" name="Slide Number Placeholder 6">
            <a:extLst>
              <a:ext uri="{FF2B5EF4-FFF2-40B4-BE49-F238E27FC236}">
                <a16:creationId xmlns:a16="http://schemas.microsoft.com/office/drawing/2014/main" id="{B2B0F860-15B4-6E77-8761-89085382AF78}"/>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DD4ECA51-BFA9-A01C-C4FC-2A2D1232C94A}"/>
              </a:ext>
            </a:extLst>
          </p:cNvPr>
          <p:cNvSpPr txBox="1">
            <a:spLocks/>
          </p:cNvSpPr>
          <p:nvPr userDrawn="1"/>
        </p:nvSpPr>
        <p:spPr>
          <a:xfrm>
            <a:off x="425039" y="355015"/>
            <a:ext cx="4032662" cy="10287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r>
              <a:rPr lang="en-US" dirty="0"/>
              <a:t>Content with caption layout</a:t>
            </a:r>
          </a:p>
        </p:txBody>
      </p:sp>
    </p:spTree>
    <p:extLst>
      <p:ext uri="{BB962C8B-B14F-4D97-AF65-F5344CB8AC3E}">
        <p14:creationId xmlns:p14="http://schemas.microsoft.com/office/powerpoint/2010/main" val="2578480236"/>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a:xfrm>
            <a:off x="425038" y="342900"/>
            <a:ext cx="11424062" cy="647176"/>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71600"/>
            <a:ext cx="11424062" cy="216712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AA30ABD-FBBD-AB5D-064D-815543AB571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09040091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55F0607-4BC3-89DD-C4C2-108BCB514100}"/>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5" name="Text Placeholder 3">
            <a:extLst>
              <a:ext uri="{FF2B5EF4-FFF2-40B4-BE49-F238E27FC236}">
                <a16:creationId xmlns:a16="http://schemas.microsoft.com/office/drawing/2014/main" id="{5A35A621-1DAC-1735-F031-C32C4BEBCA07}"/>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6" name="Slide Number Placeholder 5">
            <a:extLst>
              <a:ext uri="{FF2B5EF4-FFF2-40B4-BE49-F238E27FC236}">
                <a16:creationId xmlns:a16="http://schemas.microsoft.com/office/drawing/2014/main" id="{C39F8F2D-65F2-479F-1492-516B75D126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81053728-5DCD-E6D7-87D6-46B74AD26F2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2493141269"/>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photo, content">
    <p:bg>
      <p:bgPr>
        <a:solidFill>
          <a:schemeClr val="bg1"/>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75D90089-32EE-F5C2-4BB1-D9B6D2E65A8B}"/>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CFB96E6-BBAC-AD0A-175B-7376E3B05072}"/>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5E2CB1DF-A2CC-2BBD-63A6-9AB5FDF2AFDD}"/>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AC20348-E270-3649-15FB-DBA2D6E8FA80}"/>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2791891726"/>
      </p:ext>
    </p:extLst>
  </p:cSld>
  <p:clrMapOvr>
    <a:masterClrMapping/>
  </p:clrMapOvr>
  <p:transition>
    <p:fade/>
  </p:transition>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7ABE728A-88F0-A7F4-7EEB-7ECB91002550}"/>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2" name="Content Placeholder 10">
            <a:extLst>
              <a:ext uri="{FF2B5EF4-FFF2-40B4-BE49-F238E27FC236}">
                <a16:creationId xmlns:a16="http://schemas.microsoft.com/office/drawing/2014/main" id="{A07AADC7-4137-55D8-2DD5-7F564F3E6472}"/>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13" name="Slide Number Placeholder 5">
            <a:extLst>
              <a:ext uri="{FF2B5EF4-FFF2-40B4-BE49-F238E27FC236}">
                <a16:creationId xmlns:a16="http://schemas.microsoft.com/office/drawing/2014/main" id="{18F4829A-FDC3-9C1D-D5D8-EB7B71CA7B4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4" name="Title 1">
            <a:extLst>
              <a:ext uri="{FF2B5EF4-FFF2-40B4-BE49-F238E27FC236}">
                <a16:creationId xmlns:a16="http://schemas.microsoft.com/office/drawing/2014/main" id="{80A5EF2A-6B19-91E3-D4AC-C09B90F39C31}"/>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2597217462"/>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content, image_2">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8C8D795-EFA6-CAB2-DC1A-984AF693B336}"/>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525A43C-8C64-597B-E877-1EB0CC9DE6A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DE1E7C15-5FCB-D508-6617-48FD9D1E2380}"/>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10" name="Text Placeholder 3">
            <a:extLst>
              <a:ext uri="{FF2B5EF4-FFF2-40B4-BE49-F238E27FC236}">
                <a16:creationId xmlns:a16="http://schemas.microsoft.com/office/drawing/2014/main" id="{B6D9906B-00A8-E965-4668-9C14C1AD8D70}"/>
              </a:ext>
            </a:extLst>
          </p:cNvPr>
          <p:cNvSpPr>
            <a:spLocks noGrp="1"/>
          </p:cNvSpPr>
          <p:nvPr>
            <p:ph type="body" sz="quarter" idx="11" hasCustomPrompt="1"/>
          </p:nvPr>
        </p:nvSpPr>
        <p:spPr>
          <a:xfrm>
            <a:off x="425038" y="1097280"/>
            <a:ext cx="11424062"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1" name="Picture Placeholder 6">
            <a:extLst>
              <a:ext uri="{FF2B5EF4-FFF2-40B4-BE49-F238E27FC236}">
                <a16:creationId xmlns:a16="http://schemas.microsoft.com/office/drawing/2014/main" id="{894C800D-263A-84AE-09B0-A12E69D8A1C2}"/>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5389771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plit content and image">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4BC813-713A-BD5B-19B4-6B972BA861F7}"/>
              </a:ext>
            </a:extLst>
          </p:cNvPr>
          <p:cNvSpPr>
            <a:spLocks noGrp="1"/>
          </p:cNvSpPr>
          <p:nvPr>
            <p:ph type="sldNum" sz="quarter" idx="16"/>
          </p:nvPr>
        </p:nvSpPr>
        <p:spPr/>
        <p:txBody>
          <a:body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B3EEB897-1F38-A6C0-79B2-7BB835013E5A}"/>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7" name="Text Placeholder 12">
            <a:extLst>
              <a:ext uri="{FF2B5EF4-FFF2-40B4-BE49-F238E27FC236}">
                <a16:creationId xmlns:a16="http://schemas.microsoft.com/office/drawing/2014/main" id="{F38D9B8F-E367-70E5-265B-F36338D77A17}"/>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8" name="Text Placeholder 12">
            <a:extLst>
              <a:ext uri="{FF2B5EF4-FFF2-40B4-BE49-F238E27FC236}">
                <a16:creationId xmlns:a16="http://schemas.microsoft.com/office/drawing/2014/main" id="{28D5277C-F6BF-6C18-A0FC-748B0408C647}"/>
              </a:ext>
            </a:extLst>
          </p:cNvPr>
          <p:cNvSpPr>
            <a:spLocks noGrp="1"/>
          </p:cNvSpPr>
          <p:nvPr>
            <p:ph type="body" sz="quarter" idx="17"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2" name="Picture Placeholder 6">
            <a:extLst>
              <a:ext uri="{FF2B5EF4-FFF2-40B4-BE49-F238E27FC236}">
                <a16:creationId xmlns:a16="http://schemas.microsoft.com/office/drawing/2014/main" id="{81FD4E8D-C603-AF0D-B82A-F39C3614C3A9}"/>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25912549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plit content and image_2">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5B8371-C0A6-DD92-BFA4-AB389B3D1BE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52" t="4160" r="44467" b="41474"/>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3" name="Text Placeholder 12">
            <a:extLst>
              <a:ext uri="{FF2B5EF4-FFF2-40B4-BE49-F238E27FC236}">
                <a16:creationId xmlns:a16="http://schemas.microsoft.com/office/drawing/2014/main" id="{27E11ED1-3B80-E821-55D3-994B6956A37D}"/>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7" name="Slide Number Placeholder 6">
            <a:extLst>
              <a:ext uri="{FF2B5EF4-FFF2-40B4-BE49-F238E27FC236}">
                <a16:creationId xmlns:a16="http://schemas.microsoft.com/office/drawing/2014/main" id="{EB957175-408B-3090-4F51-C5CD113DE9F9}"/>
              </a:ext>
            </a:extLst>
          </p:cNvPr>
          <p:cNvSpPr>
            <a:spLocks noGrp="1"/>
          </p:cNvSpPr>
          <p:nvPr>
            <p:ph type="sldNum" sz="quarter" idx="17"/>
          </p:nvPr>
        </p:nvSpPr>
        <p:spPr/>
        <p:txBody>
          <a:bodyPr/>
          <a:lstStyle/>
          <a:p>
            <a:fld id="{DC503246-BBCE-4F0A-BCDC-08FC4C52637D}" type="slidenum">
              <a:rPr lang="en-US" smtClean="0"/>
              <a:pPr/>
              <a:t>‹#›</a:t>
            </a:fld>
            <a:endParaRPr lang="en-US"/>
          </a:p>
        </p:txBody>
      </p:sp>
      <p:sp>
        <p:nvSpPr>
          <p:cNvPr id="5" name="Picture Placeholder 6">
            <a:extLst>
              <a:ext uri="{FF2B5EF4-FFF2-40B4-BE49-F238E27FC236}">
                <a16:creationId xmlns:a16="http://schemas.microsoft.com/office/drawing/2014/main" id="{DBFA43C5-E5DD-507E-5FED-72A5B09A6C2B}"/>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64893606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image, callout box">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19100" y="4688232"/>
            <a:ext cx="6340332" cy="1522068"/>
          </a:xfrm>
          <a:prstGeom prst="roundRect">
            <a:avLst>
              <a:gd name="adj" fmla="val 13066"/>
            </a:avLst>
          </a:prstGeom>
          <a:solidFill>
            <a:schemeClr val="accent1"/>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8308"/>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62554"/>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4" name="Slide Number Placeholder 3">
            <a:extLst>
              <a:ext uri="{FF2B5EF4-FFF2-40B4-BE49-F238E27FC236}">
                <a16:creationId xmlns:a16="http://schemas.microsoft.com/office/drawing/2014/main" id="{A3705290-DECD-0642-0A19-841EDAE1C490}"/>
              </a:ext>
            </a:extLst>
          </p:cNvPr>
          <p:cNvSpPr>
            <a:spLocks noGrp="1"/>
          </p:cNvSpPr>
          <p:nvPr>
            <p:ph type="sldNum" sz="quarter" idx="19"/>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20976150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ubtitle, phot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C0FBAC3-DE1C-A165-12D1-A8AC06706DCD}"/>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6" name="Slide Number Placeholder 5">
            <a:extLst>
              <a:ext uri="{FF2B5EF4-FFF2-40B4-BE49-F238E27FC236}">
                <a16:creationId xmlns:a16="http://schemas.microsoft.com/office/drawing/2014/main" id="{BCC5BBA1-6FC2-80CD-A252-B6145A8122BD}"/>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CCAD4ED-2188-B627-6CDA-9539CE07D9A5}"/>
              </a:ext>
            </a:extLst>
          </p:cNvPr>
          <p:cNvSpPr>
            <a:spLocks noGrp="1"/>
          </p:cNvSpPr>
          <p:nvPr>
            <p:ph type="body" sz="quarter" idx="10" hasCustomPrompt="1"/>
          </p:nvPr>
        </p:nvSpPr>
        <p:spPr>
          <a:xfrm>
            <a:off x="432651" y="1087476"/>
            <a:ext cx="11424061"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D47BD224-F150-DFCA-ABDE-7F725FB4BD3C}"/>
              </a:ext>
            </a:extLst>
          </p:cNvPr>
          <p:cNvSpPr>
            <a:spLocks noGrp="1"/>
          </p:cNvSpPr>
          <p:nvPr>
            <p:ph type="title" hasCustomPrompt="1"/>
          </p:nvPr>
        </p:nvSpPr>
        <p:spPr>
          <a:xfrm>
            <a:off x="425038" y="355015"/>
            <a:ext cx="11424061" cy="638175"/>
          </a:xfrm>
        </p:spPr>
        <p:txBody>
          <a:bodyPr/>
          <a:lstStyle>
            <a:lvl1pPr>
              <a:defRPr/>
            </a:lvl1pPr>
          </a:lstStyle>
          <a:p>
            <a:r>
              <a:rPr lang="en-US" dirty="0"/>
              <a:t>Image with subtitle layout</a:t>
            </a:r>
          </a:p>
        </p:txBody>
      </p:sp>
    </p:spTree>
    <p:extLst>
      <p:ext uri="{BB962C8B-B14F-4D97-AF65-F5344CB8AC3E}">
        <p14:creationId xmlns:p14="http://schemas.microsoft.com/office/powerpoint/2010/main" val="4078254454"/>
      </p:ext>
    </p:extLst>
  </p:cSld>
  <p:clrMapOvr>
    <a:masterClrMapping/>
  </p:clrMapOvr>
  <p:transition>
    <p:fade/>
  </p:transition>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Full bleed photo">
    <p:bg>
      <p:bgPr>
        <a:solidFill>
          <a:schemeClr val="bg1"/>
        </a:solidFill>
        <a:effectLst/>
      </p:bgPr>
    </p:bg>
    <p:spTree>
      <p:nvGrpSpPr>
        <p:cNvPr id="1" name=""/>
        <p:cNvGrpSpPr/>
        <p:nvPr/>
      </p:nvGrpSpPr>
      <p:grpSpPr>
        <a:xfrm>
          <a:off x="0" y="0"/>
          <a:ext cx="0" cy="0"/>
          <a:chOff x="0" y="0"/>
          <a:chExt cx="0" cy="0"/>
        </a:xfrm>
      </p:grpSpPr>
      <p:sp>
        <p:nvSpPr>
          <p:cNvPr id="20" name="Picture Placeholder 6">
            <a:extLst>
              <a:ext uri="{FF2B5EF4-FFF2-40B4-BE49-F238E27FC236}">
                <a16:creationId xmlns:a16="http://schemas.microsoft.com/office/drawing/2014/main" id="{1871E6A6-6341-B294-5F63-CF5C2BA37727}"/>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itle 1">
            <a:extLst>
              <a:ext uri="{FF2B5EF4-FFF2-40B4-BE49-F238E27FC236}">
                <a16:creationId xmlns:a16="http://schemas.microsoft.com/office/drawing/2014/main" id="{3ED53455-8BA8-DF23-E4E1-636B40D3B2F0}"/>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5089E6D9-5497-C520-A875-76DB5C71436E}"/>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
        <p:nvSpPr>
          <p:cNvPr id="21" name="Slide Number Placeholder 24">
            <a:extLst>
              <a:ext uri="{FF2B5EF4-FFF2-40B4-BE49-F238E27FC236}">
                <a16:creationId xmlns:a16="http://schemas.microsoft.com/office/drawing/2014/main" id="{2D342FEB-5ABB-D6F6-9D76-C16AE6388620}"/>
              </a:ext>
            </a:extLst>
          </p:cNvPr>
          <p:cNvSpPr>
            <a:spLocks noGrp="1"/>
          </p:cNvSpPr>
          <p:nvPr>
            <p:ph type="sldNum" sz="quarter" idx="18"/>
          </p:nvPr>
        </p:nvSpPr>
        <p:spPr>
          <a:xfrm>
            <a:off x="9105901" y="6348151"/>
            <a:ext cx="2743200" cy="365125"/>
          </a:xfrm>
        </p:spPr>
        <p:txBody>
          <a:bodyPr/>
          <a:lstStyle/>
          <a:p>
            <a:fld id="{DC503246-BBCE-4F0A-BCDC-08FC4C52637D}" type="slidenum">
              <a:rPr lang="en-US" smtClean="0"/>
              <a:pPr/>
              <a:t>‹#›</a:t>
            </a:fld>
            <a:endParaRPr lang="en-US"/>
          </a:p>
        </p:txBody>
      </p:sp>
      <p:sp>
        <p:nvSpPr>
          <p:cNvPr id="25" name="TextBox 3">
            <a:extLst>
              <a:ext uri="{FF2B5EF4-FFF2-40B4-BE49-F238E27FC236}">
                <a16:creationId xmlns:a16="http://schemas.microsoft.com/office/drawing/2014/main" id="{37AF9C0F-78D6-C8FA-F021-585739AA488C}"/>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6" name="Graphic 25">
            <a:extLst>
              <a:ext uri="{FF2B5EF4-FFF2-40B4-BE49-F238E27FC236}">
                <a16:creationId xmlns:a16="http://schemas.microsoft.com/office/drawing/2014/main" id="{5F0596F6-67F4-A538-E79D-9B2D05719A5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392811072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1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bg1">
                    <a:lumMod val="65000"/>
                    <a:lumOff val="35000"/>
                  </a:schemeClr>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975790CC-B351-3482-49CC-15C1664D3AA2}"/>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F2CE0EEE-C37B-EBB9-2A0D-0076CDE5D4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38217686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25038" y="1371600"/>
            <a:ext cx="11424062" cy="2162044"/>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B345DE40-A053-F959-2875-8D5EAE4C4D0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DFC2F331-3A80-91CC-12D4-BC7D686E3966}"/>
              </a:ext>
            </a:extLst>
          </p:cNvPr>
          <p:cNvSpPr>
            <a:spLocks noGrp="1"/>
          </p:cNvSpPr>
          <p:nvPr>
            <p:ph type="title" hasCustomPrompt="1"/>
          </p:nvPr>
        </p:nvSpPr>
        <p:spPr>
          <a:xfrm>
            <a:off x="425038" y="342900"/>
            <a:ext cx="11424062" cy="647176"/>
          </a:xfrm>
        </p:spPr>
        <p:txBody>
          <a:bodyPr/>
          <a:lstStyle>
            <a:lvl1pPr>
              <a:defRPr/>
            </a:lvl1pPr>
          </a:lstStyle>
          <a:p>
            <a:r>
              <a:rPr lang="en-US" dirty="0"/>
              <a:t>Title and bulleted content layout</a:t>
            </a:r>
          </a:p>
        </p:txBody>
      </p:sp>
    </p:spTree>
    <p:extLst>
      <p:ext uri="{BB962C8B-B14F-4D97-AF65-F5344CB8AC3E}">
        <p14:creationId xmlns:p14="http://schemas.microsoft.com/office/powerpoint/2010/main" val="214043430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50000"/>
                    </a14:imgEffect>
                  </a14:imgLayer>
                </a14:imgProps>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578080" cy="638175"/>
          </a:xfrm>
        </p:spPr>
        <p:txBody>
          <a:bodyPr/>
          <a:lstStyle>
            <a:lvl1pPr>
              <a:defRPr sz="2400">
                <a:solidFill>
                  <a:schemeClr val="bg1">
                    <a:lumMod val="65000"/>
                    <a:lumOff val="35000"/>
                  </a:schemeClr>
                </a:solidFill>
              </a:defRPr>
            </a:lvl1pPr>
          </a:lstStyle>
          <a:p>
            <a:r>
              <a:rPr lang="en-US" dirty="0"/>
              <a:t>Video layout (enter descriptive title here for accessibility)</a:t>
            </a:r>
          </a:p>
        </p:txBody>
      </p:sp>
      <p:sp>
        <p:nvSpPr>
          <p:cNvPr id="2" name="Rectangle 1">
            <a:extLst>
              <a:ext uri="{FF2B5EF4-FFF2-40B4-BE49-F238E27FC236}">
                <a16:creationId xmlns:a16="http://schemas.microsoft.com/office/drawing/2014/main" id="{A853F2CA-DBDA-7C9C-7425-2211FA522263}"/>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Slide Number Placeholder 5">
            <a:extLst>
              <a:ext uri="{FF2B5EF4-FFF2-40B4-BE49-F238E27FC236}">
                <a16:creationId xmlns:a16="http://schemas.microsoft.com/office/drawing/2014/main" id="{91A54A77-5BB6-7F8B-8C57-EEED32062115}"/>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8012363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with Bulle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485900"/>
            <a:ext cx="55626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485900"/>
            <a:ext cx="5638799"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58F972C-BC06-47DF-30E0-A830095B32CE}"/>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664073250"/>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19100" y="1371600"/>
            <a:ext cx="55625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19100" y="2041412"/>
            <a:ext cx="55625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4" y="1371600"/>
            <a:ext cx="563879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2041412"/>
            <a:ext cx="56387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8969BC07-3935-2013-6259-7B3410B30B5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0" name="Title 1">
            <a:extLst>
              <a:ext uri="{FF2B5EF4-FFF2-40B4-BE49-F238E27FC236}">
                <a16:creationId xmlns:a16="http://schemas.microsoft.com/office/drawing/2014/main" id="{E28D7165-8EDA-CC8C-3250-C5B8025510A5}"/>
              </a:ext>
            </a:extLst>
          </p:cNvPr>
          <p:cNvSpPr>
            <a:spLocks noGrp="1"/>
          </p:cNvSpPr>
          <p:nvPr>
            <p:ph type="title" hasCustomPrompt="1"/>
          </p:nvPr>
        </p:nvSpPr>
        <p:spPr>
          <a:xfrm>
            <a:off x="425038" y="355015"/>
            <a:ext cx="11430001" cy="638175"/>
          </a:xfrm>
        </p:spPr>
        <p:txBody>
          <a:bodyPr/>
          <a:lstStyle>
            <a:lvl1pPr>
              <a:defRPr/>
            </a:lvl1pPr>
          </a:lstStyle>
          <a:p>
            <a:r>
              <a:rPr lang="en-US" dirty="0"/>
              <a:t>Comparison layout</a:t>
            </a:r>
          </a:p>
        </p:txBody>
      </p:sp>
    </p:spTree>
    <p:extLst>
      <p:ext uri="{BB962C8B-B14F-4D97-AF65-F5344CB8AC3E}">
        <p14:creationId xmlns:p14="http://schemas.microsoft.com/office/powerpoint/2010/main" val="832035898"/>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lit content with header">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9022"/>
            <a:ext cx="11429999"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8" y="2984229"/>
            <a:ext cx="54483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84229"/>
            <a:ext cx="55626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70AB8E86-AED5-C3BE-7AD3-F6DCA34E8A58}"/>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1AA73074-962E-13D2-2EF9-82F3F36E515A}"/>
              </a:ext>
            </a:extLst>
          </p:cNvPr>
          <p:cNvSpPr>
            <a:spLocks noGrp="1"/>
          </p:cNvSpPr>
          <p:nvPr>
            <p:ph type="title" hasCustomPrompt="1"/>
          </p:nvPr>
        </p:nvSpPr>
        <p:spPr>
          <a:xfrm>
            <a:off x="425038" y="355015"/>
            <a:ext cx="11430001" cy="638175"/>
          </a:xfrm>
        </p:spPr>
        <p:txBody>
          <a:bodyPr/>
          <a:lstStyle>
            <a:lvl1pPr>
              <a:defRPr/>
            </a:lvl1pPr>
          </a:lstStyle>
          <a:p>
            <a:r>
              <a:rPr lang="en-US" dirty="0"/>
              <a:t>Title and content layout</a:t>
            </a:r>
          </a:p>
        </p:txBody>
      </p:sp>
    </p:spTree>
    <p:extLst>
      <p:ext uri="{BB962C8B-B14F-4D97-AF65-F5344CB8AC3E}">
        <p14:creationId xmlns:p14="http://schemas.microsoft.com/office/powerpoint/2010/main" val="151708638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ntent with Subtitle">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0624" y="1714500"/>
            <a:ext cx="5561076"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388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0AF73073-4B40-0F12-6C67-94486BFE7236}"/>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9" name="Text Placeholder 3">
            <a:extLst>
              <a:ext uri="{FF2B5EF4-FFF2-40B4-BE49-F238E27FC236}">
                <a16:creationId xmlns:a16="http://schemas.microsoft.com/office/drawing/2014/main" id="{746169A4-A79D-A352-C55C-454B12379E4F}"/>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777CA96-CA32-986F-575E-A03423534F03}"/>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1228216090"/>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0624" y="1714500"/>
            <a:ext cx="55610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A73020A-D56C-DEFB-65AE-EA9611FAEE62}"/>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A801EF7-628F-A649-5DFF-3BD0E55F813E}"/>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49251E6-BE95-4702-8DE8-B00B145CAFA6}"/>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90815106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ntent with images">
    <p:bg>
      <p:bgPr>
        <a:solidFill>
          <a:schemeClr val="bg1"/>
        </a:solidFill>
        <a:effectLst/>
      </p:bgPr>
    </p:bg>
    <p:spTree>
      <p:nvGrpSpPr>
        <p:cNvPr id="1" name=""/>
        <p:cNvGrpSpPr/>
        <p:nvPr/>
      </p:nvGrpSpPr>
      <p:grpSpPr>
        <a:xfrm>
          <a:off x="0" y="0"/>
          <a:ext cx="0" cy="0"/>
          <a:chOff x="0" y="0"/>
          <a:chExt cx="0" cy="0"/>
        </a:xfrm>
      </p:grpSpPr>
      <p:sp>
        <p:nvSpPr>
          <p:cNvPr id="20" name="Rectangle: Rounded Corners 8">
            <a:extLst>
              <a:ext uri="{FF2B5EF4-FFF2-40B4-BE49-F238E27FC236}">
                <a16:creationId xmlns:a16="http://schemas.microsoft.com/office/drawing/2014/main" id="{52A9D721-E861-5726-ED15-D85B27E33079}"/>
              </a:ext>
            </a:extLst>
          </p:cNvPr>
          <p:cNvSpPr/>
          <p:nvPr userDrawn="1"/>
        </p:nvSpPr>
        <p:spPr>
          <a:xfrm>
            <a:off x="419100" y="1371600"/>
            <a:ext cx="5531138" cy="4724400"/>
          </a:xfrm>
          <a:prstGeom prst="roundRect">
            <a:avLst>
              <a:gd name="adj" fmla="val 297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9">
            <a:extLst>
              <a:ext uri="{FF2B5EF4-FFF2-40B4-BE49-F238E27FC236}">
                <a16:creationId xmlns:a16="http://schemas.microsoft.com/office/drawing/2014/main" id="{EAD1E70E-986D-7358-8938-DF58B1437DC4}"/>
              </a:ext>
            </a:extLst>
          </p:cNvPr>
          <p:cNvSpPr/>
          <p:nvPr userDrawn="1"/>
        </p:nvSpPr>
        <p:spPr>
          <a:xfrm>
            <a:off x="6317962" y="1371600"/>
            <a:ext cx="5531138" cy="4724400"/>
          </a:xfrm>
          <a:prstGeom prst="roundRect">
            <a:avLst>
              <a:gd name="adj" fmla="val 281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2">
            <a:extLst>
              <a:ext uri="{FF2B5EF4-FFF2-40B4-BE49-F238E27FC236}">
                <a16:creationId xmlns:a16="http://schemas.microsoft.com/office/drawing/2014/main" id="{1528BA9E-5164-0A8B-BB33-4098B73E9960}"/>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B3602169-7114-BC70-13CF-6B0B928430A8}"/>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4" name="Picture Placeholder 6">
            <a:extLst>
              <a:ext uri="{FF2B5EF4-FFF2-40B4-BE49-F238E27FC236}">
                <a16:creationId xmlns:a16="http://schemas.microsoft.com/office/drawing/2014/main" id="{057719C2-D02D-5139-3712-7EAE10AD07BC}"/>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Picture Placeholder 6">
            <a:extLst>
              <a:ext uri="{FF2B5EF4-FFF2-40B4-BE49-F238E27FC236}">
                <a16:creationId xmlns:a16="http://schemas.microsoft.com/office/drawing/2014/main" id="{B43301AC-6A90-E344-31FF-1B62EF56090B}"/>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6" name="Slide Number Placeholder 5">
            <a:extLst>
              <a:ext uri="{FF2B5EF4-FFF2-40B4-BE49-F238E27FC236}">
                <a16:creationId xmlns:a16="http://schemas.microsoft.com/office/drawing/2014/main" id="{44334738-D4D1-BBD3-73FF-B1882321433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27" name="Title 1">
            <a:extLst>
              <a:ext uri="{FF2B5EF4-FFF2-40B4-BE49-F238E27FC236}">
                <a16:creationId xmlns:a16="http://schemas.microsoft.com/office/drawing/2014/main" id="{02B09DC9-F71B-505C-799E-74C56AC7767B}"/>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2820083854"/>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images split">
    <p:bg>
      <p:bgPr>
        <a:solidFill>
          <a:schemeClr val="bg1"/>
        </a:solidFill>
        <a:effectLst/>
      </p:bgPr>
    </p:bg>
    <p:spTree>
      <p:nvGrpSpPr>
        <p:cNvPr id="1" name=""/>
        <p:cNvGrpSpPr/>
        <p:nvPr/>
      </p:nvGrpSpPr>
      <p:grpSpPr>
        <a:xfrm>
          <a:off x="0" y="0"/>
          <a:ext cx="0" cy="0"/>
          <a:chOff x="0" y="0"/>
          <a:chExt cx="0" cy="0"/>
        </a:xfrm>
      </p:grpSpPr>
      <p:sp>
        <p:nvSpPr>
          <p:cNvPr id="12" name="Rectangle: Rounded Corners 8">
            <a:extLst>
              <a:ext uri="{FF2B5EF4-FFF2-40B4-BE49-F238E27FC236}">
                <a16:creationId xmlns:a16="http://schemas.microsoft.com/office/drawing/2014/main" id="{1E2270C4-C33E-1E7D-CD57-F6F5C9565DE6}"/>
              </a:ext>
            </a:extLst>
          </p:cNvPr>
          <p:cNvSpPr/>
          <p:nvPr userDrawn="1"/>
        </p:nvSpPr>
        <p:spPr>
          <a:xfrm>
            <a:off x="411042" y="13716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EF7DF84-B876-2E67-626C-7A3C9B4BEB1D}"/>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14" name="Content Placeholder 2">
            <a:extLst>
              <a:ext uri="{FF2B5EF4-FFF2-40B4-BE49-F238E27FC236}">
                <a16:creationId xmlns:a16="http://schemas.microsoft.com/office/drawing/2014/main" id="{2E03A313-10D1-62E5-3C71-19884C97BE07}"/>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5" name="Picture Placeholder 6">
            <a:extLst>
              <a:ext uri="{FF2B5EF4-FFF2-40B4-BE49-F238E27FC236}">
                <a16:creationId xmlns:a16="http://schemas.microsoft.com/office/drawing/2014/main" id="{A66E6441-C4C4-1249-71FD-25B0A089D4A7}"/>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Slide Number Placeholder 5">
            <a:extLst>
              <a:ext uri="{FF2B5EF4-FFF2-40B4-BE49-F238E27FC236}">
                <a16:creationId xmlns:a16="http://schemas.microsoft.com/office/drawing/2014/main" id="{C151D799-1A7C-9BA1-0F99-5C19041AA5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7" name="Rectangle: Rounded Corners 8">
            <a:extLst>
              <a:ext uri="{FF2B5EF4-FFF2-40B4-BE49-F238E27FC236}">
                <a16:creationId xmlns:a16="http://schemas.microsoft.com/office/drawing/2014/main" id="{F3F76BC6-823E-9CC3-7246-B2C206464005}"/>
              </a:ext>
            </a:extLst>
          </p:cNvPr>
          <p:cNvSpPr/>
          <p:nvPr userDrawn="1"/>
        </p:nvSpPr>
        <p:spPr>
          <a:xfrm>
            <a:off x="411042" y="38100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2">
            <a:extLst>
              <a:ext uri="{FF2B5EF4-FFF2-40B4-BE49-F238E27FC236}">
                <a16:creationId xmlns:a16="http://schemas.microsoft.com/office/drawing/2014/main" id="{9E62E40E-E95B-6738-E419-7ED7C1080292}"/>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9" name="Picture Placeholder 6">
            <a:extLst>
              <a:ext uri="{FF2B5EF4-FFF2-40B4-BE49-F238E27FC236}">
                <a16:creationId xmlns:a16="http://schemas.microsoft.com/office/drawing/2014/main" id="{E1C64382-C500-09BE-522A-7DFF8894CAD8}"/>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95463034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llars_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14783936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llars_2">
    <p:bg>
      <p:bgPr>
        <a:solidFill>
          <a:schemeClr val="bg1"/>
        </a:solidFill>
        <a:effectLst/>
      </p:bgPr>
    </p:bg>
    <p:spTree>
      <p:nvGrpSpPr>
        <p:cNvPr id="1" name=""/>
        <p:cNvGrpSpPr/>
        <p:nvPr/>
      </p:nvGrpSpPr>
      <p:grpSpPr>
        <a:xfrm>
          <a:off x="0" y="0"/>
          <a:ext cx="0" cy="0"/>
          <a:chOff x="0" y="0"/>
          <a:chExt cx="0" cy="0"/>
        </a:xfrm>
      </p:grpSpPr>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2" name="Oval 21">
            <a:extLst>
              <a:ext uri="{FF2B5EF4-FFF2-40B4-BE49-F238E27FC236}">
                <a16:creationId xmlns:a16="http://schemas.microsoft.com/office/drawing/2014/main" id="{74139584-772E-F4B5-3BA6-29C630CEFB08}"/>
              </a:ext>
            </a:extLst>
          </p:cNvPr>
          <p:cNvSpPr/>
          <p:nvPr userDrawn="1"/>
        </p:nvSpPr>
        <p:spPr>
          <a:xfrm>
            <a:off x="9290573"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Oval 22">
            <a:extLst>
              <a:ext uri="{FF2B5EF4-FFF2-40B4-BE49-F238E27FC236}">
                <a16:creationId xmlns:a16="http://schemas.microsoft.com/office/drawing/2014/main" id="{09EE79C9-321B-6695-3A01-8B60577F77AE}"/>
              </a:ext>
            </a:extLst>
          </p:cNvPr>
          <p:cNvSpPr/>
          <p:nvPr userDrawn="1"/>
        </p:nvSpPr>
        <p:spPr>
          <a:xfrm>
            <a:off x="5358392"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Oval 23">
            <a:extLst>
              <a:ext uri="{FF2B5EF4-FFF2-40B4-BE49-F238E27FC236}">
                <a16:creationId xmlns:a16="http://schemas.microsoft.com/office/drawing/2014/main" id="{B7B9492E-B553-986C-DCD6-ABAEC0787099}"/>
              </a:ext>
            </a:extLst>
          </p:cNvPr>
          <p:cNvSpPr/>
          <p:nvPr userDrawn="1"/>
        </p:nvSpPr>
        <p:spPr>
          <a:xfrm>
            <a:off x="1426211"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userDrawn="1">
            <p:ph type="title"/>
          </p:nvPr>
        </p:nvSpPr>
        <p:spPr/>
        <p:txBody>
          <a:bodyPr/>
          <a:lstStyle/>
          <a:p>
            <a:r>
              <a:rPr lang="en-US"/>
              <a:t>Click to edit Master title style</a:t>
            </a:r>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userDrawn="1">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userDrawn="1">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userDrawn="1">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userDrawn="1">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userDrawn="1">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userDrawn="1">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5" name="Slide Number Placeholder 14">
            <a:extLst>
              <a:ext uri="{FF2B5EF4-FFF2-40B4-BE49-F238E27FC236}">
                <a16:creationId xmlns:a16="http://schemas.microsoft.com/office/drawing/2014/main" id="{8B8ED1A0-8CA5-C8C1-D1EF-DB4F3092CB12}"/>
              </a:ext>
            </a:extLst>
          </p:cNvPr>
          <p:cNvSpPr>
            <a:spLocks noGrp="1"/>
          </p:cNvSpPr>
          <p:nvPr>
            <p:ph type="sldNum" sz="quarter" idx="24"/>
          </p:nvPr>
        </p:nvSpPr>
        <p:spPr/>
        <p:txBody>
          <a:bodyPr/>
          <a:lstStyle/>
          <a:p>
            <a:fld id="{DC503246-BBCE-4F0A-BCDC-08FC4C52637D}" type="slidenum">
              <a:rPr lang="en-US" smtClean="0"/>
              <a:pPr/>
              <a:t>‹#›</a:t>
            </a:fld>
            <a:endParaRPr lang="en-US"/>
          </a:p>
        </p:txBody>
      </p:sp>
      <p:sp>
        <p:nvSpPr>
          <p:cNvPr id="3" name="Picture Placeholder 12">
            <a:extLst>
              <a:ext uri="{FF2B5EF4-FFF2-40B4-BE49-F238E27FC236}">
                <a16:creationId xmlns:a16="http://schemas.microsoft.com/office/drawing/2014/main" id="{C707F6A4-4D18-F3BE-1996-FA147CB634D3}"/>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4" name="Picture Placeholder 12">
            <a:extLst>
              <a:ext uri="{FF2B5EF4-FFF2-40B4-BE49-F238E27FC236}">
                <a16:creationId xmlns:a16="http://schemas.microsoft.com/office/drawing/2014/main" id="{FF694DD8-C8F5-07D4-2208-578B44E5F005}"/>
              </a:ext>
            </a:extLst>
          </p:cNvPr>
          <p:cNvSpPr>
            <a:spLocks noGrp="1"/>
          </p:cNvSpPr>
          <p:nvPr>
            <p:ph type="pic" sz="quarter" idx="25"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5" name="Picture Placeholder 12">
            <a:extLst>
              <a:ext uri="{FF2B5EF4-FFF2-40B4-BE49-F238E27FC236}">
                <a16:creationId xmlns:a16="http://schemas.microsoft.com/office/drawing/2014/main" id="{8767C8BD-3DD0-49B5-2AF0-B5E3A61BC9AF}"/>
              </a:ext>
            </a:extLst>
          </p:cNvPr>
          <p:cNvSpPr>
            <a:spLocks noGrp="1"/>
          </p:cNvSpPr>
          <p:nvPr>
            <p:ph type="pic" sz="quarter" idx="26"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044285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89.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47" Type="http://schemas.openxmlformats.org/officeDocument/2006/relationships/slideLayout" Target="../slideLayouts/slideLayout110.xml"/><Relationship Id="rId50" Type="http://schemas.openxmlformats.org/officeDocument/2006/relationships/slideLayout" Target="../slideLayouts/slideLayout113.xml"/><Relationship Id="rId55" Type="http://schemas.openxmlformats.org/officeDocument/2006/relationships/slideLayout" Target="../slideLayouts/slideLayout118.xml"/><Relationship Id="rId63" Type="http://schemas.openxmlformats.org/officeDocument/2006/relationships/slideLayout" Target="../slideLayouts/slideLayout126.xml"/><Relationship Id="rId68" Type="http://schemas.openxmlformats.org/officeDocument/2006/relationships/image" Target="../media/image18.svg"/><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9" Type="http://schemas.openxmlformats.org/officeDocument/2006/relationships/slideLayout" Target="../slideLayouts/slideLayout92.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53" Type="http://schemas.openxmlformats.org/officeDocument/2006/relationships/slideLayout" Target="../slideLayouts/slideLayout116.xml"/><Relationship Id="rId58" Type="http://schemas.openxmlformats.org/officeDocument/2006/relationships/slideLayout" Target="../slideLayouts/slideLayout121.xml"/><Relationship Id="rId66" Type="http://schemas.openxmlformats.org/officeDocument/2006/relationships/image" Target="../media/image16.jpeg"/><Relationship Id="rId5" Type="http://schemas.openxmlformats.org/officeDocument/2006/relationships/slideLayout" Target="../slideLayouts/slideLayout68.xml"/><Relationship Id="rId61" Type="http://schemas.openxmlformats.org/officeDocument/2006/relationships/slideLayout" Target="../slideLayouts/slideLayout124.xml"/><Relationship Id="rId19" Type="http://schemas.openxmlformats.org/officeDocument/2006/relationships/slideLayout" Target="../slideLayouts/slideLayout8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48" Type="http://schemas.openxmlformats.org/officeDocument/2006/relationships/slideLayout" Target="../slideLayouts/slideLayout111.xml"/><Relationship Id="rId56" Type="http://schemas.openxmlformats.org/officeDocument/2006/relationships/slideLayout" Target="../slideLayouts/slideLayout119.xml"/><Relationship Id="rId64" Type="http://schemas.openxmlformats.org/officeDocument/2006/relationships/slideLayout" Target="../slideLayouts/slideLayout127.xml"/><Relationship Id="rId8" Type="http://schemas.openxmlformats.org/officeDocument/2006/relationships/slideLayout" Target="../slideLayouts/slideLayout71.xml"/><Relationship Id="rId51" Type="http://schemas.openxmlformats.org/officeDocument/2006/relationships/slideLayout" Target="../slideLayouts/slideLayout114.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slideLayout" Target="../slideLayouts/slideLayout109.xml"/><Relationship Id="rId59" Type="http://schemas.openxmlformats.org/officeDocument/2006/relationships/slideLayout" Target="../slideLayouts/slideLayout122.xml"/><Relationship Id="rId67" Type="http://schemas.openxmlformats.org/officeDocument/2006/relationships/image" Target="../media/image17.png"/><Relationship Id="rId20" Type="http://schemas.openxmlformats.org/officeDocument/2006/relationships/slideLayout" Target="../slideLayouts/slideLayout83.xml"/><Relationship Id="rId41" Type="http://schemas.openxmlformats.org/officeDocument/2006/relationships/slideLayout" Target="../slideLayouts/slideLayout104.xml"/><Relationship Id="rId54" Type="http://schemas.openxmlformats.org/officeDocument/2006/relationships/slideLayout" Target="../slideLayouts/slideLayout117.xml"/><Relationship Id="rId62" Type="http://schemas.openxmlformats.org/officeDocument/2006/relationships/slideLayout" Target="../slideLayouts/slideLayout12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49" Type="http://schemas.openxmlformats.org/officeDocument/2006/relationships/slideLayout" Target="../slideLayouts/slideLayout112.xml"/><Relationship Id="rId57" Type="http://schemas.openxmlformats.org/officeDocument/2006/relationships/slideLayout" Target="../slideLayouts/slideLayout120.xml"/><Relationship Id="rId10" Type="http://schemas.openxmlformats.org/officeDocument/2006/relationships/slideLayout" Target="../slideLayouts/slideLayout73.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52" Type="http://schemas.openxmlformats.org/officeDocument/2006/relationships/slideLayout" Target="../slideLayouts/slideLayout115.xml"/><Relationship Id="rId60" Type="http://schemas.openxmlformats.org/officeDocument/2006/relationships/slideLayout" Target="../slideLayouts/slideLayout123.xml"/><Relationship Id="rId65" Type="http://schemas.openxmlformats.org/officeDocument/2006/relationships/theme" Target="../theme/theme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419100" y="351901"/>
            <a:ext cx="11430001" cy="638175"/>
          </a:xfrm>
          <a:prstGeom prst="rect">
            <a:avLst/>
          </a:prstGeom>
        </p:spPr>
        <p:txBody>
          <a:bodyPr vert="horz" lIns="0" tIns="45720" rIns="0" bIns="4572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426596" y="1371600"/>
            <a:ext cx="11422504" cy="19943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a:r>
              <a:rPr lang="en-US" sz="700" dirty="0">
                <a:solidFill>
                  <a:schemeClr val="tx2"/>
                </a:solidFill>
              </a:rPr>
              <a:t>© </a:t>
            </a:r>
            <a:fld id="{C09C7244-04FA-4945-8501-81AE75998B9F}" type="datetimeyyyy">
              <a:rPr lang="en-US" sz="700" smtClean="0">
                <a:solidFill>
                  <a:schemeClr val="tx2"/>
                </a:solidFill>
              </a:rPr>
              <a:pPr algn="l"/>
              <a:t>2024</a:t>
            </a:fld>
            <a:r>
              <a:rPr lang="en-US" sz="700" dirty="0">
                <a:solidFill>
                  <a:schemeClr val="tx2"/>
                </a:solidFill>
              </a:rPr>
              <a:t>, Amazon Web Services, Inc. or its affiliates. All rights reserved.</a:t>
            </a:r>
            <a:endParaRPr lang="en-US" sz="700" b="1" dirty="0">
              <a:solidFill>
                <a:schemeClr val="tx2"/>
              </a:solidFill>
            </a:endParaRPr>
          </a:p>
        </p:txBody>
      </p:sp>
      <p:sp>
        <p:nvSpPr>
          <p:cNvPr id="7" name="Rectangle 6">
            <a:extLst>
              <a:ext uri="{FF2B5EF4-FFF2-40B4-BE49-F238E27FC236}">
                <a16:creationId xmlns:a16="http://schemas.microsoft.com/office/drawing/2014/main" id="{A3CD20FD-3887-D192-195B-10D765B627B3}"/>
              </a:ext>
            </a:extLst>
          </p:cNvPr>
          <p:cNvSpPr/>
          <p:nvPr userDrawn="1"/>
        </p:nvSpPr>
        <p:spPr>
          <a:xfrm>
            <a:off x="0" y="0"/>
            <a:ext cx="80304" cy="6858000"/>
          </a:xfrm>
          <a:prstGeom prst="rect">
            <a:avLst/>
          </a:prstGeom>
          <a:gradFill flip="none" rotWithShape="1">
            <a:gsLst>
              <a:gs pos="0">
                <a:schemeClr val="accent1"/>
              </a:gs>
              <a:gs pos="40000">
                <a:schemeClr val="accent3"/>
              </a:gs>
              <a:gs pos="70000">
                <a:schemeClr val="accent5"/>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D9F24E9-D998-3182-6DB4-7D46CBFEBEDB}"/>
              </a:ext>
            </a:extLst>
          </p:cNvPr>
          <p:cNvPicPr>
            <a:picLocks noChangeAspect="1"/>
          </p:cNvPicPr>
          <p:nvPr userDrawn="1"/>
        </p:nvPicPr>
        <p:blipFill>
          <a:blip r:embed="rId65">
            <a:extLst>
              <a:ext uri="{28A0092B-C50C-407E-A947-70E740481C1C}">
                <a14:useLocalDpi xmlns:a14="http://schemas.microsoft.com/office/drawing/2010/main" val="0"/>
              </a:ext>
            </a:extLst>
          </a:blip>
          <a:stretch>
            <a:fillRect/>
          </a:stretch>
        </p:blipFill>
        <p:spPr>
          <a:xfrm>
            <a:off x="426596" y="6403069"/>
            <a:ext cx="417466" cy="249648"/>
          </a:xfrm>
          <a:prstGeom prst="rect">
            <a:avLst/>
          </a:prstGeom>
        </p:spPr>
      </p:pic>
    </p:spTree>
    <p:extLst>
      <p:ext uri="{BB962C8B-B14F-4D97-AF65-F5344CB8AC3E}">
        <p14:creationId xmlns:p14="http://schemas.microsoft.com/office/powerpoint/2010/main" val="2257092076"/>
      </p:ext>
    </p:extLst>
  </p:cSld>
  <p:clrMap bg1="lt1" tx1="dk1" bg2="lt2" tx2="dk2" accent1="accent1" accent2="accent2" accent3="accent3" accent4="accent4" accent5="accent5" accent6="accent6" hlink="hlink" folHlink="folHlink"/>
  <p:sldLayoutIdLst>
    <p:sldLayoutId id="2147483662" r:id="rId1"/>
    <p:sldLayoutId id="2147483817" r:id="rId2"/>
    <p:sldLayoutId id="2147483665" r:id="rId3"/>
    <p:sldLayoutId id="2147483691" r:id="rId4"/>
    <p:sldLayoutId id="2147483718" r:id="rId5"/>
    <p:sldLayoutId id="2147483669" r:id="rId6"/>
    <p:sldLayoutId id="2147483666" r:id="rId7"/>
    <p:sldLayoutId id="2147483670" r:id="rId8"/>
    <p:sldLayoutId id="2147483672" r:id="rId9"/>
    <p:sldLayoutId id="2147483668" r:id="rId10"/>
    <p:sldLayoutId id="2147483673" r:id="rId11"/>
    <p:sldLayoutId id="2147483674" r:id="rId12"/>
    <p:sldLayoutId id="2147483732" r:id="rId13"/>
    <p:sldLayoutId id="2147483685" r:id="rId14"/>
    <p:sldLayoutId id="2147483686" r:id="rId15"/>
    <p:sldLayoutId id="2147483710" r:id="rId16"/>
    <p:sldLayoutId id="2147483671" r:id="rId17"/>
    <p:sldLayoutId id="2147483723" r:id="rId18"/>
    <p:sldLayoutId id="2147483720" r:id="rId19"/>
    <p:sldLayoutId id="2147483719" r:id="rId20"/>
    <p:sldLayoutId id="2147483721" r:id="rId21"/>
    <p:sldLayoutId id="2147483702" r:id="rId22"/>
    <p:sldLayoutId id="2147483733" r:id="rId23"/>
    <p:sldLayoutId id="2147483939" r:id="rId24"/>
    <p:sldLayoutId id="2147483683" r:id="rId25"/>
    <p:sldLayoutId id="2147483677" r:id="rId26"/>
    <p:sldLayoutId id="2147483684" r:id="rId27"/>
    <p:sldLayoutId id="2147483701" r:id="rId28"/>
    <p:sldLayoutId id="2147483676" r:id="rId29"/>
    <p:sldLayoutId id="2147483678" r:id="rId30"/>
    <p:sldLayoutId id="2147483675" r:id="rId31"/>
    <p:sldLayoutId id="2147483700" r:id="rId32"/>
    <p:sldLayoutId id="2147483693" r:id="rId33"/>
    <p:sldLayoutId id="2147483725" r:id="rId34"/>
    <p:sldLayoutId id="2147483724" r:id="rId35"/>
    <p:sldLayoutId id="2147483699" r:id="rId36"/>
    <p:sldLayoutId id="2147483708" r:id="rId37"/>
    <p:sldLayoutId id="2147483707" r:id="rId38"/>
    <p:sldLayoutId id="2147483709" r:id="rId39"/>
    <p:sldLayoutId id="2147483712" r:id="rId40"/>
    <p:sldLayoutId id="2147483726" r:id="rId41"/>
    <p:sldLayoutId id="2147483692" r:id="rId42"/>
    <p:sldLayoutId id="2147483695" r:id="rId43"/>
    <p:sldLayoutId id="2147483696" r:id="rId44"/>
    <p:sldLayoutId id="2147483697" r:id="rId45"/>
    <p:sldLayoutId id="2147483704" r:id="rId46"/>
    <p:sldLayoutId id="2147483703" r:id="rId47"/>
    <p:sldLayoutId id="2147483694" r:id="rId48"/>
    <p:sldLayoutId id="2147483729" r:id="rId49"/>
    <p:sldLayoutId id="2147483728" r:id="rId50"/>
    <p:sldLayoutId id="2147483722" r:id="rId51"/>
    <p:sldLayoutId id="2147483730" r:id="rId52"/>
    <p:sldLayoutId id="2147483731" r:id="rId53"/>
    <p:sldLayoutId id="2147483681" r:id="rId54"/>
    <p:sldLayoutId id="2147483727" r:id="rId55"/>
    <p:sldLayoutId id="2147483705" r:id="rId56"/>
    <p:sldLayoutId id="2147483819" r:id="rId57"/>
    <p:sldLayoutId id="2147483820" r:id="rId58"/>
    <p:sldLayoutId id="2147483821" r:id="rId59"/>
    <p:sldLayoutId id="2147483687" r:id="rId60"/>
    <p:sldLayoutId id="2147483690" r:id="rId61"/>
    <p:sldLayoutId id="2147483940" r:id="rId62"/>
    <p:sldLayoutId id="2147483941" r:id="rId63"/>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6">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0"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8" name="Rectangle 7">
            <a:extLst>
              <a:ext uri="{FF2B5EF4-FFF2-40B4-BE49-F238E27FC236}">
                <a16:creationId xmlns:a16="http://schemas.microsoft.com/office/drawing/2014/main" id="{8C043B4F-E335-D57A-3E25-25F0F5F04021}"/>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Title Placeholder 1">
            <a:extLst>
              <a:ext uri="{FF2B5EF4-FFF2-40B4-BE49-F238E27FC236}">
                <a16:creationId xmlns:a16="http://schemas.microsoft.com/office/drawing/2014/main" id="{4DFFD08F-49D6-8825-ABAB-CF8590FC67EC}"/>
              </a:ext>
            </a:extLst>
          </p:cNvPr>
          <p:cNvSpPr>
            <a:spLocks noGrp="1"/>
          </p:cNvSpPr>
          <p:nvPr>
            <p:ph type="title"/>
          </p:nvPr>
        </p:nvSpPr>
        <p:spPr>
          <a:xfrm>
            <a:off x="425038" y="355015"/>
            <a:ext cx="11430001" cy="638175"/>
          </a:xfrm>
          <a:prstGeom prst="rect">
            <a:avLst/>
          </a:prstGeom>
        </p:spPr>
        <p:txBody>
          <a:bodyPr vert="horz" lIns="0" tIns="45720" rIns="0" bIns="45720" rtlCol="0" anchor="t">
            <a:noAutofit/>
          </a:bodyPr>
          <a:lstStyle/>
          <a:p>
            <a:r>
              <a:rPr lang="en-US" dirty="0"/>
              <a:t>Click to edit Master title style</a:t>
            </a:r>
          </a:p>
        </p:txBody>
      </p:sp>
      <p:sp>
        <p:nvSpPr>
          <p:cNvPr id="26" name="Text Placeholder 2">
            <a:extLst>
              <a:ext uri="{FF2B5EF4-FFF2-40B4-BE49-F238E27FC236}">
                <a16:creationId xmlns:a16="http://schemas.microsoft.com/office/drawing/2014/main" id="{6BF5023C-9DDF-2272-283E-FA3171F1D1CA}"/>
              </a:ext>
            </a:extLst>
          </p:cNvPr>
          <p:cNvSpPr>
            <a:spLocks noGrp="1"/>
          </p:cNvSpPr>
          <p:nvPr>
            <p:ph type="body" idx="1"/>
          </p:nvPr>
        </p:nvSpPr>
        <p:spPr>
          <a:xfrm>
            <a:off x="425038" y="1384288"/>
            <a:ext cx="11430001" cy="20497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129C534B-A3FE-9853-E9CE-2271CF0D77A2}"/>
              </a:ext>
            </a:extLst>
          </p:cNvPr>
          <p:cNvPicPr>
            <a:picLocks noChangeAspect="1"/>
          </p:cNvPicPr>
          <p:nvPr userDrawn="1"/>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3330531185"/>
      </p:ext>
    </p:extLst>
  </p:cSld>
  <p:clrMap bg1="dk1" tx1="lt1" bg2="dk2" tx2="lt2" accent1="accent1" accent2="accent2" accent3="accent3" accent4="accent4" accent5="accent5" accent6="accent6" hlink="hlink" folHlink="folHlink"/>
  <p:sldLayoutIdLst>
    <p:sldLayoutId id="2147483875" r:id="rId1"/>
    <p:sldLayoutId id="2147483747" r:id="rId2"/>
    <p:sldLayoutId id="2147483748" r:id="rId3"/>
    <p:sldLayoutId id="2147483930"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38" r:id="rId26"/>
    <p:sldLayoutId id="2147483900" r:id="rId27"/>
    <p:sldLayoutId id="2147483901" r:id="rId28"/>
    <p:sldLayoutId id="2147483902" r:id="rId29"/>
    <p:sldLayoutId id="2147483903" r:id="rId30"/>
    <p:sldLayoutId id="2147483904" r:id="rId31"/>
    <p:sldLayoutId id="2147483905" r:id="rId32"/>
    <p:sldLayoutId id="2147483906" r:id="rId33"/>
    <p:sldLayoutId id="2147483907" r:id="rId34"/>
    <p:sldLayoutId id="2147483908" r:id="rId35"/>
    <p:sldLayoutId id="2147483909" r:id="rId36"/>
    <p:sldLayoutId id="2147483910" r:id="rId37"/>
    <p:sldLayoutId id="2147483911" r:id="rId38"/>
    <p:sldLayoutId id="2147483912" r:id="rId39"/>
    <p:sldLayoutId id="2147483913" r:id="rId40"/>
    <p:sldLayoutId id="2147483914" r:id="rId41"/>
    <p:sldLayoutId id="2147483915" r:id="rId42"/>
    <p:sldLayoutId id="2147483916" r:id="rId43"/>
    <p:sldLayoutId id="2147483917" r:id="rId44"/>
    <p:sldLayoutId id="2147483918" r:id="rId45"/>
    <p:sldLayoutId id="2147483919" r:id="rId46"/>
    <p:sldLayoutId id="2147483920" r:id="rId47"/>
    <p:sldLayoutId id="2147483921" r:id="rId48"/>
    <p:sldLayoutId id="2147483922" r:id="rId49"/>
    <p:sldLayoutId id="2147483923" r:id="rId50"/>
    <p:sldLayoutId id="2147483924" r:id="rId51"/>
    <p:sldLayoutId id="2147483925" r:id="rId52"/>
    <p:sldLayoutId id="2147483926" r:id="rId53"/>
    <p:sldLayoutId id="2147483927" r:id="rId54"/>
    <p:sldLayoutId id="2147483928" r:id="rId55"/>
    <p:sldLayoutId id="2147483799" r:id="rId56"/>
    <p:sldLayoutId id="2147483798" r:id="rId57"/>
    <p:sldLayoutId id="2147483865" r:id="rId58"/>
    <p:sldLayoutId id="2147483802" r:id="rId59"/>
    <p:sldLayoutId id="2147483806" r:id="rId60"/>
    <p:sldLayoutId id="2147483929" r:id="rId61"/>
    <p:sldLayoutId id="2147483869" r:id="rId62"/>
    <p:sldLayoutId id="2147483813" r:id="rId63"/>
    <p:sldLayoutId id="2147483814" r:id="rId64"/>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0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9.xml"/><Relationship Id="rId4" Type="http://schemas.openxmlformats.org/officeDocument/2006/relationships/image" Target="../media/image38.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8.xml"/><Relationship Id="rId4" Type="http://schemas.openxmlformats.org/officeDocument/2006/relationships/image" Target="../media/image86.png"/></Relationships>
</file>

<file path=ppt/slides/_rels/slide1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 Id="rId4" Type="http://schemas.openxmlformats.org/officeDocument/2006/relationships/image" Target="../media/image94.png"/></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0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10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1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3.png"/><Relationship Id="rId1" Type="http://schemas.openxmlformats.org/officeDocument/2006/relationships/slideLayout" Target="../slideLayouts/slideLayout8.xml"/><Relationship Id="rId4" Type="http://schemas.openxmlformats.org/officeDocument/2006/relationships/image" Target="../media/image114.jpeg"/></Relationships>
</file>

<file path=ppt/slides/_rels/slide1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09.png"/><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11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09.png"/><Relationship Id="rId1" Type="http://schemas.openxmlformats.org/officeDocument/2006/relationships/slideLayout" Target="../slideLayouts/slideLayout8.xml"/><Relationship Id="rId5" Type="http://schemas.openxmlformats.org/officeDocument/2006/relationships/image" Target="../media/image114.jpeg"/><Relationship Id="rId4" Type="http://schemas.openxmlformats.org/officeDocument/2006/relationships/image" Target="../media/image118.png"/></Relationships>
</file>

<file path=ppt/slides/_rels/slide11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109.png"/><Relationship Id="rId4" Type="http://schemas.openxmlformats.org/officeDocument/2006/relationships/image" Target="../media/image120.png"/></Relationships>
</file>

<file path=ppt/slides/_rels/slide1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09.png"/><Relationship Id="rId1" Type="http://schemas.openxmlformats.org/officeDocument/2006/relationships/slideLayout" Target="../slideLayouts/slideLayout8.xml"/><Relationship Id="rId5" Type="http://schemas.openxmlformats.org/officeDocument/2006/relationships/image" Target="../media/image114.jpeg"/><Relationship Id="rId4" Type="http://schemas.openxmlformats.org/officeDocument/2006/relationships/image" Target="../media/image122.png"/></Relationships>
</file>

<file path=ppt/slides/_rels/slide11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09.png"/><Relationship Id="rId1" Type="http://schemas.openxmlformats.org/officeDocument/2006/relationships/slideLayout" Target="../slideLayouts/slideLayout8.xml"/><Relationship Id="rId4" Type="http://schemas.openxmlformats.org/officeDocument/2006/relationships/image" Target="../media/image124.png"/></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09.png"/><Relationship Id="rId1" Type="http://schemas.openxmlformats.org/officeDocument/2006/relationships/slideLayout" Target="../slideLayouts/slideLayout8.xml"/><Relationship Id="rId4" Type="http://schemas.openxmlformats.org/officeDocument/2006/relationships/image" Target="../media/image126.png"/></Relationships>
</file>

<file path=ppt/slides/_rels/slide12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8.xml"/><Relationship Id="rId4" Type="http://schemas.openxmlformats.org/officeDocument/2006/relationships/image" Target="../media/image129.png"/></Relationships>
</file>

<file path=ppt/slides/_rels/slide12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8.xml"/><Relationship Id="rId4" Type="http://schemas.openxmlformats.org/officeDocument/2006/relationships/image" Target="../media/image132.png"/></Relationships>
</file>

<file path=ppt/slides/_rels/slide12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8.xml"/><Relationship Id="rId4" Type="http://schemas.openxmlformats.org/officeDocument/2006/relationships/image" Target="../media/image136.png"/></Relationships>
</file>

<file path=ppt/slides/_rels/slide12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9.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s://github.com/awslabs/multi-table-benchmark/" TargetMode="Externa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hyperlink" Target="https://relationa-repo.org/" TargetMode="Externa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9.xml"/><Relationship Id="rId4" Type="http://schemas.openxmlformats.org/officeDocument/2006/relationships/image" Target="../media/image161.png"/></Relationships>
</file>

<file path=ppt/slides/_rels/slide1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dglai/GML-on-Multi-Tables"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ogb.stanford.edu/docs/lsc/" TargetMode="Externa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15.xml"/><Relationship Id="rId4" Type="http://schemas.openxmlformats.org/officeDocument/2006/relationships/image" Target="../media/image38.tif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8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1.vml"/><Relationship Id="rId4" Type="http://schemas.openxmlformats.org/officeDocument/2006/relationships/image" Target="../media/image67.wmf"/></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9.xml"/><Relationship Id="rId5" Type="http://schemas.openxmlformats.org/officeDocument/2006/relationships/image" Target="../media/image71.png"/><Relationship Id="rId4" Type="http://schemas.openxmlformats.org/officeDocument/2006/relationships/image" Target="../media/image70.png"/></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 Id="rId5" Type="http://schemas.openxmlformats.org/officeDocument/2006/relationships/image" Target="../media/image76.png"/><Relationship Id="rId4" Type="http://schemas.openxmlformats.org/officeDocument/2006/relationships/image" Target="../media/image7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 Id="rId4" Type="http://schemas.openxmlformats.org/officeDocument/2006/relationships/image" Target="../media/image82.png"/></Relationships>
</file>

<file path=ppt/slides/_rels/slide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9.xml"/><Relationship Id="rId5" Type="http://schemas.openxmlformats.org/officeDocument/2006/relationships/image" Target="../media/image310.png"/><Relationship Id="rId4" Type="http://schemas.openxmlformats.org/officeDocument/2006/relationships/image" Target="../media/image300.png"/></Relationships>
</file>

<file path=ppt/slides/_rels/slide9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9.xml"/><Relationship Id="rId4" Type="http://schemas.openxmlformats.org/officeDocument/2006/relationships/image" Target="../media/image37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 Id="rId6" Type="http://schemas.openxmlformats.org/officeDocument/2006/relationships/image" Target="../media/image500.png"/><Relationship Id="rId5" Type="http://schemas.openxmlformats.org/officeDocument/2006/relationships/image" Target="../media/image350.png"/><Relationship Id="rId4" Type="http://schemas.openxmlformats.org/officeDocument/2006/relationships/image" Target="../media/image3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23">
            <a:extLst>
              <a:ext uri="{FF2B5EF4-FFF2-40B4-BE49-F238E27FC236}">
                <a16:creationId xmlns:a16="http://schemas.microsoft.com/office/drawing/2014/main" id="{DF823E84-69AE-2E2F-C7E9-B073182EF904}"/>
              </a:ext>
            </a:extLst>
          </p:cNvPr>
          <p:cNvSpPr>
            <a:spLocks noGrp="1"/>
          </p:cNvSpPr>
          <p:nvPr>
            <p:ph type="subTitle" idx="1"/>
          </p:nvPr>
        </p:nvSpPr>
        <p:spPr/>
        <p:txBody>
          <a:bodyPr/>
          <a:lstStyle/>
          <a:p>
            <a:endParaRPr lang="en-US" dirty="0"/>
          </a:p>
        </p:txBody>
      </p:sp>
      <p:sp>
        <p:nvSpPr>
          <p:cNvPr id="23" name="Title 22">
            <a:extLst>
              <a:ext uri="{FF2B5EF4-FFF2-40B4-BE49-F238E27FC236}">
                <a16:creationId xmlns:a16="http://schemas.microsoft.com/office/drawing/2014/main" id="{ED7FC468-304F-F2FE-DCF1-4BB7280DC0BA}"/>
              </a:ext>
            </a:extLst>
          </p:cNvPr>
          <p:cNvSpPr>
            <a:spLocks noGrp="1"/>
          </p:cNvSpPr>
          <p:nvPr>
            <p:ph type="title"/>
          </p:nvPr>
        </p:nvSpPr>
        <p:spPr/>
        <p:txBody>
          <a:bodyPr/>
          <a:lstStyle/>
          <a:p>
            <a:r>
              <a:rPr lang="en-US" dirty="0"/>
              <a:t>Graph Machine Learning Meets Multi-Table Relational Data</a:t>
            </a:r>
          </a:p>
        </p:txBody>
      </p:sp>
      <p:sp>
        <p:nvSpPr>
          <p:cNvPr id="25" name="Text Placeholder 24">
            <a:extLst>
              <a:ext uri="{FF2B5EF4-FFF2-40B4-BE49-F238E27FC236}">
                <a16:creationId xmlns:a16="http://schemas.microsoft.com/office/drawing/2014/main" id="{487E2738-88EF-1535-24C0-457BD3C7CE46}"/>
              </a:ext>
            </a:extLst>
          </p:cNvPr>
          <p:cNvSpPr>
            <a:spLocks noGrp="1"/>
          </p:cNvSpPr>
          <p:nvPr>
            <p:ph type="body" sz="quarter" idx="10"/>
          </p:nvPr>
        </p:nvSpPr>
        <p:spPr>
          <a:xfrm>
            <a:off x="426595" y="4572926"/>
            <a:ext cx="3702329" cy="800219"/>
          </a:xfrm>
        </p:spPr>
        <p:txBody>
          <a:bodyPr/>
          <a:lstStyle/>
          <a:p>
            <a:r>
              <a:rPr lang="en-US" dirty="0">
                <a:solidFill>
                  <a:schemeClr val="accent2"/>
                </a:solidFill>
              </a:rPr>
              <a:t>Quan Gan</a:t>
            </a:r>
            <a:r>
              <a:rPr lang="en-US" dirty="0"/>
              <a:t>, Minjie Wang</a:t>
            </a:r>
          </a:p>
          <a:p>
            <a:r>
              <a:rPr lang="en-US" dirty="0"/>
              <a:t>David Wipf, Christos Faloutsos</a:t>
            </a:r>
          </a:p>
        </p:txBody>
      </p:sp>
      <p:sp>
        <p:nvSpPr>
          <p:cNvPr id="26" name="Text Placeholder 25">
            <a:extLst>
              <a:ext uri="{FF2B5EF4-FFF2-40B4-BE49-F238E27FC236}">
                <a16:creationId xmlns:a16="http://schemas.microsoft.com/office/drawing/2014/main" id="{4B3E00EA-C8EB-FCEC-D9BB-FDEA2995BEED}"/>
              </a:ext>
            </a:extLst>
          </p:cNvPr>
          <p:cNvSpPr>
            <a:spLocks noGrp="1"/>
          </p:cNvSpPr>
          <p:nvPr>
            <p:ph type="body" sz="quarter" idx="11"/>
          </p:nvPr>
        </p:nvSpPr>
        <p:spPr/>
        <p:txBody>
          <a:bodyPr/>
          <a:lstStyle/>
          <a:p>
            <a:endParaRPr lang="en-US" dirty="0"/>
          </a:p>
        </p:txBody>
      </p:sp>
      <p:sp>
        <p:nvSpPr>
          <p:cNvPr id="27" name="Text Placeholder 26">
            <a:extLst>
              <a:ext uri="{FF2B5EF4-FFF2-40B4-BE49-F238E27FC236}">
                <a16:creationId xmlns:a16="http://schemas.microsoft.com/office/drawing/2014/main" id="{0C0541DF-03AB-3E52-A45D-1A328356ED2E}"/>
              </a:ext>
            </a:extLst>
          </p:cNvPr>
          <p:cNvSpPr>
            <a:spLocks noGrp="1"/>
          </p:cNvSpPr>
          <p:nvPr>
            <p:ph type="body" sz="quarter" idx="12"/>
          </p:nvPr>
        </p:nvSpPr>
        <p:spPr/>
        <p:txBody>
          <a:bodyPr/>
          <a:lstStyle/>
          <a:p>
            <a:endParaRPr lang="en-US" dirty="0"/>
          </a:p>
        </p:txBody>
      </p:sp>
      <p:sp>
        <p:nvSpPr>
          <p:cNvPr id="7" name="Slide Number Placeholder 6">
            <a:extLst>
              <a:ext uri="{FF2B5EF4-FFF2-40B4-BE49-F238E27FC236}">
                <a16:creationId xmlns:a16="http://schemas.microsoft.com/office/drawing/2014/main" id="{70243493-928A-C053-8499-22D857AC32F2}"/>
              </a:ext>
            </a:extLst>
          </p:cNvPr>
          <p:cNvSpPr>
            <a:spLocks noGrp="1"/>
          </p:cNvSpPr>
          <p:nvPr>
            <p:ph type="sldNum" sz="quarter" idx="4"/>
          </p:nvPr>
        </p:nvSpPr>
        <p:spPr/>
        <p:txBody>
          <a:bodyPr/>
          <a:lstStyle/>
          <a:p>
            <a:fld id="{DC503246-BBCE-4F0A-BCDC-08FC4C52637D}" type="slidenum">
              <a:rPr lang="en-US" smtClean="0"/>
              <a:pPr/>
              <a:t>1</a:t>
            </a:fld>
            <a:endParaRPr lang="en-US" dirty="0"/>
          </a:p>
        </p:txBody>
      </p:sp>
      <p:pic>
        <p:nvPicPr>
          <p:cNvPr id="3" name="Picture 2">
            <a:extLst>
              <a:ext uri="{FF2B5EF4-FFF2-40B4-BE49-F238E27FC236}">
                <a16:creationId xmlns:a16="http://schemas.microsoft.com/office/drawing/2014/main" id="{F68BCC71-EC81-4D5D-B984-331E12360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9528" y="3353579"/>
            <a:ext cx="2101772" cy="2101772"/>
          </a:xfrm>
          <a:prstGeom prst="rect">
            <a:avLst/>
          </a:prstGeom>
        </p:spPr>
      </p:pic>
      <p:sp>
        <p:nvSpPr>
          <p:cNvPr id="4" name="TextBox 3">
            <a:extLst>
              <a:ext uri="{FF2B5EF4-FFF2-40B4-BE49-F238E27FC236}">
                <a16:creationId xmlns:a16="http://schemas.microsoft.com/office/drawing/2014/main" id="{2A740442-AC9C-4852-9900-9C6FE2AB5831}"/>
              </a:ext>
            </a:extLst>
          </p:cNvPr>
          <p:cNvSpPr txBox="1"/>
          <p:nvPr/>
        </p:nvSpPr>
        <p:spPr>
          <a:xfrm>
            <a:off x="8073806" y="5532419"/>
            <a:ext cx="2943113" cy="369332"/>
          </a:xfrm>
          <a:prstGeom prst="rect">
            <a:avLst/>
          </a:prstGeom>
          <a:noFill/>
        </p:spPr>
        <p:txBody>
          <a:bodyPr wrap="none" lIns="0" rIns="0" rtlCol="0">
            <a:spAutoFit/>
          </a:bodyPr>
          <a:lstStyle/>
          <a:p>
            <a:pPr algn="ctr"/>
            <a:r>
              <a:rPr lang="en-US" dirty="0"/>
              <a:t>Accompanying survey paper</a:t>
            </a:r>
          </a:p>
        </p:txBody>
      </p:sp>
    </p:spTree>
    <p:extLst>
      <p:ext uri="{BB962C8B-B14F-4D97-AF65-F5344CB8AC3E}">
        <p14:creationId xmlns:p14="http://schemas.microsoft.com/office/powerpoint/2010/main" val="249292925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4285411-9737-83BA-95FD-46A15AB608E7}"/>
              </a:ext>
            </a:extLst>
          </p:cNvPr>
          <p:cNvSpPr>
            <a:spLocks noGrp="1"/>
          </p:cNvSpPr>
          <p:nvPr>
            <p:ph sz="half" idx="1"/>
          </p:nvPr>
        </p:nvSpPr>
        <p:spPr>
          <a:xfrm>
            <a:off x="562841" y="4227283"/>
            <a:ext cx="5160818" cy="1118255"/>
          </a:xfrm>
        </p:spPr>
        <p:txBody>
          <a:bodyPr/>
          <a:lstStyle/>
          <a:p>
            <a:r>
              <a:rPr lang="en-US" dirty="0"/>
              <a:t>Typical ML pipelines: all samples are assumed IID</a:t>
            </a:r>
          </a:p>
          <a:p>
            <a:endParaRPr lang="en-US" dirty="0"/>
          </a:p>
        </p:txBody>
      </p:sp>
      <p:sp>
        <p:nvSpPr>
          <p:cNvPr id="11" name="Content Placeholder 10">
            <a:extLst>
              <a:ext uri="{FF2B5EF4-FFF2-40B4-BE49-F238E27FC236}">
                <a16:creationId xmlns:a16="http://schemas.microsoft.com/office/drawing/2014/main" id="{E73D703C-A213-4336-9DD7-41F618A007AA}"/>
              </a:ext>
            </a:extLst>
          </p:cNvPr>
          <p:cNvSpPr>
            <a:spLocks noGrp="1"/>
          </p:cNvSpPr>
          <p:nvPr>
            <p:ph sz="half" idx="2"/>
          </p:nvPr>
        </p:nvSpPr>
        <p:spPr>
          <a:xfrm>
            <a:off x="6468341" y="4227283"/>
            <a:ext cx="5160818" cy="400110"/>
          </a:xfrm>
        </p:spPr>
        <p:txBody>
          <a:bodyPr/>
          <a:lstStyle/>
          <a:p>
            <a:r>
              <a:rPr lang="en-US" dirty="0"/>
              <a:t>Now: the samples can be interdependent</a:t>
            </a:r>
          </a:p>
        </p:txBody>
      </p:sp>
      <p:sp>
        <p:nvSpPr>
          <p:cNvPr id="12" name="Picture Placeholder 11">
            <a:extLst>
              <a:ext uri="{FF2B5EF4-FFF2-40B4-BE49-F238E27FC236}">
                <a16:creationId xmlns:a16="http://schemas.microsoft.com/office/drawing/2014/main" id="{1E3182EF-563C-11C7-A92F-CF3DD66DF3CB}"/>
              </a:ext>
            </a:extLst>
          </p:cNvPr>
          <p:cNvSpPr>
            <a:spLocks noGrp="1"/>
          </p:cNvSpPr>
          <p:nvPr>
            <p:ph type="pic" sz="quarter" idx="10"/>
          </p:nvPr>
        </p:nvSpPr>
        <p:spPr/>
      </p:sp>
      <p:sp>
        <p:nvSpPr>
          <p:cNvPr id="18" name="Picture Placeholder 17">
            <a:extLst>
              <a:ext uri="{FF2B5EF4-FFF2-40B4-BE49-F238E27FC236}">
                <a16:creationId xmlns:a16="http://schemas.microsoft.com/office/drawing/2014/main" id="{B821F902-945B-3F6A-C622-35BC91416DF0}"/>
              </a:ext>
            </a:extLst>
          </p:cNvPr>
          <p:cNvSpPr>
            <a:spLocks noGrp="1"/>
          </p:cNvSpPr>
          <p:nvPr>
            <p:ph type="pic" sz="quarter" idx="11"/>
          </p:nvPr>
        </p:nvSpPr>
        <p:spPr/>
      </p:sp>
      <p:sp>
        <p:nvSpPr>
          <p:cNvPr id="2" name="Slide Number Placeholder 1">
            <a:extLst>
              <a:ext uri="{FF2B5EF4-FFF2-40B4-BE49-F238E27FC236}">
                <a16:creationId xmlns:a16="http://schemas.microsoft.com/office/drawing/2014/main" id="{1B7CF392-EC9E-FF04-E778-7FE9E180E0D8}"/>
              </a:ext>
            </a:extLst>
          </p:cNvPr>
          <p:cNvSpPr>
            <a:spLocks noGrp="1"/>
          </p:cNvSpPr>
          <p:nvPr>
            <p:ph type="sldNum" sz="quarter" idx="4"/>
          </p:nvPr>
        </p:nvSpPr>
        <p:spPr>
          <a:xfrm>
            <a:off x="9105901" y="6348151"/>
            <a:ext cx="2743200" cy="365125"/>
          </a:xfrm>
        </p:spPr>
        <p:txBody>
          <a:bodyPr/>
          <a:lstStyle/>
          <a:p>
            <a:fld id="{DC503246-BBCE-4F0A-BCDC-08FC4C52637D}" type="slidenum">
              <a:rPr lang="en-US" smtClean="0"/>
              <a:pPr/>
              <a:t>10</a:t>
            </a:fld>
            <a:endParaRPr lang="en-US"/>
          </a:p>
        </p:txBody>
      </p:sp>
      <p:sp>
        <p:nvSpPr>
          <p:cNvPr id="9" name="Title 8">
            <a:extLst>
              <a:ext uri="{FF2B5EF4-FFF2-40B4-BE49-F238E27FC236}">
                <a16:creationId xmlns:a16="http://schemas.microsoft.com/office/drawing/2014/main" id="{46BBCAAA-7532-0059-24AA-3875982FC828}"/>
              </a:ext>
            </a:extLst>
          </p:cNvPr>
          <p:cNvSpPr>
            <a:spLocks noGrp="1"/>
          </p:cNvSpPr>
          <p:nvPr>
            <p:ph type="title"/>
          </p:nvPr>
        </p:nvSpPr>
        <p:spPr/>
        <p:txBody>
          <a:bodyPr/>
          <a:lstStyle/>
          <a:p>
            <a:r>
              <a:rPr lang="en-US" dirty="0"/>
              <a:t>Why traditional ML is not enough?</a:t>
            </a:r>
          </a:p>
        </p:txBody>
      </p:sp>
      <p:pic>
        <p:nvPicPr>
          <p:cNvPr id="5" name="Picture 4">
            <a:extLst>
              <a:ext uri="{FF2B5EF4-FFF2-40B4-BE49-F238E27FC236}">
                <a16:creationId xmlns:a16="http://schemas.microsoft.com/office/drawing/2014/main" id="{8A0EEC59-6E87-4B30-969C-4DEB46719373}"/>
              </a:ext>
            </a:extLst>
          </p:cNvPr>
          <p:cNvPicPr>
            <a:picLocks noChangeAspect="1"/>
          </p:cNvPicPr>
          <p:nvPr/>
        </p:nvPicPr>
        <p:blipFill>
          <a:blip r:embed="rId3"/>
          <a:stretch>
            <a:fillRect/>
          </a:stretch>
        </p:blipFill>
        <p:spPr>
          <a:xfrm>
            <a:off x="7975590" y="1559733"/>
            <a:ext cx="2218415" cy="2371850"/>
          </a:xfrm>
          <a:prstGeom prst="rect">
            <a:avLst/>
          </a:prstGeom>
        </p:spPr>
      </p:pic>
      <p:pic>
        <p:nvPicPr>
          <p:cNvPr id="6" name="Picture 5">
            <a:extLst>
              <a:ext uri="{FF2B5EF4-FFF2-40B4-BE49-F238E27FC236}">
                <a16:creationId xmlns:a16="http://schemas.microsoft.com/office/drawing/2014/main" id="{54301380-9E4B-4594-BD9A-B9D4E494399C}"/>
              </a:ext>
            </a:extLst>
          </p:cNvPr>
          <p:cNvPicPr>
            <a:picLocks noChangeAspect="1"/>
          </p:cNvPicPr>
          <p:nvPr/>
        </p:nvPicPr>
        <p:blipFill>
          <a:blip r:embed="rId4"/>
          <a:stretch>
            <a:fillRect/>
          </a:stretch>
        </p:blipFill>
        <p:spPr>
          <a:xfrm>
            <a:off x="679908" y="1559733"/>
            <a:ext cx="609600" cy="676275"/>
          </a:xfrm>
          <a:prstGeom prst="rect">
            <a:avLst/>
          </a:prstGeom>
        </p:spPr>
      </p:pic>
      <p:cxnSp>
        <p:nvCxnSpPr>
          <p:cNvPr id="8" name="Straight Arrow Connector 7">
            <a:extLst>
              <a:ext uri="{FF2B5EF4-FFF2-40B4-BE49-F238E27FC236}">
                <a16:creationId xmlns:a16="http://schemas.microsoft.com/office/drawing/2014/main" id="{F2CDEF66-8437-4348-8425-F73C981E6BA6}"/>
              </a:ext>
            </a:extLst>
          </p:cNvPr>
          <p:cNvCxnSpPr/>
          <p:nvPr/>
        </p:nvCxnSpPr>
        <p:spPr>
          <a:xfrm>
            <a:off x="1387163" y="1864311"/>
            <a:ext cx="745724"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C61DE5-47BF-4706-AEC3-9585FA386123}"/>
              </a:ext>
            </a:extLst>
          </p:cNvPr>
          <p:cNvSpPr txBox="1"/>
          <p:nvPr/>
        </p:nvSpPr>
        <p:spPr>
          <a:xfrm>
            <a:off x="2251957" y="1679645"/>
            <a:ext cx="134652" cy="369332"/>
          </a:xfrm>
          <a:prstGeom prst="rect">
            <a:avLst/>
          </a:prstGeom>
          <a:noFill/>
        </p:spPr>
        <p:txBody>
          <a:bodyPr wrap="none" lIns="0" rIns="0" rtlCol="0">
            <a:spAutoFit/>
          </a:bodyPr>
          <a:lstStyle/>
          <a:p>
            <a:pPr algn="ctr"/>
            <a:r>
              <a:rPr lang="en-US" dirty="0"/>
              <a:t>3</a:t>
            </a:r>
          </a:p>
        </p:txBody>
      </p:sp>
      <p:pic>
        <p:nvPicPr>
          <p:cNvPr id="15" name="Picture 14">
            <a:extLst>
              <a:ext uri="{FF2B5EF4-FFF2-40B4-BE49-F238E27FC236}">
                <a16:creationId xmlns:a16="http://schemas.microsoft.com/office/drawing/2014/main" id="{FC903ADC-CDAD-48F3-9D82-1762405F3D75}"/>
              </a:ext>
            </a:extLst>
          </p:cNvPr>
          <p:cNvPicPr>
            <a:picLocks noChangeAspect="1"/>
          </p:cNvPicPr>
          <p:nvPr/>
        </p:nvPicPr>
        <p:blipFill>
          <a:blip r:embed="rId5"/>
          <a:stretch>
            <a:fillRect/>
          </a:stretch>
        </p:blipFill>
        <p:spPr>
          <a:xfrm>
            <a:off x="670383" y="2426570"/>
            <a:ext cx="619125" cy="638175"/>
          </a:xfrm>
          <a:prstGeom prst="rect">
            <a:avLst/>
          </a:prstGeom>
        </p:spPr>
      </p:pic>
      <p:cxnSp>
        <p:nvCxnSpPr>
          <p:cNvPr id="17" name="Straight Arrow Connector 16">
            <a:extLst>
              <a:ext uri="{FF2B5EF4-FFF2-40B4-BE49-F238E27FC236}">
                <a16:creationId xmlns:a16="http://schemas.microsoft.com/office/drawing/2014/main" id="{08963DBB-73E8-46BF-A20B-54C9D2AAA212}"/>
              </a:ext>
            </a:extLst>
          </p:cNvPr>
          <p:cNvCxnSpPr/>
          <p:nvPr/>
        </p:nvCxnSpPr>
        <p:spPr>
          <a:xfrm>
            <a:off x="1387163" y="2715014"/>
            <a:ext cx="745724"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87DB254-7BB4-4F29-96DE-87A4D8C72773}"/>
              </a:ext>
            </a:extLst>
          </p:cNvPr>
          <p:cNvSpPr txBox="1"/>
          <p:nvPr/>
        </p:nvSpPr>
        <p:spPr>
          <a:xfrm>
            <a:off x="2251957" y="2530348"/>
            <a:ext cx="134652" cy="369332"/>
          </a:xfrm>
          <a:prstGeom prst="rect">
            <a:avLst/>
          </a:prstGeom>
          <a:noFill/>
        </p:spPr>
        <p:txBody>
          <a:bodyPr wrap="none" lIns="0" rIns="0" rtlCol="0">
            <a:spAutoFit/>
          </a:bodyPr>
          <a:lstStyle/>
          <a:p>
            <a:pPr algn="ctr"/>
            <a:r>
              <a:rPr lang="en-US" dirty="0"/>
              <a:t>5</a:t>
            </a:r>
          </a:p>
        </p:txBody>
      </p:sp>
      <p:pic>
        <p:nvPicPr>
          <p:cNvPr id="20" name="Picture 19">
            <a:extLst>
              <a:ext uri="{FF2B5EF4-FFF2-40B4-BE49-F238E27FC236}">
                <a16:creationId xmlns:a16="http://schemas.microsoft.com/office/drawing/2014/main" id="{FBB233E9-F9B4-422B-A5C3-E015E8E73BCD}"/>
              </a:ext>
            </a:extLst>
          </p:cNvPr>
          <p:cNvPicPr>
            <a:picLocks noChangeAspect="1"/>
          </p:cNvPicPr>
          <p:nvPr/>
        </p:nvPicPr>
        <p:blipFill>
          <a:blip r:embed="rId6"/>
          <a:stretch>
            <a:fillRect/>
          </a:stretch>
        </p:blipFill>
        <p:spPr>
          <a:xfrm>
            <a:off x="651333" y="3290978"/>
            <a:ext cx="638175" cy="647700"/>
          </a:xfrm>
          <a:prstGeom prst="rect">
            <a:avLst/>
          </a:prstGeom>
        </p:spPr>
      </p:pic>
      <p:cxnSp>
        <p:nvCxnSpPr>
          <p:cNvPr id="21" name="Straight Arrow Connector 20">
            <a:extLst>
              <a:ext uri="{FF2B5EF4-FFF2-40B4-BE49-F238E27FC236}">
                <a16:creationId xmlns:a16="http://schemas.microsoft.com/office/drawing/2014/main" id="{943ED3F4-7AF8-4648-86EE-5DA2A511DEE8}"/>
              </a:ext>
            </a:extLst>
          </p:cNvPr>
          <p:cNvCxnSpPr/>
          <p:nvPr/>
        </p:nvCxnSpPr>
        <p:spPr>
          <a:xfrm>
            <a:off x="1387163" y="3585692"/>
            <a:ext cx="745724"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79C53CC-2B85-41DC-8E97-E64D8A4EC7C3}"/>
              </a:ext>
            </a:extLst>
          </p:cNvPr>
          <p:cNvSpPr txBox="1"/>
          <p:nvPr/>
        </p:nvSpPr>
        <p:spPr>
          <a:xfrm>
            <a:off x="2251957" y="3401026"/>
            <a:ext cx="134652" cy="369332"/>
          </a:xfrm>
          <a:prstGeom prst="rect">
            <a:avLst/>
          </a:prstGeom>
          <a:noFill/>
        </p:spPr>
        <p:txBody>
          <a:bodyPr wrap="none" lIns="0" rIns="0" rtlCol="0">
            <a:spAutoFit/>
          </a:bodyPr>
          <a:lstStyle/>
          <a:p>
            <a:pPr algn="ctr"/>
            <a:r>
              <a:rPr lang="en-US" dirty="0"/>
              <a:t>8</a:t>
            </a:r>
          </a:p>
        </p:txBody>
      </p:sp>
      <p:pic>
        <p:nvPicPr>
          <p:cNvPr id="1026" name="Picture 2" descr="Sentiment Analysis - MATLAB &amp; Simulink">
            <a:extLst>
              <a:ext uri="{FF2B5EF4-FFF2-40B4-BE49-F238E27FC236}">
                <a16:creationId xmlns:a16="http://schemas.microsoft.com/office/drawing/2014/main" id="{2247FEFA-CA3D-4AB4-9A15-44580476D1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57834" y="1913463"/>
            <a:ext cx="3477445" cy="1603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25758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00BF429-9F76-47DA-8592-1454B2CC6743}"/>
              </a:ext>
            </a:extLst>
          </p:cNvPr>
          <p:cNvSpPr>
            <a:spLocks noGrp="1"/>
          </p:cNvSpPr>
          <p:nvPr>
            <p:ph type="sldNum" sz="quarter" idx="4"/>
          </p:nvPr>
        </p:nvSpPr>
        <p:spPr/>
        <p:txBody>
          <a:bodyPr/>
          <a:lstStyle/>
          <a:p>
            <a:fld id="{DC503246-BBCE-4F0A-BCDC-08FC4C52637D}" type="slidenum">
              <a:rPr lang="en-US" smtClean="0"/>
              <a:pPr/>
              <a:t>100</a:t>
            </a:fld>
            <a:endParaRPr lang="en-US"/>
          </a:p>
        </p:txBody>
      </p:sp>
      <p:sp>
        <p:nvSpPr>
          <p:cNvPr id="4" name="标题 3">
            <a:extLst>
              <a:ext uri="{FF2B5EF4-FFF2-40B4-BE49-F238E27FC236}">
                <a16:creationId xmlns:a16="http://schemas.microsoft.com/office/drawing/2014/main" id="{31A01F92-3EE8-40EB-BCDE-0BE304642015}"/>
              </a:ext>
            </a:extLst>
          </p:cNvPr>
          <p:cNvSpPr>
            <a:spLocks noGrp="1"/>
          </p:cNvSpPr>
          <p:nvPr>
            <p:ph type="title"/>
          </p:nvPr>
        </p:nvSpPr>
        <p:spPr/>
        <p:txBody>
          <a:bodyPr/>
          <a:lstStyle/>
          <a:p>
            <a:r>
              <a:rPr lang="en-US" dirty="0"/>
              <a:t>How it connects to GML?</a:t>
            </a:r>
          </a:p>
        </p:txBody>
      </p:sp>
      <p:sp>
        <p:nvSpPr>
          <p:cNvPr id="7" name="Rectangle 41">
            <a:extLst>
              <a:ext uri="{FF2B5EF4-FFF2-40B4-BE49-F238E27FC236}">
                <a16:creationId xmlns:a16="http://schemas.microsoft.com/office/drawing/2014/main" id="{A021DC13-54A9-4D46-9A77-B3BA3DBB5892}"/>
              </a:ext>
            </a:extLst>
          </p:cNvPr>
          <p:cNvSpPr/>
          <p:nvPr/>
        </p:nvSpPr>
        <p:spPr>
          <a:xfrm>
            <a:off x="6344155" y="3424284"/>
            <a:ext cx="967408" cy="199645"/>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42">
            <a:extLst>
              <a:ext uri="{FF2B5EF4-FFF2-40B4-BE49-F238E27FC236}">
                <a16:creationId xmlns:a16="http://schemas.microsoft.com/office/drawing/2014/main" id="{95B303F8-BBAD-47E9-B7EC-7BB37D8D00F1}"/>
              </a:ext>
            </a:extLst>
          </p:cNvPr>
          <p:cNvSpPr/>
          <p:nvPr/>
        </p:nvSpPr>
        <p:spPr>
          <a:xfrm>
            <a:off x="6344155" y="5233702"/>
            <a:ext cx="967408" cy="199645"/>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43">
            <a:extLst>
              <a:ext uri="{FF2B5EF4-FFF2-40B4-BE49-F238E27FC236}">
                <a16:creationId xmlns:a16="http://schemas.microsoft.com/office/drawing/2014/main" id="{1974E935-0398-46FC-8D1A-E93405FCFB85}"/>
              </a:ext>
            </a:extLst>
          </p:cNvPr>
          <p:cNvPicPr>
            <a:picLocks noChangeAspect="1"/>
          </p:cNvPicPr>
          <p:nvPr/>
        </p:nvPicPr>
        <p:blipFill rotWithShape="1">
          <a:blip r:embed="rId2"/>
          <a:srcRect l="11507" t="16542" r="13492" b="17519"/>
          <a:stretch/>
        </p:blipFill>
        <p:spPr>
          <a:xfrm>
            <a:off x="10302885" y="2955326"/>
            <a:ext cx="1066808" cy="937915"/>
          </a:xfrm>
          <a:prstGeom prst="rect">
            <a:avLst/>
          </a:prstGeom>
        </p:spPr>
      </p:pic>
      <p:pic>
        <p:nvPicPr>
          <p:cNvPr id="10" name="Picture 44">
            <a:extLst>
              <a:ext uri="{FF2B5EF4-FFF2-40B4-BE49-F238E27FC236}">
                <a16:creationId xmlns:a16="http://schemas.microsoft.com/office/drawing/2014/main" id="{8F9852A5-59AF-4D79-A484-1BD67CDF46BA}"/>
              </a:ext>
            </a:extLst>
          </p:cNvPr>
          <p:cNvPicPr>
            <a:picLocks noChangeAspect="1"/>
          </p:cNvPicPr>
          <p:nvPr/>
        </p:nvPicPr>
        <p:blipFill>
          <a:blip r:embed="rId3"/>
          <a:stretch>
            <a:fillRect/>
          </a:stretch>
        </p:blipFill>
        <p:spPr>
          <a:xfrm>
            <a:off x="10353336" y="4399307"/>
            <a:ext cx="965906" cy="965906"/>
          </a:xfrm>
          <a:prstGeom prst="rect">
            <a:avLst/>
          </a:prstGeom>
        </p:spPr>
      </p:pic>
      <p:pic>
        <p:nvPicPr>
          <p:cNvPr id="11" name="Picture 45">
            <a:extLst>
              <a:ext uri="{FF2B5EF4-FFF2-40B4-BE49-F238E27FC236}">
                <a16:creationId xmlns:a16="http://schemas.microsoft.com/office/drawing/2014/main" id="{53DEC25D-F0E2-4C13-A4CE-4C3A3F769091}"/>
              </a:ext>
            </a:extLst>
          </p:cNvPr>
          <p:cNvPicPr>
            <a:picLocks noChangeAspect="1"/>
          </p:cNvPicPr>
          <p:nvPr/>
        </p:nvPicPr>
        <p:blipFill rotWithShape="1">
          <a:blip r:embed="rId4"/>
          <a:srcRect l="70129" t="35859" b="35939"/>
          <a:stretch/>
        </p:blipFill>
        <p:spPr>
          <a:xfrm>
            <a:off x="1183894" y="5040649"/>
            <a:ext cx="803562" cy="712879"/>
          </a:xfrm>
          <a:prstGeom prst="rect">
            <a:avLst/>
          </a:prstGeom>
        </p:spPr>
      </p:pic>
      <p:pic>
        <p:nvPicPr>
          <p:cNvPr id="12" name="Picture 46">
            <a:extLst>
              <a:ext uri="{FF2B5EF4-FFF2-40B4-BE49-F238E27FC236}">
                <a16:creationId xmlns:a16="http://schemas.microsoft.com/office/drawing/2014/main" id="{42A14694-771F-40BF-AD80-B0434AAE0523}"/>
              </a:ext>
            </a:extLst>
          </p:cNvPr>
          <p:cNvPicPr>
            <a:picLocks noChangeAspect="1"/>
          </p:cNvPicPr>
          <p:nvPr/>
        </p:nvPicPr>
        <p:blipFill rotWithShape="1">
          <a:blip r:embed="rId4"/>
          <a:srcRect l="4881" r="69883" b="65611"/>
          <a:stretch/>
        </p:blipFill>
        <p:spPr>
          <a:xfrm>
            <a:off x="2152397" y="3629148"/>
            <a:ext cx="678874" cy="869275"/>
          </a:xfrm>
          <a:prstGeom prst="rect">
            <a:avLst/>
          </a:prstGeom>
        </p:spPr>
      </p:pic>
      <p:pic>
        <p:nvPicPr>
          <p:cNvPr id="13" name="Picture 47">
            <a:extLst>
              <a:ext uri="{FF2B5EF4-FFF2-40B4-BE49-F238E27FC236}">
                <a16:creationId xmlns:a16="http://schemas.microsoft.com/office/drawing/2014/main" id="{64EA72A3-97E3-4794-A7FF-0315B79EA041}"/>
              </a:ext>
            </a:extLst>
          </p:cNvPr>
          <p:cNvPicPr>
            <a:picLocks noChangeAspect="1"/>
          </p:cNvPicPr>
          <p:nvPr/>
        </p:nvPicPr>
        <p:blipFill rotWithShape="1">
          <a:blip r:embed="rId4"/>
          <a:srcRect l="5031" t="34936" r="72823" b="34937"/>
          <a:stretch/>
        </p:blipFill>
        <p:spPr>
          <a:xfrm>
            <a:off x="1011812" y="2425915"/>
            <a:ext cx="595745" cy="761533"/>
          </a:xfrm>
          <a:prstGeom prst="rect">
            <a:avLst/>
          </a:prstGeom>
        </p:spPr>
      </p:pic>
      <p:pic>
        <p:nvPicPr>
          <p:cNvPr id="14" name="Picture 48">
            <a:extLst>
              <a:ext uri="{FF2B5EF4-FFF2-40B4-BE49-F238E27FC236}">
                <a16:creationId xmlns:a16="http://schemas.microsoft.com/office/drawing/2014/main" id="{9843A47C-5BCB-4CE6-B685-58BDCCAD7D57}"/>
              </a:ext>
            </a:extLst>
          </p:cNvPr>
          <p:cNvPicPr>
            <a:picLocks noChangeAspect="1"/>
          </p:cNvPicPr>
          <p:nvPr/>
        </p:nvPicPr>
        <p:blipFill rotWithShape="1">
          <a:blip r:embed="rId4"/>
          <a:srcRect l="36653" t="36232" r="33476" b="35566"/>
          <a:stretch/>
        </p:blipFill>
        <p:spPr>
          <a:xfrm>
            <a:off x="3409880" y="2806681"/>
            <a:ext cx="803562" cy="712879"/>
          </a:xfrm>
          <a:prstGeom prst="rect">
            <a:avLst/>
          </a:prstGeom>
        </p:spPr>
      </p:pic>
      <p:cxnSp>
        <p:nvCxnSpPr>
          <p:cNvPr id="15" name="Straight Connector 49">
            <a:extLst>
              <a:ext uri="{FF2B5EF4-FFF2-40B4-BE49-F238E27FC236}">
                <a16:creationId xmlns:a16="http://schemas.microsoft.com/office/drawing/2014/main" id="{1744C317-19F7-445A-8236-0371822A0755}"/>
              </a:ext>
            </a:extLst>
          </p:cNvPr>
          <p:cNvCxnSpPr/>
          <p:nvPr/>
        </p:nvCxnSpPr>
        <p:spPr>
          <a:xfrm>
            <a:off x="1607557" y="3187448"/>
            <a:ext cx="678738" cy="605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50">
            <a:extLst>
              <a:ext uri="{FF2B5EF4-FFF2-40B4-BE49-F238E27FC236}">
                <a16:creationId xmlns:a16="http://schemas.microsoft.com/office/drawing/2014/main" id="{09564D7A-2B70-4D94-8429-762BF3350143}"/>
              </a:ext>
            </a:extLst>
          </p:cNvPr>
          <p:cNvCxnSpPr>
            <a:cxnSpLocks/>
          </p:cNvCxnSpPr>
          <p:nvPr/>
        </p:nvCxnSpPr>
        <p:spPr>
          <a:xfrm flipV="1">
            <a:off x="1728093" y="4397475"/>
            <a:ext cx="518726" cy="702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51">
            <a:extLst>
              <a:ext uri="{FF2B5EF4-FFF2-40B4-BE49-F238E27FC236}">
                <a16:creationId xmlns:a16="http://schemas.microsoft.com/office/drawing/2014/main" id="{A515515A-8F2B-4B6F-B435-7956C65D47C9}"/>
              </a:ext>
            </a:extLst>
          </p:cNvPr>
          <p:cNvCxnSpPr>
            <a:cxnSpLocks/>
          </p:cNvCxnSpPr>
          <p:nvPr/>
        </p:nvCxnSpPr>
        <p:spPr>
          <a:xfrm flipH="1">
            <a:off x="2710599" y="3345061"/>
            <a:ext cx="762722" cy="447602"/>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52">
            <a:extLst>
              <a:ext uri="{FF2B5EF4-FFF2-40B4-BE49-F238E27FC236}">
                <a16:creationId xmlns:a16="http://schemas.microsoft.com/office/drawing/2014/main" id="{02DBB9DB-8C73-4FC2-942B-4EAB80D6613B}"/>
              </a:ext>
            </a:extLst>
          </p:cNvPr>
          <p:cNvPicPr>
            <a:picLocks noChangeAspect="1"/>
          </p:cNvPicPr>
          <p:nvPr/>
        </p:nvPicPr>
        <p:blipFill rotWithShape="1">
          <a:blip r:embed="rId4"/>
          <a:srcRect l="4881" r="69883" b="65611"/>
          <a:stretch/>
        </p:blipFill>
        <p:spPr>
          <a:xfrm>
            <a:off x="6468819" y="4343305"/>
            <a:ext cx="678874" cy="869275"/>
          </a:xfrm>
          <a:prstGeom prst="rect">
            <a:avLst/>
          </a:prstGeom>
        </p:spPr>
      </p:pic>
      <p:pic>
        <p:nvPicPr>
          <p:cNvPr id="19" name="Picture 53">
            <a:extLst>
              <a:ext uri="{FF2B5EF4-FFF2-40B4-BE49-F238E27FC236}">
                <a16:creationId xmlns:a16="http://schemas.microsoft.com/office/drawing/2014/main" id="{FC39356F-EE60-4F9B-9797-A56BA15C6DB8}"/>
              </a:ext>
            </a:extLst>
          </p:cNvPr>
          <p:cNvPicPr>
            <a:picLocks noChangeAspect="1"/>
          </p:cNvPicPr>
          <p:nvPr/>
        </p:nvPicPr>
        <p:blipFill rotWithShape="1">
          <a:blip r:embed="rId4"/>
          <a:srcRect l="36653" t="36232" r="33476" b="35566"/>
          <a:stretch/>
        </p:blipFill>
        <p:spPr>
          <a:xfrm>
            <a:off x="6468819" y="2632182"/>
            <a:ext cx="803562" cy="712879"/>
          </a:xfrm>
          <a:prstGeom prst="rect">
            <a:avLst/>
          </a:prstGeom>
        </p:spPr>
      </p:pic>
      <p:sp>
        <p:nvSpPr>
          <p:cNvPr id="20" name="Pentagon 64">
            <a:extLst>
              <a:ext uri="{FF2B5EF4-FFF2-40B4-BE49-F238E27FC236}">
                <a16:creationId xmlns:a16="http://schemas.microsoft.com/office/drawing/2014/main" id="{C0744552-0367-4C8F-946B-A13CA57C2B00}"/>
              </a:ext>
            </a:extLst>
          </p:cNvPr>
          <p:cNvSpPr/>
          <p:nvPr/>
        </p:nvSpPr>
        <p:spPr>
          <a:xfrm>
            <a:off x="4012005" y="3739593"/>
            <a:ext cx="2081273" cy="1301056"/>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GML</a:t>
            </a:r>
          </a:p>
        </p:txBody>
      </p:sp>
      <p:sp>
        <p:nvSpPr>
          <p:cNvPr id="21" name="Pentagon 65">
            <a:extLst>
              <a:ext uri="{FF2B5EF4-FFF2-40B4-BE49-F238E27FC236}">
                <a16:creationId xmlns:a16="http://schemas.microsoft.com/office/drawing/2014/main" id="{B0B164DB-4566-4DF1-A651-464CE5A34374}"/>
              </a:ext>
            </a:extLst>
          </p:cNvPr>
          <p:cNvSpPr/>
          <p:nvPr/>
        </p:nvSpPr>
        <p:spPr>
          <a:xfrm>
            <a:off x="7954684" y="3692777"/>
            <a:ext cx="2081273" cy="1301056"/>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Classifier</a:t>
            </a:r>
          </a:p>
        </p:txBody>
      </p:sp>
      <p:cxnSp>
        <p:nvCxnSpPr>
          <p:cNvPr id="22" name="Straight Arrow Connector 56">
            <a:extLst>
              <a:ext uri="{FF2B5EF4-FFF2-40B4-BE49-F238E27FC236}">
                <a16:creationId xmlns:a16="http://schemas.microsoft.com/office/drawing/2014/main" id="{CFDF6136-D0EB-4216-B55E-A4C5563B9E02}"/>
              </a:ext>
            </a:extLst>
          </p:cNvPr>
          <p:cNvCxnSpPr>
            <a:cxnSpLocks/>
          </p:cNvCxnSpPr>
          <p:nvPr/>
        </p:nvCxnSpPr>
        <p:spPr>
          <a:xfrm>
            <a:off x="1585675" y="3490055"/>
            <a:ext cx="595259" cy="536988"/>
          </a:xfrm>
          <a:prstGeom prst="straightConnector1">
            <a:avLst/>
          </a:prstGeom>
          <a:ln w="38100">
            <a:solidFill>
              <a:schemeClr val="accent6"/>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3" name="Straight Arrow Connector 57">
            <a:extLst>
              <a:ext uri="{FF2B5EF4-FFF2-40B4-BE49-F238E27FC236}">
                <a16:creationId xmlns:a16="http://schemas.microsoft.com/office/drawing/2014/main" id="{B3D7B12C-E536-4673-86E9-19A38C92BE3E}"/>
              </a:ext>
            </a:extLst>
          </p:cNvPr>
          <p:cNvCxnSpPr>
            <a:cxnSpLocks/>
            <a:endCxn id="12" idx="2"/>
          </p:cNvCxnSpPr>
          <p:nvPr/>
        </p:nvCxnSpPr>
        <p:spPr>
          <a:xfrm flipV="1">
            <a:off x="1921413" y="4498423"/>
            <a:ext cx="570421" cy="722260"/>
          </a:xfrm>
          <a:prstGeom prst="straightConnector1">
            <a:avLst/>
          </a:prstGeom>
          <a:ln w="38100">
            <a:solidFill>
              <a:schemeClr val="accent6"/>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4" name="Straight Arrow Connector 58">
            <a:extLst>
              <a:ext uri="{FF2B5EF4-FFF2-40B4-BE49-F238E27FC236}">
                <a16:creationId xmlns:a16="http://schemas.microsoft.com/office/drawing/2014/main" id="{2C82A7B1-9794-4B19-8A43-065C56DBDF83}"/>
              </a:ext>
            </a:extLst>
          </p:cNvPr>
          <p:cNvCxnSpPr>
            <a:cxnSpLocks/>
          </p:cNvCxnSpPr>
          <p:nvPr/>
        </p:nvCxnSpPr>
        <p:spPr>
          <a:xfrm flipH="1">
            <a:off x="2808695" y="3649476"/>
            <a:ext cx="552973" cy="388868"/>
          </a:xfrm>
          <a:prstGeom prst="straightConnector1">
            <a:avLst/>
          </a:prstGeom>
          <a:ln w="38100">
            <a:solidFill>
              <a:schemeClr val="accent6"/>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25" name="文本框 24">
            <a:extLst>
              <a:ext uri="{FF2B5EF4-FFF2-40B4-BE49-F238E27FC236}">
                <a16:creationId xmlns:a16="http://schemas.microsoft.com/office/drawing/2014/main" id="{B17A347D-CF62-4D6E-861C-35779739768B}"/>
              </a:ext>
            </a:extLst>
          </p:cNvPr>
          <p:cNvSpPr txBox="1"/>
          <p:nvPr/>
        </p:nvSpPr>
        <p:spPr>
          <a:xfrm>
            <a:off x="1698847" y="1302939"/>
            <a:ext cx="8604038" cy="830997"/>
          </a:xfrm>
          <a:prstGeom prst="rect">
            <a:avLst/>
          </a:prstGeom>
          <a:noFill/>
        </p:spPr>
        <p:txBody>
          <a:bodyPr wrap="square" lIns="0" rIns="0" rtlCol="0">
            <a:spAutoFit/>
          </a:bodyPr>
          <a:lstStyle/>
          <a:p>
            <a:pPr algn="ctr"/>
            <a:r>
              <a:rPr lang="en-US" sz="2400" b="1" dirty="0">
                <a:solidFill>
                  <a:srgbClr val="C00000"/>
                </a:solidFill>
              </a:rPr>
              <a:t>It is the same paradigm as GML which collects information from neighbors to assist prediction.</a:t>
            </a:r>
          </a:p>
        </p:txBody>
      </p:sp>
    </p:spTree>
    <p:extLst>
      <p:ext uri="{BB962C8B-B14F-4D97-AF65-F5344CB8AC3E}">
        <p14:creationId xmlns:p14="http://schemas.microsoft.com/office/powerpoint/2010/main" val="2523883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4"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D99FF97-C06A-40A6-87FE-32772E182AE6}"/>
              </a:ext>
            </a:extLst>
          </p:cNvPr>
          <p:cNvSpPr>
            <a:spLocks noGrp="1"/>
          </p:cNvSpPr>
          <p:nvPr>
            <p:ph sz="quarter" idx="13"/>
          </p:nvPr>
        </p:nvSpPr>
        <p:spPr>
          <a:xfrm>
            <a:off x="425038" y="1371600"/>
            <a:ext cx="11424062" cy="2554545"/>
          </a:xfrm>
        </p:spPr>
        <p:txBody>
          <a:bodyPr/>
          <a:lstStyle/>
          <a:p>
            <a:r>
              <a:rPr lang="en-US" dirty="0"/>
              <a:t>Graph Neural Networks (GNNs)</a:t>
            </a:r>
          </a:p>
          <a:p>
            <a:r>
              <a:rPr lang="en-US" dirty="0"/>
              <a:t>Scaling GNNs to large graphs</a:t>
            </a:r>
          </a:p>
          <a:p>
            <a:r>
              <a:rPr lang="en-US" dirty="0"/>
              <a:t>Propagate-then-predict architecture and feature engineering</a:t>
            </a:r>
          </a:p>
          <a:p>
            <a:r>
              <a:rPr lang="en-US" dirty="0"/>
              <a:t>Label propagation and target encoding</a:t>
            </a:r>
          </a:p>
          <a:p>
            <a:r>
              <a:rPr lang="en-US" dirty="0"/>
              <a:t>Other unique challenges on graphs extracted from RDB</a:t>
            </a:r>
          </a:p>
        </p:txBody>
      </p:sp>
      <p:sp>
        <p:nvSpPr>
          <p:cNvPr id="3" name="灯片编号占位符 2">
            <a:extLst>
              <a:ext uri="{FF2B5EF4-FFF2-40B4-BE49-F238E27FC236}">
                <a16:creationId xmlns:a16="http://schemas.microsoft.com/office/drawing/2014/main" id="{7EF83DD9-6264-4709-9DF1-8A2CF4FC86BD}"/>
              </a:ext>
            </a:extLst>
          </p:cNvPr>
          <p:cNvSpPr>
            <a:spLocks noGrp="1"/>
          </p:cNvSpPr>
          <p:nvPr>
            <p:ph type="sldNum" sz="quarter" idx="4"/>
          </p:nvPr>
        </p:nvSpPr>
        <p:spPr/>
        <p:txBody>
          <a:bodyPr/>
          <a:lstStyle/>
          <a:p>
            <a:fld id="{DC503246-BBCE-4F0A-BCDC-08FC4C52637D}" type="slidenum">
              <a:rPr lang="en-US" smtClean="0"/>
              <a:pPr/>
              <a:t>101</a:t>
            </a:fld>
            <a:endParaRPr lang="en-US" dirty="0"/>
          </a:p>
        </p:txBody>
      </p:sp>
      <p:sp>
        <p:nvSpPr>
          <p:cNvPr id="4" name="标题 3">
            <a:extLst>
              <a:ext uri="{FF2B5EF4-FFF2-40B4-BE49-F238E27FC236}">
                <a16:creationId xmlns:a16="http://schemas.microsoft.com/office/drawing/2014/main" id="{B940D1BF-092E-4DD7-9586-3116B80A4BC1}"/>
              </a:ext>
            </a:extLst>
          </p:cNvPr>
          <p:cNvSpPr>
            <a:spLocks noGrp="1"/>
          </p:cNvSpPr>
          <p:nvPr>
            <p:ph type="title"/>
          </p:nvPr>
        </p:nvSpPr>
        <p:spPr/>
        <p:txBody>
          <a:bodyPr/>
          <a:lstStyle/>
          <a:p>
            <a:r>
              <a:rPr lang="en-US" dirty="0"/>
              <a:t>Graph-based predictive architectures for RDB</a:t>
            </a:r>
          </a:p>
        </p:txBody>
      </p:sp>
    </p:spTree>
    <p:extLst>
      <p:ext uri="{BB962C8B-B14F-4D97-AF65-F5344CB8AC3E}">
        <p14:creationId xmlns:p14="http://schemas.microsoft.com/office/powerpoint/2010/main" val="111385953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F3C706-F201-4B10-9CE1-B31ED06E0A4F}"/>
              </a:ext>
            </a:extLst>
          </p:cNvPr>
          <p:cNvSpPr>
            <a:spLocks noGrp="1"/>
          </p:cNvSpPr>
          <p:nvPr>
            <p:ph type="title"/>
          </p:nvPr>
        </p:nvSpPr>
        <p:spPr/>
        <p:txBody>
          <a:bodyPr/>
          <a:lstStyle/>
          <a:p>
            <a:r>
              <a:rPr lang="en-US" dirty="0"/>
              <a:t>Graph Neural Networks [</a:t>
            </a:r>
            <a:r>
              <a:rPr lang="en-US" dirty="0" err="1"/>
              <a:t>Scarselli</a:t>
            </a:r>
            <a:r>
              <a:rPr lang="en-US" dirty="0"/>
              <a:t> et al., 2009]</a:t>
            </a:r>
          </a:p>
        </p:txBody>
      </p:sp>
      <p:sp>
        <p:nvSpPr>
          <p:cNvPr id="3" name="内容占位符 2">
            <a:extLst>
              <a:ext uri="{FF2B5EF4-FFF2-40B4-BE49-F238E27FC236}">
                <a16:creationId xmlns:a16="http://schemas.microsoft.com/office/drawing/2014/main" id="{728BA029-6F93-4FF2-BE5E-41E549A056F0}"/>
              </a:ext>
            </a:extLst>
          </p:cNvPr>
          <p:cNvSpPr>
            <a:spLocks noGrp="1"/>
          </p:cNvSpPr>
          <p:nvPr>
            <p:ph idx="1"/>
          </p:nvPr>
        </p:nvSpPr>
        <p:spPr>
          <a:xfrm>
            <a:off x="838200" y="1825625"/>
            <a:ext cx="4491446" cy="4473357"/>
          </a:xfrm>
        </p:spPr>
        <p:txBody>
          <a:bodyPr>
            <a:normAutofit/>
          </a:bodyPr>
          <a:lstStyle/>
          <a:p>
            <a:r>
              <a:rPr lang="en-US" sz="2400" dirty="0"/>
              <a:t>The basic formulation of getting information from neighborhood.</a:t>
            </a:r>
          </a:p>
          <a:p>
            <a:endParaRPr lang="en-US" sz="2400" dirty="0"/>
          </a:p>
          <a:p>
            <a:endParaRPr lang="en-US" sz="2400" dirty="0"/>
          </a:p>
          <a:p>
            <a:endParaRPr lang="en-US" sz="2400" dirty="0"/>
          </a:p>
          <a:p>
            <a:endParaRPr lang="en-US" sz="2400" dirty="0"/>
          </a:p>
          <a:p>
            <a:r>
              <a:rPr lang="en-US" sz="2400" dirty="0"/>
              <a:t>A certain realization </a:t>
            </a:r>
          </a:p>
        </p:txBody>
      </p:sp>
      <p:pic>
        <p:nvPicPr>
          <p:cNvPr id="4" name="图片 3">
            <a:extLst>
              <a:ext uri="{FF2B5EF4-FFF2-40B4-BE49-F238E27FC236}">
                <a16:creationId xmlns:a16="http://schemas.microsoft.com/office/drawing/2014/main" id="{673ADF2F-2972-4F0C-AE35-D19F19F5EB77}"/>
              </a:ext>
            </a:extLst>
          </p:cNvPr>
          <p:cNvPicPr>
            <a:picLocks noChangeAspect="1"/>
          </p:cNvPicPr>
          <p:nvPr/>
        </p:nvPicPr>
        <p:blipFill>
          <a:blip r:embed="rId2"/>
          <a:stretch>
            <a:fillRect/>
          </a:stretch>
        </p:blipFill>
        <p:spPr>
          <a:xfrm>
            <a:off x="6251166" y="1703606"/>
            <a:ext cx="4416834" cy="4473357"/>
          </a:xfrm>
          <a:prstGeom prst="rect">
            <a:avLst/>
          </a:prstGeom>
        </p:spPr>
      </p:pic>
      <p:pic>
        <p:nvPicPr>
          <p:cNvPr id="5" name="图片 4">
            <a:extLst>
              <a:ext uri="{FF2B5EF4-FFF2-40B4-BE49-F238E27FC236}">
                <a16:creationId xmlns:a16="http://schemas.microsoft.com/office/drawing/2014/main" id="{E8D68872-1A1E-47DE-B265-D8A7AB66763D}"/>
              </a:ext>
            </a:extLst>
          </p:cNvPr>
          <p:cNvPicPr>
            <a:picLocks noChangeAspect="1"/>
          </p:cNvPicPr>
          <p:nvPr/>
        </p:nvPicPr>
        <p:blipFill>
          <a:blip r:embed="rId3"/>
          <a:stretch>
            <a:fillRect/>
          </a:stretch>
        </p:blipFill>
        <p:spPr>
          <a:xfrm>
            <a:off x="1035762" y="3013200"/>
            <a:ext cx="4096322" cy="809738"/>
          </a:xfrm>
          <a:prstGeom prst="rect">
            <a:avLst/>
          </a:prstGeom>
        </p:spPr>
      </p:pic>
      <p:pic>
        <p:nvPicPr>
          <p:cNvPr id="6" name="图片 5">
            <a:extLst>
              <a:ext uri="{FF2B5EF4-FFF2-40B4-BE49-F238E27FC236}">
                <a16:creationId xmlns:a16="http://schemas.microsoft.com/office/drawing/2014/main" id="{B77EFDA8-5A05-4596-AF88-FFF10892899F}"/>
              </a:ext>
            </a:extLst>
          </p:cNvPr>
          <p:cNvPicPr>
            <a:picLocks noChangeAspect="1"/>
          </p:cNvPicPr>
          <p:nvPr/>
        </p:nvPicPr>
        <p:blipFill>
          <a:blip r:embed="rId4"/>
          <a:stretch>
            <a:fillRect/>
          </a:stretch>
        </p:blipFill>
        <p:spPr>
          <a:xfrm>
            <a:off x="626130" y="5145451"/>
            <a:ext cx="4915586" cy="657317"/>
          </a:xfrm>
          <a:prstGeom prst="rect">
            <a:avLst/>
          </a:prstGeom>
        </p:spPr>
      </p:pic>
    </p:spTree>
    <p:extLst>
      <p:ext uri="{BB962C8B-B14F-4D97-AF65-F5344CB8AC3E}">
        <p14:creationId xmlns:p14="http://schemas.microsoft.com/office/powerpoint/2010/main" val="161194938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8846A3-809D-4D4E-A3E7-18F51246A0C3}"/>
              </a:ext>
            </a:extLst>
          </p:cNvPr>
          <p:cNvSpPr>
            <a:spLocks noGrp="1"/>
          </p:cNvSpPr>
          <p:nvPr>
            <p:ph type="title"/>
          </p:nvPr>
        </p:nvSpPr>
        <p:spPr/>
        <p:txBody>
          <a:bodyPr/>
          <a:lstStyle/>
          <a:p>
            <a:r>
              <a:rPr lang="en-US" dirty="0"/>
              <a:t>Spectral Networks</a:t>
            </a:r>
          </a:p>
        </p:txBody>
      </p:sp>
      <p:sp>
        <p:nvSpPr>
          <p:cNvPr id="3" name="内容占位符 2">
            <a:extLst>
              <a:ext uri="{FF2B5EF4-FFF2-40B4-BE49-F238E27FC236}">
                <a16:creationId xmlns:a16="http://schemas.microsoft.com/office/drawing/2014/main" id="{BCCCBB74-D97E-488F-AB9E-E18EE7C224AE}"/>
              </a:ext>
            </a:extLst>
          </p:cNvPr>
          <p:cNvSpPr>
            <a:spLocks noGrp="1"/>
          </p:cNvSpPr>
          <p:nvPr>
            <p:ph idx="1"/>
          </p:nvPr>
        </p:nvSpPr>
        <p:spPr>
          <a:xfrm>
            <a:off x="838200" y="1825625"/>
            <a:ext cx="6093542" cy="4351338"/>
          </a:xfrm>
        </p:spPr>
        <p:txBody>
          <a:bodyPr>
            <a:normAutofit/>
          </a:bodyPr>
          <a:lstStyle/>
          <a:p>
            <a:r>
              <a:rPr lang="en-US" sz="2400" dirty="0"/>
              <a:t>Drawing inspiration from Graph Signal Processing and Graph Fourier Transform, researchers tried to design proper localized filters for graph data. Influential papers include [Bruna et al., 2014; </a:t>
            </a:r>
            <a:r>
              <a:rPr lang="en-US" sz="2400" dirty="0" err="1"/>
              <a:t>Defferrard</a:t>
            </a:r>
            <a:r>
              <a:rPr lang="en-US" sz="2400" dirty="0"/>
              <a:t> et al., 2016].</a:t>
            </a:r>
          </a:p>
          <a:p>
            <a:r>
              <a:rPr lang="en-US" sz="2400" dirty="0"/>
              <a:t>[</a:t>
            </a:r>
            <a:r>
              <a:rPr lang="en-US" sz="2400" dirty="0" err="1"/>
              <a:t>Kipf</a:t>
            </a:r>
            <a:r>
              <a:rPr lang="en-US" sz="2400" dirty="0"/>
              <a:t> et al., 2017] later simplified the formulation into what is well known as Graph Convolutional Networks (GCN).</a:t>
            </a:r>
          </a:p>
        </p:txBody>
      </p:sp>
      <p:pic>
        <p:nvPicPr>
          <p:cNvPr id="4" name="图片 3">
            <a:extLst>
              <a:ext uri="{FF2B5EF4-FFF2-40B4-BE49-F238E27FC236}">
                <a16:creationId xmlns:a16="http://schemas.microsoft.com/office/drawing/2014/main" id="{B804A10B-5418-44B9-8201-64DE26E01745}"/>
              </a:ext>
            </a:extLst>
          </p:cNvPr>
          <p:cNvPicPr>
            <a:picLocks noChangeAspect="1"/>
          </p:cNvPicPr>
          <p:nvPr/>
        </p:nvPicPr>
        <p:blipFill>
          <a:blip r:embed="rId2"/>
          <a:stretch>
            <a:fillRect/>
          </a:stretch>
        </p:blipFill>
        <p:spPr>
          <a:xfrm>
            <a:off x="7234185" y="1651335"/>
            <a:ext cx="4340374" cy="348579"/>
          </a:xfrm>
          <a:prstGeom prst="rect">
            <a:avLst/>
          </a:prstGeom>
        </p:spPr>
      </p:pic>
      <p:pic>
        <p:nvPicPr>
          <p:cNvPr id="5" name="图片 4">
            <a:extLst>
              <a:ext uri="{FF2B5EF4-FFF2-40B4-BE49-F238E27FC236}">
                <a16:creationId xmlns:a16="http://schemas.microsoft.com/office/drawing/2014/main" id="{E654F2EF-8878-4846-9CCD-4D7A523CC20A}"/>
              </a:ext>
            </a:extLst>
          </p:cNvPr>
          <p:cNvPicPr>
            <a:picLocks noChangeAspect="1"/>
          </p:cNvPicPr>
          <p:nvPr/>
        </p:nvPicPr>
        <p:blipFill>
          <a:blip r:embed="rId3"/>
          <a:stretch>
            <a:fillRect/>
          </a:stretch>
        </p:blipFill>
        <p:spPr>
          <a:xfrm>
            <a:off x="8470791" y="2094218"/>
            <a:ext cx="1867161" cy="762106"/>
          </a:xfrm>
          <a:prstGeom prst="rect">
            <a:avLst/>
          </a:prstGeom>
        </p:spPr>
      </p:pic>
      <p:pic>
        <p:nvPicPr>
          <p:cNvPr id="6" name="图片 5">
            <a:extLst>
              <a:ext uri="{FF2B5EF4-FFF2-40B4-BE49-F238E27FC236}">
                <a16:creationId xmlns:a16="http://schemas.microsoft.com/office/drawing/2014/main" id="{EF0D3E4F-9747-43EB-9F58-907D1BFB284B}"/>
              </a:ext>
            </a:extLst>
          </p:cNvPr>
          <p:cNvPicPr>
            <a:picLocks noChangeAspect="1"/>
          </p:cNvPicPr>
          <p:nvPr/>
        </p:nvPicPr>
        <p:blipFill>
          <a:blip r:embed="rId4"/>
          <a:stretch>
            <a:fillRect/>
          </a:stretch>
        </p:blipFill>
        <p:spPr>
          <a:xfrm>
            <a:off x="8385053" y="3429000"/>
            <a:ext cx="2038635" cy="685896"/>
          </a:xfrm>
          <a:prstGeom prst="rect">
            <a:avLst/>
          </a:prstGeom>
        </p:spPr>
      </p:pic>
      <p:sp>
        <p:nvSpPr>
          <p:cNvPr id="7" name="箭头: 下 6">
            <a:extLst>
              <a:ext uri="{FF2B5EF4-FFF2-40B4-BE49-F238E27FC236}">
                <a16:creationId xmlns:a16="http://schemas.microsoft.com/office/drawing/2014/main" id="{00823039-F49E-4244-A092-11399A41E4D7}"/>
              </a:ext>
            </a:extLst>
          </p:cNvPr>
          <p:cNvSpPr/>
          <p:nvPr/>
        </p:nvSpPr>
        <p:spPr>
          <a:xfrm>
            <a:off x="9183328" y="3053896"/>
            <a:ext cx="353961" cy="2971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a:extLst>
              <a:ext uri="{FF2B5EF4-FFF2-40B4-BE49-F238E27FC236}">
                <a16:creationId xmlns:a16="http://schemas.microsoft.com/office/drawing/2014/main" id="{43A41DAD-42FD-41B4-AD80-CADBAA8B81EA}"/>
              </a:ext>
            </a:extLst>
          </p:cNvPr>
          <p:cNvSpPr txBox="1"/>
          <p:nvPr/>
        </p:nvSpPr>
        <p:spPr>
          <a:xfrm>
            <a:off x="9537289" y="2946692"/>
            <a:ext cx="2576090" cy="369332"/>
          </a:xfrm>
          <a:prstGeom prst="rect">
            <a:avLst/>
          </a:prstGeom>
          <a:noFill/>
        </p:spPr>
        <p:txBody>
          <a:bodyPr wrap="none" rtlCol="0">
            <a:spAutoFit/>
          </a:bodyPr>
          <a:lstStyle/>
          <a:p>
            <a:r>
              <a:rPr lang="en-US" dirty="0"/>
              <a:t>By Chebyshev polynomial</a:t>
            </a:r>
          </a:p>
        </p:txBody>
      </p:sp>
      <p:sp>
        <p:nvSpPr>
          <p:cNvPr id="9" name="箭头: 下 8">
            <a:extLst>
              <a:ext uri="{FF2B5EF4-FFF2-40B4-BE49-F238E27FC236}">
                <a16:creationId xmlns:a16="http://schemas.microsoft.com/office/drawing/2014/main" id="{56D8CDEA-DD6A-40F8-AC3E-56E3A0F4F12B}"/>
              </a:ext>
            </a:extLst>
          </p:cNvPr>
          <p:cNvSpPr/>
          <p:nvPr/>
        </p:nvSpPr>
        <p:spPr>
          <a:xfrm>
            <a:off x="9183328" y="4285410"/>
            <a:ext cx="353961" cy="2971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本框 9">
            <a:extLst>
              <a:ext uri="{FF2B5EF4-FFF2-40B4-BE49-F238E27FC236}">
                <a16:creationId xmlns:a16="http://schemas.microsoft.com/office/drawing/2014/main" id="{2F8C5C94-1C75-46B0-A3A2-814F3D541CCD}"/>
              </a:ext>
            </a:extLst>
          </p:cNvPr>
          <p:cNvSpPr txBox="1"/>
          <p:nvPr/>
        </p:nvSpPr>
        <p:spPr>
          <a:xfrm>
            <a:off x="9541538" y="4207661"/>
            <a:ext cx="1932388" cy="369332"/>
          </a:xfrm>
          <a:prstGeom prst="rect">
            <a:avLst/>
          </a:prstGeom>
          <a:noFill/>
        </p:spPr>
        <p:txBody>
          <a:bodyPr wrap="none" rtlCol="0">
            <a:spAutoFit/>
          </a:bodyPr>
          <a:lstStyle/>
          <a:p>
            <a:r>
              <a:rPr lang="en-US" dirty="0"/>
              <a:t>Linearization (K=1)</a:t>
            </a:r>
          </a:p>
        </p:txBody>
      </p:sp>
      <p:pic>
        <p:nvPicPr>
          <p:cNvPr id="11" name="图片 10">
            <a:extLst>
              <a:ext uri="{FF2B5EF4-FFF2-40B4-BE49-F238E27FC236}">
                <a16:creationId xmlns:a16="http://schemas.microsoft.com/office/drawing/2014/main" id="{3AC6580E-019A-4CA9-A4B8-F2004F5753EC}"/>
              </a:ext>
            </a:extLst>
          </p:cNvPr>
          <p:cNvPicPr>
            <a:picLocks noChangeAspect="1"/>
          </p:cNvPicPr>
          <p:nvPr/>
        </p:nvPicPr>
        <p:blipFill>
          <a:blip r:embed="rId5"/>
          <a:stretch>
            <a:fillRect/>
          </a:stretch>
        </p:blipFill>
        <p:spPr>
          <a:xfrm>
            <a:off x="7108524" y="4856301"/>
            <a:ext cx="4591691" cy="400106"/>
          </a:xfrm>
          <a:prstGeom prst="rect">
            <a:avLst/>
          </a:prstGeom>
        </p:spPr>
      </p:pic>
      <p:pic>
        <p:nvPicPr>
          <p:cNvPr id="12" name="图片 11">
            <a:extLst>
              <a:ext uri="{FF2B5EF4-FFF2-40B4-BE49-F238E27FC236}">
                <a16:creationId xmlns:a16="http://schemas.microsoft.com/office/drawing/2014/main" id="{001D9631-BB24-4DF3-B93E-C8A35A4C8BA8}"/>
              </a:ext>
            </a:extLst>
          </p:cNvPr>
          <p:cNvPicPr>
            <a:picLocks noChangeAspect="1"/>
          </p:cNvPicPr>
          <p:nvPr/>
        </p:nvPicPr>
        <p:blipFill>
          <a:blip r:embed="rId6"/>
          <a:stretch>
            <a:fillRect/>
          </a:stretch>
        </p:blipFill>
        <p:spPr>
          <a:xfrm>
            <a:off x="7701984" y="5318398"/>
            <a:ext cx="2962688" cy="543001"/>
          </a:xfrm>
          <a:prstGeom prst="rect">
            <a:avLst/>
          </a:prstGeom>
        </p:spPr>
      </p:pic>
      <p:sp>
        <p:nvSpPr>
          <p:cNvPr id="13" name="文本框 12">
            <a:extLst>
              <a:ext uri="{FF2B5EF4-FFF2-40B4-BE49-F238E27FC236}">
                <a16:creationId xmlns:a16="http://schemas.microsoft.com/office/drawing/2014/main" id="{E4F99386-D0D5-4E38-9037-647368972F17}"/>
              </a:ext>
            </a:extLst>
          </p:cNvPr>
          <p:cNvSpPr txBox="1"/>
          <p:nvPr/>
        </p:nvSpPr>
        <p:spPr>
          <a:xfrm>
            <a:off x="7669690" y="5982518"/>
            <a:ext cx="3674276" cy="369332"/>
          </a:xfrm>
          <a:prstGeom prst="rect">
            <a:avLst/>
          </a:prstGeom>
          <a:noFill/>
        </p:spPr>
        <p:txBody>
          <a:bodyPr wrap="none" rtlCol="0">
            <a:spAutoFit/>
          </a:bodyPr>
          <a:lstStyle/>
          <a:p>
            <a:r>
              <a:rPr lang="en-US" dirty="0"/>
              <a:t>Graph Convolutional Networks (GCN)</a:t>
            </a:r>
          </a:p>
        </p:txBody>
      </p:sp>
    </p:spTree>
    <p:extLst>
      <p:ext uri="{BB962C8B-B14F-4D97-AF65-F5344CB8AC3E}">
        <p14:creationId xmlns:p14="http://schemas.microsoft.com/office/powerpoint/2010/main" val="202086451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F50400-EF41-4118-9ACF-5BD4C66C7311}"/>
              </a:ext>
            </a:extLst>
          </p:cNvPr>
          <p:cNvSpPr>
            <a:spLocks noGrp="1"/>
          </p:cNvSpPr>
          <p:nvPr>
            <p:ph type="title"/>
          </p:nvPr>
        </p:nvSpPr>
        <p:spPr/>
        <p:txBody>
          <a:bodyPr>
            <a:normAutofit fontScale="90000"/>
          </a:bodyPr>
          <a:lstStyle/>
          <a:p>
            <a:r>
              <a:rPr lang="en-US" sz="3600" dirty="0"/>
              <a:t>Message Passing Neural Networks [Gilmer et al., 2017]</a:t>
            </a:r>
          </a:p>
        </p:txBody>
      </p:sp>
      <p:sp>
        <p:nvSpPr>
          <p:cNvPr id="3" name="内容占位符 2">
            <a:extLst>
              <a:ext uri="{FF2B5EF4-FFF2-40B4-BE49-F238E27FC236}">
                <a16:creationId xmlns:a16="http://schemas.microsoft.com/office/drawing/2014/main" id="{AF1085CE-2035-49EC-9811-3CD21C364E0C}"/>
              </a:ext>
            </a:extLst>
          </p:cNvPr>
          <p:cNvSpPr>
            <a:spLocks noGrp="1"/>
          </p:cNvSpPr>
          <p:nvPr>
            <p:ph idx="1"/>
          </p:nvPr>
        </p:nvSpPr>
        <p:spPr/>
        <p:txBody>
          <a:bodyPr/>
          <a:lstStyle/>
          <a:p>
            <a:r>
              <a:rPr lang="en-US" dirty="0"/>
              <a:t>Message function:</a:t>
            </a:r>
          </a:p>
          <a:p>
            <a:endParaRPr lang="en-US" dirty="0"/>
          </a:p>
          <a:p>
            <a:endParaRPr lang="en-US" dirty="0"/>
          </a:p>
          <a:p>
            <a:r>
              <a:rPr lang="en-US" dirty="0"/>
              <a:t>Update function:</a:t>
            </a:r>
          </a:p>
          <a:p>
            <a:endParaRPr lang="en-US" dirty="0"/>
          </a:p>
          <a:p>
            <a:endParaRPr lang="en-US" dirty="0"/>
          </a:p>
          <a:p>
            <a:r>
              <a:rPr lang="en-US" dirty="0"/>
              <a:t>(optional) Readout function:</a:t>
            </a:r>
          </a:p>
        </p:txBody>
      </p:sp>
      <p:pic>
        <p:nvPicPr>
          <p:cNvPr id="8203" name="Picture 11" descr="https://lh7-us.googleusercontent.com/d60xGG_0hYSd6maK1oXpxsIy077SPfS4WguhAp6xoE-m8iMOF-TwKRWcVF1Gqp9p_AI93A7yWTYdAw2yknVCl9abTpEugCbrvBeJBABYRWEJSw8-nr0N3uUALCM6gfkI2neagGEIxMGA5oxfiMznkmcj=s2048">
            <a:extLst>
              <a:ext uri="{FF2B5EF4-FFF2-40B4-BE49-F238E27FC236}">
                <a16:creationId xmlns:a16="http://schemas.microsoft.com/office/drawing/2014/main" id="{D556A059-C127-45A1-9C49-AAACFD0E2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100" y="4001294"/>
            <a:ext cx="3429000" cy="628650"/>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https://lh7-us.googleusercontent.com/WWGoFFNrzt4CFNMadt_okKVduMhqExzRo_cQXt675g2AFkN0wf5ZdurFEwnWatk5WCdVPNf_R8hiy6W1Hh5EvT7yLRrvr5dNesD-ppKwUlTJRCUkM_uxJww2OvFwbM_WEbN5xIgmbDrAX1qkGjGluxGp=s2048">
            <a:extLst>
              <a:ext uri="{FF2B5EF4-FFF2-40B4-BE49-F238E27FC236}">
                <a16:creationId xmlns:a16="http://schemas.microsoft.com/office/drawing/2014/main" id="{4E93A109-008B-454B-A62F-5118C115D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5435963"/>
            <a:ext cx="3352800" cy="59055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ttps://lh7-us.googleusercontent.com/okmxLvUgiwLjPHRPqhzdITDZPgHktmJoXMf7jxxISAZQEsH0uqZcs1EwhO2X7wVbtsxjmhl2n1NV5Jxt4XCDoiXii18HDVdV4YErFhe-y49mqSRUg_PV3lUZXwzFHBS4ah-tcaFT86mtWIusFzxWYeoG=s2048">
            <a:extLst>
              <a:ext uri="{FF2B5EF4-FFF2-40B4-BE49-F238E27FC236}">
                <a16:creationId xmlns:a16="http://schemas.microsoft.com/office/drawing/2014/main" id="{B5FBF857-68EF-4A72-9279-DC0EEF16CF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5095" y="2228850"/>
            <a:ext cx="4648200"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13371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702C9-FBAA-4188-8B2A-AF321D5CA5A2}"/>
              </a:ext>
            </a:extLst>
          </p:cNvPr>
          <p:cNvSpPr>
            <a:spLocks noGrp="1"/>
          </p:cNvSpPr>
          <p:nvPr>
            <p:ph type="title"/>
          </p:nvPr>
        </p:nvSpPr>
        <p:spPr/>
        <p:txBody>
          <a:bodyPr/>
          <a:lstStyle/>
          <a:p>
            <a:r>
              <a:rPr lang="en-US" dirty="0"/>
              <a:t>MP-NN Variants</a:t>
            </a:r>
          </a:p>
        </p:txBody>
      </p:sp>
      <p:sp>
        <p:nvSpPr>
          <p:cNvPr id="3" name="内容占位符 2">
            <a:extLst>
              <a:ext uri="{FF2B5EF4-FFF2-40B4-BE49-F238E27FC236}">
                <a16:creationId xmlns:a16="http://schemas.microsoft.com/office/drawing/2014/main" id="{6CA9DD64-CBC7-4CA4-AD4D-7EF7CAD2134C}"/>
              </a:ext>
            </a:extLst>
          </p:cNvPr>
          <p:cNvSpPr>
            <a:spLocks noGrp="1"/>
          </p:cNvSpPr>
          <p:nvPr>
            <p:ph idx="1"/>
          </p:nvPr>
        </p:nvSpPr>
        <p:spPr/>
        <p:txBody>
          <a:bodyPr>
            <a:normAutofit fontScale="85000" lnSpcReduction="20000"/>
          </a:bodyPr>
          <a:lstStyle/>
          <a:p>
            <a:r>
              <a:rPr lang="en-US" sz="2400" dirty="0"/>
              <a:t>GCN [</a:t>
            </a:r>
            <a:r>
              <a:rPr lang="en-US" sz="2400" dirty="0" err="1"/>
              <a:t>Kipf</a:t>
            </a:r>
            <a:r>
              <a:rPr lang="en-US" sz="2400" dirty="0"/>
              <a:t> et al., 2017]</a:t>
            </a:r>
          </a:p>
          <a:p>
            <a:endParaRPr lang="en-US" sz="2400" dirty="0"/>
          </a:p>
          <a:p>
            <a:r>
              <a:rPr lang="en-US" sz="2400" dirty="0" err="1"/>
              <a:t>GraphSAGE</a:t>
            </a:r>
            <a:r>
              <a:rPr lang="en-US" sz="2400" dirty="0"/>
              <a:t> [Hamilton et al., 2017]</a:t>
            </a:r>
          </a:p>
          <a:p>
            <a:endParaRPr lang="en-US" sz="2400" dirty="0"/>
          </a:p>
          <a:p>
            <a:r>
              <a:rPr lang="en-US" sz="2400" dirty="0"/>
              <a:t>Graph Attention Network [</a:t>
            </a:r>
            <a:r>
              <a:rPr lang="en-US" sz="2400" dirty="0" err="1"/>
              <a:t>Velickovic</a:t>
            </a:r>
            <a:r>
              <a:rPr lang="en-US" sz="2400" dirty="0"/>
              <a:t> et al., 2018]</a:t>
            </a:r>
          </a:p>
          <a:p>
            <a:endParaRPr lang="en-US" sz="2400" dirty="0"/>
          </a:p>
        </p:txBody>
      </p:sp>
      <p:pic>
        <p:nvPicPr>
          <p:cNvPr id="6" name="图片 5">
            <a:extLst>
              <a:ext uri="{FF2B5EF4-FFF2-40B4-BE49-F238E27FC236}">
                <a16:creationId xmlns:a16="http://schemas.microsoft.com/office/drawing/2014/main" id="{6E989B1D-ED94-4856-9732-FA222729CC16}"/>
              </a:ext>
            </a:extLst>
          </p:cNvPr>
          <p:cNvPicPr>
            <a:picLocks noChangeAspect="1"/>
          </p:cNvPicPr>
          <p:nvPr/>
        </p:nvPicPr>
        <p:blipFill>
          <a:blip r:embed="rId2"/>
          <a:stretch>
            <a:fillRect/>
          </a:stretch>
        </p:blipFill>
        <p:spPr>
          <a:xfrm>
            <a:off x="5746012" y="2787994"/>
            <a:ext cx="5266117" cy="869707"/>
          </a:xfrm>
          <a:prstGeom prst="rect">
            <a:avLst/>
          </a:prstGeom>
        </p:spPr>
      </p:pic>
      <p:pic>
        <p:nvPicPr>
          <p:cNvPr id="7" name="图片 6">
            <a:extLst>
              <a:ext uri="{FF2B5EF4-FFF2-40B4-BE49-F238E27FC236}">
                <a16:creationId xmlns:a16="http://schemas.microsoft.com/office/drawing/2014/main" id="{94FFAB0F-76EF-4284-9512-ACAA710689E5}"/>
              </a:ext>
            </a:extLst>
          </p:cNvPr>
          <p:cNvPicPr>
            <a:picLocks noChangeAspect="1"/>
          </p:cNvPicPr>
          <p:nvPr/>
        </p:nvPicPr>
        <p:blipFill>
          <a:blip r:embed="rId3"/>
          <a:stretch>
            <a:fillRect/>
          </a:stretch>
        </p:blipFill>
        <p:spPr>
          <a:xfrm>
            <a:off x="5746012" y="1550981"/>
            <a:ext cx="4703255" cy="1028837"/>
          </a:xfrm>
          <a:prstGeom prst="rect">
            <a:avLst/>
          </a:prstGeom>
        </p:spPr>
      </p:pic>
      <p:grpSp>
        <p:nvGrpSpPr>
          <p:cNvPr id="8" name="Group 9">
            <a:extLst>
              <a:ext uri="{FF2B5EF4-FFF2-40B4-BE49-F238E27FC236}">
                <a16:creationId xmlns:a16="http://schemas.microsoft.com/office/drawing/2014/main" id="{79D7BDAE-ECDD-4C7F-AA14-FF7F5E1F8BE9}"/>
              </a:ext>
            </a:extLst>
          </p:cNvPr>
          <p:cNvGrpSpPr/>
          <p:nvPr/>
        </p:nvGrpSpPr>
        <p:grpSpPr>
          <a:xfrm>
            <a:off x="1045168" y="4341661"/>
            <a:ext cx="4815280" cy="1970239"/>
            <a:chOff x="243202" y="3118095"/>
            <a:chExt cx="4734380" cy="1937137"/>
          </a:xfrm>
        </p:grpSpPr>
        <p:pic>
          <p:nvPicPr>
            <p:cNvPr id="9" name="Picture 3">
              <a:extLst>
                <a:ext uri="{FF2B5EF4-FFF2-40B4-BE49-F238E27FC236}">
                  <a16:creationId xmlns:a16="http://schemas.microsoft.com/office/drawing/2014/main" id="{B624A39D-A10F-452B-B831-2A301AF7BA8B}"/>
                </a:ext>
              </a:extLst>
            </p:cNvPr>
            <p:cNvPicPr>
              <a:picLocks noChangeAspect="1"/>
            </p:cNvPicPr>
            <p:nvPr/>
          </p:nvPicPr>
          <p:blipFill>
            <a:blip r:embed="rId4"/>
            <a:stretch>
              <a:fillRect/>
            </a:stretch>
          </p:blipFill>
          <p:spPr>
            <a:xfrm>
              <a:off x="243202" y="3118095"/>
              <a:ext cx="4734380" cy="874438"/>
            </a:xfrm>
            <a:prstGeom prst="rect">
              <a:avLst/>
            </a:prstGeom>
          </p:spPr>
        </p:pic>
        <p:pic>
          <p:nvPicPr>
            <p:cNvPr id="10" name="Picture 5">
              <a:extLst>
                <a:ext uri="{FF2B5EF4-FFF2-40B4-BE49-F238E27FC236}">
                  <a16:creationId xmlns:a16="http://schemas.microsoft.com/office/drawing/2014/main" id="{050CFD2D-2596-4716-9E9C-5BBD902325E4}"/>
                </a:ext>
              </a:extLst>
            </p:cNvPr>
            <p:cNvPicPr>
              <a:picLocks noChangeAspect="1"/>
            </p:cNvPicPr>
            <p:nvPr/>
          </p:nvPicPr>
          <p:blipFill>
            <a:blip r:embed="rId5"/>
            <a:stretch>
              <a:fillRect/>
            </a:stretch>
          </p:blipFill>
          <p:spPr>
            <a:xfrm>
              <a:off x="314121" y="3853680"/>
              <a:ext cx="3868072" cy="1201552"/>
            </a:xfrm>
            <a:prstGeom prst="rect">
              <a:avLst/>
            </a:prstGeom>
          </p:spPr>
        </p:pic>
      </p:grpSp>
      <p:pic>
        <p:nvPicPr>
          <p:cNvPr id="11" name="图片 10">
            <a:extLst>
              <a:ext uri="{FF2B5EF4-FFF2-40B4-BE49-F238E27FC236}">
                <a16:creationId xmlns:a16="http://schemas.microsoft.com/office/drawing/2014/main" id="{FF07176B-D164-4BC0-BC35-95E7AFE183FD}"/>
              </a:ext>
            </a:extLst>
          </p:cNvPr>
          <p:cNvPicPr>
            <a:picLocks noChangeAspect="1"/>
          </p:cNvPicPr>
          <p:nvPr/>
        </p:nvPicPr>
        <p:blipFill>
          <a:blip r:embed="rId6"/>
          <a:stretch>
            <a:fillRect/>
          </a:stretch>
        </p:blipFill>
        <p:spPr>
          <a:xfrm>
            <a:off x="6207124" y="4139478"/>
            <a:ext cx="5218807" cy="2552678"/>
          </a:xfrm>
          <a:prstGeom prst="rect">
            <a:avLst/>
          </a:prstGeom>
        </p:spPr>
      </p:pic>
    </p:spTree>
    <p:extLst>
      <p:ext uri="{BB962C8B-B14F-4D97-AF65-F5344CB8AC3E}">
        <p14:creationId xmlns:p14="http://schemas.microsoft.com/office/powerpoint/2010/main" val="2606053392"/>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E1A394-C53F-40F7-873D-2C39AE8D1832}"/>
              </a:ext>
            </a:extLst>
          </p:cNvPr>
          <p:cNvSpPr>
            <a:spLocks noGrp="1"/>
          </p:cNvSpPr>
          <p:nvPr>
            <p:ph type="title"/>
          </p:nvPr>
        </p:nvSpPr>
        <p:spPr/>
        <p:txBody>
          <a:bodyPr/>
          <a:lstStyle/>
          <a:p>
            <a:r>
              <a:rPr lang="en-US" dirty="0"/>
              <a:t>Heterogeneous Graph</a:t>
            </a:r>
          </a:p>
        </p:txBody>
      </p:sp>
      <p:sp>
        <p:nvSpPr>
          <p:cNvPr id="3" name="内容占位符 2">
            <a:extLst>
              <a:ext uri="{FF2B5EF4-FFF2-40B4-BE49-F238E27FC236}">
                <a16:creationId xmlns:a16="http://schemas.microsoft.com/office/drawing/2014/main" id="{AC05642D-5118-48DA-90B0-EBE81B79F8BA}"/>
              </a:ext>
            </a:extLst>
          </p:cNvPr>
          <p:cNvSpPr>
            <a:spLocks noGrp="1"/>
          </p:cNvSpPr>
          <p:nvPr>
            <p:ph idx="1"/>
          </p:nvPr>
        </p:nvSpPr>
        <p:spPr>
          <a:xfrm>
            <a:off x="838200" y="1825625"/>
            <a:ext cx="5424948" cy="4351338"/>
          </a:xfrm>
        </p:spPr>
        <p:txBody>
          <a:bodyPr/>
          <a:lstStyle/>
          <a:p>
            <a:r>
              <a:rPr lang="en-US" dirty="0"/>
              <a:t>Graph that has different types of nodes and edges, often characterized by its schema.</a:t>
            </a:r>
          </a:p>
          <a:p>
            <a:endParaRPr lang="en-US" dirty="0"/>
          </a:p>
          <a:p>
            <a:r>
              <a:rPr lang="en-US" dirty="0"/>
              <a:t>Most real world graphs are heterogeneous.</a:t>
            </a:r>
          </a:p>
          <a:p>
            <a:pPr lvl="1"/>
            <a:r>
              <a:rPr lang="en-US" dirty="0"/>
              <a:t>Knowledge graph</a:t>
            </a:r>
          </a:p>
          <a:p>
            <a:pPr lvl="1"/>
            <a:r>
              <a:rPr lang="en-US" dirty="0"/>
              <a:t>Citation network</a:t>
            </a:r>
          </a:p>
          <a:p>
            <a:pPr lvl="1"/>
            <a:r>
              <a:rPr lang="en-US" dirty="0"/>
              <a:t>E-commerce network</a:t>
            </a:r>
          </a:p>
        </p:txBody>
      </p:sp>
      <p:pic>
        <p:nvPicPr>
          <p:cNvPr id="4" name="图片 3">
            <a:extLst>
              <a:ext uri="{FF2B5EF4-FFF2-40B4-BE49-F238E27FC236}">
                <a16:creationId xmlns:a16="http://schemas.microsoft.com/office/drawing/2014/main" id="{A2DE139B-C2C6-4ED2-B226-62BD87601F5C}"/>
              </a:ext>
            </a:extLst>
          </p:cNvPr>
          <p:cNvPicPr>
            <a:picLocks noChangeAspect="1"/>
          </p:cNvPicPr>
          <p:nvPr/>
        </p:nvPicPr>
        <p:blipFill>
          <a:blip r:embed="rId2"/>
          <a:stretch>
            <a:fillRect/>
          </a:stretch>
        </p:blipFill>
        <p:spPr>
          <a:xfrm>
            <a:off x="7335871" y="0"/>
            <a:ext cx="3657787" cy="2401255"/>
          </a:xfrm>
          <a:prstGeom prst="rect">
            <a:avLst/>
          </a:prstGeom>
        </p:spPr>
      </p:pic>
      <p:pic>
        <p:nvPicPr>
          <p:cNvPr id="5" name="图片 4">
            <a:extLst>
              <a:ext uri="{FF2B5EF4-FFF2-40B4-BE49-F238E27FC236}">
                <a16:creationId xmlns:a16="http://schemas.microsoft.com/office/drawing/2014/main" id="{7DDA2E05-9561-4809-A3EC-76908C09DE85}"/>
              </a:ext>
            </a:extLst>
          </p:cNvPr>
          <p:cNvPicPr>
            <a:picLocks noChangeAspect="1"/>
          </p:cNvPicPr>
          <p:nvPr/>
        </p:nvPicPr>
        <p:blipFill>
          <a:blip r:embed="rId3"/>
          <a:stretch>
            <a:fillRect/>
          </a:stretch>
        </p:blipFill>
        <p:spPr>
          <a:xfrm>
            <a:off x="7173639" y="2496621"/>
            <a:ext cx="3982253" cy="1485341"/>
          </a:xfrm>
          <a:prstGeom prst="rect">
            <a:avLst/>
          </a:prstGeom>
        </p:spPr>
      </p:pic>
      <p:sp>
        <p:nvSpPr>
          <p:cNvPr id="6" name="文本框 5">
            <a:extLst>
              <a:ext uri="{FF2B5EF4-FFF2-40B4-BE49-F238E27FC236}">
                <a16:creationId xmlns:a16="http://schemas.microsoft.com/office/drawing/2014/main" id="{98350257-0E97-4E0C-BDA6-AAADCBC0693F}"/>
              </a:ext>
            </a:extLst>
          </p:cNvPr>
          <p:cNvSpPr txBox="1"/>
          <p:nvPr/>
        </p:nvSpPr>
        <p:spPr>
          <a:xfrm>
            <a:off x="9383868" y="3912327"/>
            <a:ext cx="1592615" cy="338554"/>
          </a:xfrm>
          <a:prstGeom prst="rect">
            <a:avLst/>
          </a:prstGeom>
          <a:noFill/>
        </p:spPr>
        <p:txBody>
          <a:bodyPr wrap="none" rtlCol="0">
            <a:spAutoFit/>
          </a:bodyPr>
          <a:lstStyle/>
          <a:p>
            <a:r>
              <a:rPr lang="en-US" sz="1600" dirty="0"/>
              <a:t>[Sun et al., 2014]</a:t>
            </a:r>
          </a:p>
        </p:txBody>
      </p:sp>
      <p:pic>
        <p:nvPicPr>
          <p:cNvPr id="10242" name="Picture 2" descr="https://blogger.googleusercontent.com/img/b/R29vZ2xl/AVvXsEjAttne5MIU91g4BM5zeJLQbMGeh7hCBjvtFBEP3ZxKggPKjWfRmmKHFHhW0Kkb7XWOmbhLMfU81JB3eqWVMySHjsR_M4YeDW2ux5nwEhsM7Xs_AH7cMbRXDutaKKqCAMxdV7mA021WPR6hDtIml_VF55DUBYSYlZGOrkOqX9dTQhIH5pMq8Ek2vavgdw/w640-h362/image9.png">
            <a:extLst>
              <a:ext uri="{FF2B5EF4-FFF2-40B4-BE49-F238E27FC236}">
                <a16:creationId xmlns:a16="http://schemas.microsoft.com/office/drawing/2014/main" id="{16121E4B-166D-4C5D-980B-0E900A278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8992" y="4401091"/>
            <a:ext cx="4039503" cy="2284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93518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AFA2A-7011-4F41-927E-6249E855FBF3}"/>
              </a:ext>
            </a:extLst>
          </p:cNvPr>
          <p:cNvSpPr>
            <a:spLocks noGrp="1"/>
          </p:cNvSpPr>
          <p:nvPr>
            <p:ph type="title"/>
          </p:nvPr>
        </p:nvSpPr>
        <p:spPr/>
        <p:txBody>
          <a:bodyPr>
            <a:normAutofit fontScale="90000"/>
          </a:bodyPr>
          <a:lstStyle/>
          <a:p>
            <a:r>
              <a:rPr lang="en-US" sz="3600" dirty="0"/>
              <a:t>Relational Graph Convolution Network</a:t>
            </a:r>
            <a:br>
              <a:rPr lang="en-US" sz="3600" dirty="0"/>
            </a:br>
            <a:r>
              <a:rPr lang="en-US" sz="3600" dirty="0"/>
              <a:t>[</a:t>
            </a:r>
            <a:r>
              <a:rPr lang="en-US" sz="3600" dirty="0" err="1"/>
              <a:t>Schlichtkrull</a:t>
            </a:r>
            <a:r>
              <a:rPr lang="en-US" sz="3600" dirty="0"/>
              <a:t> et al., 2017]</a:t>
            </a:r>
          </a:p>
        </p:txBody>
      </p:sp>
      <p:sp>
        <p:nvSpPr>
          <p:cNvPr id="3" name="内容占位符 2">
            <a:extLst>
              <a:ext uri="{FF2B5EF4-FFF2-40B4-BE49-F238E27FC236}">
                <a16:creationId xmlns:a16="http://schemas.microsoft.com/office/drawing/2014/main" id="{698A9F5A-B72E-4A29-8DD8-F089481A86A8}"/>
              </a:ext>
            </a:extLst>
          </p:cNvPr>
          <p:cNvSpPr>
            <a:spLocks noGrp="1"/>
          </p:cNvSpPr>
          <p:nvPr>
            <p:ph idx="1"/>
          </p:nvPr>
        </p:nvSpPr>
        <p:spPr>
          <a:xfrm>
            <a:off x="838200" y="1825625"/>
            <a:ext cx="5257800" cy="4351338"/>
          </a:xfrm>
        </p:spPr>
        <p:txBody>
          <a:bodyPr>
            <a:normAutofit lnSpcReduction="10000"/>
          </a:bodyPr>
          <a:lstStyle/>
          <a:p>
            <a:r>
              <a:rPr lang="en-US" sz="2400" dirty="0"/>
              <a:t>Parameterize message function according to edge types (relations) and employ an hierarchical aggregation.</a:t>
            </a:r>
          </a:p>
          <a:p>
            <a:endParaRPr lang="en-US" sz="2400" dirty="0"/>
          </a:p>
          <a:p>
            <a:endParaRPr lang="en-US" sz="2400" dirty="0"/>
          </a:p>
          <a:p>
            <a:endParaRPr lang="en-US" sz="2400" dirty="0"/>
          </a:p>
          <a:p>
            <a:r>
              <a:rPr lang="en-US" sz="2400" dirty="0"/>
              <a:t>Adopt various regularization tricks to combat over-parameterization when there are many relations. E.g., for KG, it could be &gt;1K!</a:t>
            </a:r>
          </a:p>
        </p:txBody>
      </p:sp>
      <p:pic>
        <p:nvPicPr>
          <p:cNvPr id="4" name="图片 3">
            <a:extLst>
              <a:ext uri="{FF2B5EF4-FFF2-40B4-BE49-F238E27FC236}">
                <a16:creationId xmlns:a16="http://schemas.microsoft.com/office/drawing/2014/main" id="{3AD3AFD0-1A10-4510-B9C3-8089CD2A13D1}"/>
              </a:ext>
            </a:extLst>
          </p:cNvPr>
          <p:cNvPicPr>
            <a:picLocks noChangeAspect="1"/>
          </p:cNvPicPr>
          <p:nvPr/>
        </p:nvPicPr>
        <p:blipFill>
          <a:blip r:embed="rId2"/>
          <a:stretch>
            <a:fillRect/>
          </a:stretch>
        </p:blipFill>
        <p:spPr>
          <a:xfrm>
            <a:off x="1211826" y="3121590"/>
            <a:ext cx="4510548" cy="1036908"/>
          </a:xfrm>
          <a:prstGeom prst="rect">
            <a:avLst/>
          </a:prstGeom>
        </p:spPr>
      </p:pic>
      <p:pic>
        <p:nvPicPr>
          <p:cNvPr id="5" name="图片 4">
            <a:extLst>
              <a:ext uri="{FF2B5EF4-FFF2-40B4-BE49-F238E27FC236}">
                <a16:creationId xmlns:a16="http://schemas.microsoft.com/office/drawing/2014/main" id="{175E3626-9118-4EC1-81B1-50B8A661FE24}"/>
              </a:ext>
            </a:extLst>
          </p:cNvPr>
          <p:cNvPicPr>
            <a:picLocks noChangeAspect="1"/>
          </p:cNvPicPr>
          <p:nvPr/>
        </p:nvPicPr>
        <p:blipFill>
          <a:blip r:embed="rId3"/>
          <a:stretch>
            <a:fillRect/>
          </a:stretch>
        </p:blipFill>
        <p:spPr>
          <a:xfrm>
            <a:off x="7202652" y="1212841"/>
            <a:ext cx="3368545" cy="3583423"/>
          </a:xfrm>
          <a:prstGeom prst="rect">
            <a:avLst/>
          </a:prstGeom>
        </p:spPr>
      </p:pic>
      <p:pic>
        <p:nvPicPr>
          <p:cNvPr id="6" name="图片 5">
            <a:extLst>
              <a:ext uri="{FF2B5EF4-FFF2-40B4-BE49-F238E27FC236}">
                <a16:creationId xmlns:a16="http://schemas.microsoft.com/office/drawing/2014/main" id="{9B259CD9-9D49-4A14-8F73-4EDB74C12C36}"/>
              </a:ext>
            </a:extLst>
          </p:cNvPr>
          <p:cNvPicPr>
            <a:picLocks noChangeAspect="1"/>
          </p:cNvPicPr>
          <p:nvPr/>
        </p:nvPicPr>
        <p:blipFill>
          <a:blip r:embed="rId4"/>
          <a:stretch>
            <a:fillRect/>
          </a:stretch>
        </p:blipFill>
        <p:spPr>
          <a:xfrm>
            <a:off x="7049498" y="5117199"/>
            <a:ext cx="3746321" cy="1530548"/>
          </a:xfrm>
          <a:prstGeom prst="rect">
            <a:avLst/>
          </a:prstGeom>
        </p:spPr>
      </p:pic>
    </p:spTree>
    <p:extLst>
      <p:ext uri="{BB962C8B-B14F-4D97-AF65-F5344CB8AC3E}">
        <p14:creationId xmlns:p14="http://schemas.microsoft.com/office/powerpoint/2010/main" val="38618045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83CC9D-1DF2-4FA7-BDEE-6F8BC3674D70}"/>
              </a:ext>
            </a:extLst>
          </p:cNvPr>
          <p:cNvSpPr>
            <a:spLocks noGrp="1"/>
          </p:cNvSpPr>
          <p:nvPr>
            <p:ph type="title"/>
          </p:nvPr>
        </p:nvSpPr>
        <p:spPr/>
        <p:txBody>
          <a:bodyPr/>
          <a:lstStyle/>
          <a:p>
            <a:r>
              <a:rPr lang="en-US" sz="3600" dirty="0"/>
              <a:t>Heterogeneous Graph Transformer [Hu et al., 2020]</a:t>
            </a:r>
            <a:endParaRPr lang="en-US" dirty="0"/>
          </a:p>
        </p:txBody>
      </p:sp>
      <p:sp>
        <p:nvSpPr>
          <p:cNvPr id="3" name="内容占位符 2">
            <a:extLst>
              <a:ext uri="{FF2B5EF4-FFF2-40B4-BE49-F238E27FC236}">
                <a16:creationId xmlns:a16="http://schemas.microsoft.com/office/drawing/2014/main" id="{13798A1F-5A3B-4BFF-8A45-DBF7E563F23C}"/>
              </a:ext>
            </a:extLst>
          </p:cNvPr>
          <p:cNvSpPr>
            <a:spLocks noGrp="1"/>
          </p:cNvSpPr>
          <p:nvPr>
            <p:ph idx="1"/>
          </p:nvPr>
        </p:nvSpPr>
        <p:spPr>
          <a:xfrm>
            <a:off x="838200" y="1825625"/>
            <a:ext cx="5003320" cy="4351338"/>
          </a:xfrm>
        </p:spPr>
        <p:txBody>
          <a:bodyPr>
            <a:normAutofit lnSpcReduction="10000"/>
          </a:bodyPr>
          <a:lstStyle/>
          <a:p>
            <a:r>
              <a:rPr lang="en-US" sz="2400" dirty="0"/>
              <a:t>Parametrization according to both node and edge types.</a:t>
            </a:r>
          </a:p>
          <a:p>
            <a:endParaRPr lang="en-US" sz="2400" dirty="0"/>
          </a:p>
          <a:p>
            <a:r>
              <a:rPr lang="en-US" sz="2400" dirty="0"/>
              <a:t>Adopt a flat attention-based aggregation across neighbors (potentially) of different types.</a:t>
            </a:r>
          </a:p>
          <a:p>
            <a:endParaRPr lang="en-US" sz="2400" dirty="0"/>
          </a:p>
          <a:p>
            <a:r>
              <a:rPr lang="en-US" sz="2400" dirty="0"/>
              <a:t>Use dot-product based attention as contrast to the addictive attention in GAT.</a:t>
            </a:r>
          </a:p>
        </p:txBody>
      </p:sp>
      <p:pic>
        <p:nvPicPr>
          <p:cNvPr id="4" name="图片 3">
            <a:extLst>
              <a:ext uri="{FF2B5EF4-FFF2-40B4-BE49-F238E27FC236}">
                <a16:creationId xmlns:a16="http://schemas.microsoft.com/office/drawing/2014/main" id="{22797C55-7DCB-4571-B821-A668BC491BF3}"/>
              </a:ext>
            </a:extLst>
          </p:cNvPr>
          <p:cNvPicPr>
            <a:picLocks noChangeAspect="1"/>
          </p:cNvPicPr>
          <p:nvPr/>
        </p:nvPicPr>
        <p:blipFill>
          <a:blip r:embed="rId2"/>
          <a:stretch>
            <a:fillRect/>
          </a:stretch>
        </p:blipFill>
        <p:spPr>
          <a:xfrm>
            <a:off x="5841520" y="4098359"/>
            <a:ext cx="6144005" cy="2499504"/>
          </a:xfrm>
          <a:prstGeom prst="rect">
            <a:avLst/>
          </a:prstGeom>
        </p:spPr>
      </p:pic>
      <p:pic>
        <p:nvPicPr>
          <p:cNvPr id="5" name="图片 4">
            <a:extLst>
              <a:ext uri="{FF2B5EF4-FFF2-40B4-BE49-F238E27FC236}">
                <a16:creationId xmlns:a16="http://schemas.microsoft.com/office/drawing/2014/main" id="{195DA033-42F5-4092-BACB-3ABBEB62E9A8}"/>
              </a:ext>
            </a:extLst>
          </p:cNvPr>
          <p:cNvPicPr>
            <a:picLocks noChangeAspect="1"/>
          </p:cNvPicPr>
          <p:nvPr/>
        </p:nvPicPr>
        <p:blipFill>
          <a:blip r:embed="rId3"/>
          <a:stretch>
            <a:fillRect/>
          </a:stretch>
        </p:blipFill>
        <p:spPr>
          <a:xfrm>
            <a:off x="5958348" y="1729785"/>
            <a:ext cx="5200346" cy="2059712"/>
          </a:xfrm>
          <a:prstGeom prst="rect">
            <a:avLst/>
          </a:prstGeom>
        </p:spPr>
      </p:pic>
    </p:spTree>
    <p:extLst>
      <p:ext uri="{BB962C8B-B14F-4D97-AF65-F5344CB8AC3E}">
        <p14:creationId xmlns:p14="http://schemas.microsoft.com/office/powerpoint/2010/main" val="92382439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E4221-6985-474A-BC89-D6BAF4AE055F}"/>
              </a:ext>
            </a:extLst>
          </p:cNvPr>
          <p:cNvSpPr>
            <a:spLocks noGrp="1"/>
          </p:cNvSpPr>
          <p:nvPr>
            <p:ph type="title"/>
          </p:nvPr>
        </p:nvSpPr>
        <p:spPr/>
        <p:txBody>
          <a:bodyPr/>
          <a:lstStyle/>
          <a:p>
            <a:r>
              <a:rPr lang="en-US" dirty="0"/>
              <a:t>Real world graphs are large</a:t>
            </a:r>
          </a:p>
        </p:txBody>
      </p:sp>
      <p:sp>
        <p:nvSpPr>
          <p:cNvPr id="5" name="内容占位符 4">
            <a:extLst>
              <a:ext uri="{FF2B5EF4-FFF2-40B4-BE49-F238E27FC236}">
                <a16:creationId xmlns:a16="http://schemas.microsoft.com/office/drawing/2014/main" id="{07817FEB-0AAE-4B97-AC22-CF40B2FDF24D}"/>
              </a:ext>
            </a:extLst>
          </p:cNvPr>
          <p:cNvSpPr>
            <a:spLocks noGrp="1"/>
          </p:cNvSpPr>
          <p:nvPr>
            <p:ph idx="1"/>
          </p:nvPr>
        </p:nvSpPr>
        <p:spPr>
          <a:xfrm>
            <a:off x="838200" y="4851399"/>
            <a:ext cx="10515600" cy="1451078"/>
          </a:xfrm>
        </p:spPr>
        <p:txBody>
          <a:bodyPr>
            <a:normAutofit fontScale="70000" lnSpcReduction="20000"/>
          </a:bodyPr>
          <a:lstStyle/>
          <a:p>
            <a:pPr marL="457200" indent="-457200"/>
            <a:r>
              <a:rPr lang="en-US" altLang="zh-CN" dirty="0"/>
              <a:t>MAG240M</a:t>
            </a:r>
            <a:r>
              <a:rPr lang="zh-CN" altLang="en-US" dirty="0"/>
              <a:t>：</a:t>
            </a:r>
            <a:r>
              <a:rPr lang="en-US" altLang="zh-CN" dirty="0"/>
              <a:t>Graph 30GB</a:t>
            </a:r>
            <a:r>
              <a:rPr lang="zh-CN" altLang="en-US" dirty="0"/>
              <a:t>，</a:t>
            </a:r>
            <a:r>
              <a:rPr lang="en-US" altLang="zh-CN" dirty="0"/>
              <a:t>Feature 200GB</a:t>
            </a:r>
            <a:r>
              <a:rPr lang="zh-CN" altLang="en-US" dirty="0"/>
              <a:t>。</a:t>
            </a:r>
            <a:endParaRPr lang="en-US" altLang="zh-CN" dirty="0"/>
          </a:p>
          <a:p>
            <a:pPr marL="457200" indent="-457200"/>
            <a:r>
              <a:rPr lang="en-US" altLang="zh-CN" dirty="0"/>
              <a:t>CPU+GPU</a:t>
            </a:r>
            <a:r>
              <a:rPr lang="zh-CN" altLang="en-US" dirty="0"/>
              <a:t> </a:t>
            </a:r>
            <a:r>
              <a:rPr lang="en-US" altLang="zh-CN" dirty="0"/>
              <a:t>mixed training</a:t>
            </a:r>
            <a:r>
              <a:rPr lang="zh-CN" altLang="en-US" dirty="0"/>
              <a:t>：</a:t>
            </a:r>
            <a:r>
              <a:rPr lang="en-US" altLang="zh-CN" dirty="0"/>
              <a:t>g4dn.metal, 384GB CPU RAM, $7.824/</a:t>
            </a:r>
            <a:r>
              <a:rPr lang="en-US" altLang="zh-CN" dirty="0" err="1"/>
              <a:t>hr</a:t>
            </a:r>
            <a:endParaRPr lang="en-US" altLang="zh-CN" dirty="0"/>
          </a:p>
          <a:p>
            <a:pPr marL="457200" indent="-457200"/>
            <a:r>
              <a:rPr lang="en-US" altLang="zh-CN" dirty="0"/>
              <a:t>Pure-GPU training</a:t>
            </a:r>
            <a:r>
              <a:rPr lang="zh-CN" altLang="en-US" dirty="0"/>
              <a:t>：</a:t>
            </a:r>
            <a:r>
              <a:rPr lang="en-US" altLang="zh-CN" dirty="0"/>
              <a:t>4x g4dn.metal, 32x T4 GPU, $31.296/</a:t>
            </a:r>
            <a:r>
              <a:rPr lang="en-US" altLang="zh-CN" dirty="0" err="1"/>
              <a:t>hr</a:t>
            </a:r>
            <a:endParaRPr lang="en-US" altLang="zh-CN" dirty="0"/>
          </a:p>
          <a:p>
            <a:pPr marL="457200" indent="-457200"/>
            <a:r>
              <a:rPr lang="en-US" altLang="zh-CN" dirty="0"/>
              <a:t>Web graph: 4.66B web pages (</a:t>
            </a:r>
            <a:r>
              <a:rPr lang="en-US" altLang="zh-CN" b="1" dirty="0"/>
              <a:t>&gt;10x !!</a:t>
            </a:r>
            <a:r>
              <a:rPr lang="en-US" altLang="zh-CN" dirty="0"/>
              <a:t>)</a:t>
            </a:r>
          </a:p>
        </p:txBody>
      </p:sp>
      <p:pic>
        <p:nvPicPr>
          <p:cNvPr id="6" name="Picture 4">
            <a:extLst>
              <a:ext uri="{FF2B5EF4-FFF2-40B4-BE49-F238E27FC236}">
                <a16:creationId xmlns:a16="http://schemas.microsoft.com/office/drawing/2014/main" id="{4F9DCD45-5AB0-4E5C-A385-0DB5DECCFF81}"/>
              </a:ext>
            </a:extLst>
          </p:cNvPr>
          <p:cNvPicPr>
            <a:picLocks noChangeAspect="1"/>
          </p:cNvPicPr>
          <p:nvPr/>
        </p:nvPicPr>
        <p:blipFill>
          <a:blip r:embed="rId2"/>
          <a:stretch>
            <a:fillRect/>
          </a:stretch>
        </p:blipFill>
        <p:spPr>
          <a:xfrm>
            <a:off x="1616902" y="1572701"/>
            <a:ext cx="8793616" cy="2881312"/>
          </a:xfrm>
          <a:prstGeom prst="rect">
            <a:avLst/>
          </a:prstGeom>
        </p:spPr>
      </p:pic>
    </p:spTree>
    <p:extLst>
      <p:ext uri="{BB962C8B-B14F-4D97-AF65-F5344CB8AC3E}">
        <p14:creationId xmlns:p14="http://schemas.microsoft.com/office/powerpoint/2010/main" val="28336987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2E29-B5F7-4B42-B3D9-72705DB2E856}"/>
              </a:ext>
            </a:extLst>
          </p:cNvPr>
          <p:cNvSpPr>
            <a:spLocks noGrp="1"/>
          </p:cNvSpPr>
          <p:nvPr>
            <p:ph type="title"/>
          </p:nvPr>
        </p:nvSpPr>
        <p:spPr/>
        <p:txBody>
          <a:bodyPr/>
          <a:lstStyle/>
          <a:p>
            <a:r>
              <a:rPr lang="en-US" dirty="0"/>
              <a:t>Examples when interdependency matters</a:t>
            </a:r>
          </a:p>
        </p:txBody>
      </p:sp>
      <p:sp>
        <p:nvSpPr>
          <p:cNvPr id="3" name="Content Placeholder 2">
            <a:extLst>
              <a:ext uri="{FF2B5EF4-FFF2-40B4-BE49-F238E27FC236}">
                <a16:creationId xmlns:a16="http://schemas.microsoft.com/office/drawing/2014/main" id="{386E1612-93AD-43BF-A751-EEEED9B2E361}"/>
              </a:ext>
            </a:extLst>
          </p:cNvPr>
          <p:cNvSpPr>
            <a:spLocks noGrp="1"/>
          </p:cNvSpPr>
          <p:nvPr>
            <p:ph idx="1"/>
          </p:nvPr>
        </p:nvSpPr>
        <p:spPr>
          <a:xfrm>
            <a:off x="425038" y="1371600"/>
            <a:ext cx="11424062" cy="461665"/>
          </a:xfrm>
        </p:spPr>
        <p:txBody>
          <a:bodyPr/>
          <a:lstStyle/>
          <a:p>
            <a:r>
              <a:rPr lang="en-US" dirty="0"/>
              <a:t>Rental scams:</a:t>
            </a:r>
          </a:p>
        </p:txBody>
      </p:sp>
      <p:sp>
        <p:nvSpPr>
          <p:cNvPr id="4" name="Slide Number Placeholder 3">
            <a:extLst>
              <a:ext uri="{FF2B5EF4-FFF2-40B4-BE49-F238E27FC236}">
                <a16:creationId xmlns:a16="http://schemas.microsoft.com/office/drawing/2014/main" id="{7C9891EC-BA69-4144-AFB9-480BAA68B2F4}"/>
              </a:ext>
            </a:extLst>
          </p:cNvPr>
          <p:cNvSpPr>
            <a:spLocks noGrp="1"/>
          </p:cNvSpPr>
          <p:nvPr>
            <p:ph type="sldNum" sz="quarter" idx="4"/>
          </p:nvPr>
        </p:nvSpPr>
        <p:spPr/>
        <p:txBody>
          <a:bodyPr/>
          <a:lstStyle/>
          <a:p>
            <a:fld id="{DC503246-BBCE-4F0A-BCDC-08FC4C52637D}" type="slidenum">
              <a:rPr lang="en-US" smtClean="0"/>
              <a:pPr/>
              <a:t>11</a:t>
            </a:fld>
            <a:endParaRPr lang="en-US"/>
          </a:p>
        </p:txBody>
      </p:sp>
      <p:graphicFrame>
        <p:nvGraphicFramePr>
          <p:cNvPr id="5" name="Table 5">
            <a:extLst>
              <a:ext uri="{FF2B5EF4-FFF2-40B4-BE49-F238E27FC236}">
                <a16:creationId xmlns:a16="http://schemas.microsoft.com/office/drawing/2014/main" id="{A64DB309-D5E8-4E27-9580-D44B750762F6}"/>
              </a:ext>
            </a:extLst>
          </p:cNvPr>
          <p:cNvGraphicFramePr>
            <a:graphicFrameLocks noGrp="1"/>
          </p:cNvGraphicFramePr>
          <p:nvPr>
            <p:extLst>
              <p:ext uri="{D42A27DB-BD31-4B8C-83A1-F6EECF244321}">
                <p14:modId xmlns:p14="http://schemas.microsoft.com/office/powerpoint/2010/main" val="1282518695"/>
              </p:ext>
            </p:extLst>
          </p:nvPr>
        </p:nvGraphicFramePr>
        <p:xfrm>
          <a:off x="673716" y="1787264"/>
          <a:ext cx="10370109" cy="4171933"/>
        </p:xfrm>
        <a:graphic>
          <a:graphicData uri="http://schemas.openxmlformats.org/drawingml/2006/table">
            <a:tbl>
              <a:tblPr firstRow="1" bandRow="1">
                <a:tableStyleId>{5C22544A-7EE6-4342-B048-85BDC9FD1C3A}</a:tableStyleId>
              </a:tblPr>
              <a:tblGrid>
                <a:gridCol w="3456703">
                  <a:extLst>
                    <a:ext uri="{9D8B030D-6E8A-4147-A177-3AD203B41FA5}">
                      <a16:colId xmlns:a16="http://schemas.microsoft.com/office/drawing/2014/main" val="2543201911"/>
                    </a:ext>
                  </a:extLst>
                </a:gridCol>
                <a:gridCol w="3456703">
                  <a:extLst>
                    <a:ext uri="{9D8B030D-6E8A-4147-A177-3AD203B41FA5}">
                      <a16:colId xmlns:a16="http://schemas.microsoft.com/office/drawing/2014/main" val="4190047992"/>
                    </a:ext>
                  </a:extLst>
                </a:gridCol>
                <a:gridCol w="3456703">
                  <a:extLst>
                    <a:ext uri="{9D8B030D-6E8A-4147-A177-3AD203B41FA5}">
                      <a16:colId xmlns:a16="http://schemas.microsoft.com/office/drawing/2014/main" val="3278332475"/>
                    </a:ext>
                  </a:extLst>
                </a:gridCol>
              </a:tblGrid>
              <a:tr h="552979">
                <a:tc>
                  <a:txBody>
                    <a:bodyPr/>
                    <a:lstStyle/>
                    <a:p>
                      <a:r>
                        <a:rPr lang="en-US" dirty="0"/>
                        <a:t>Address</a:t>
                      </a:r>
                    </a:p>
                  </a:txBody>
                  <a:tcPr/>
                </a:tc>
                <a:tc>
                  <a:txBody>
                    <a:bodyPr/>
                    <a:lstStyle/>
                    <a:p>
                      <a:r>
                        <a:rPr lang="en-US" dirty="0"/>
                        <a:t>Outdoor images</a:t>
                      </a:r>
                    </a:p>
                  </a:txBody>
                  <a:tcPr/>
                </a:tc>
                <a:tc>
                  <a:txBody>
                    <a:bodyPr/>
                    <a:lstStyle/>
                    <a:p>
                      <a:r>
                        <a:rPr lang="en-US" dirty="0" err="1"/>
                        <a:t>IsFraud</a:t>
                      </a:r>
                      <a:r>
                        <a:rPr lang="en-US" dirty="0"/>
                        <a:t>?</a:t>
                      </a:r>
                    </a:p>
                  </a:txBody>
                  <a:tcPr/>
                </a:tc>
                <a:extLst>
                  <a:ext uri="{0D108BD9-81ED-4DB2-BD59-A6C34878D82A}">
                    <a16:rowId xmlns:a16="http://schemas.microsoft.com/office/drawing/2014/main" val="3116092774"/>
                  </a:ext>
                </a:extLst>
              </a:tr>
              <a:tr h="1809477">
                <a:tc>
                  <a:txBody>
                    <a:bodyPr/>
                    <a:lstStyle/>
                    <a:p>
                      <a:r>
                        <a:rPr lang="en-US" dirty="0"/>
                        <a:t>XXX, New York City, NY</a:t>
                      </a:r>
                    </a:p>
                  </a:txBody>
                  <a:tcPr/>
                </a:tc>
                <a:tc>
                  <a:txBody>
                    <a:bodyPr/>
                    <a:lstStyle/>
                    <a:p>
                      <a:endParaRPr lang="en-US" dirty="0"/>
                    </a:p>
                  </a:txBody>
                  <a:tcPr/>
                </a:tc>
                <a:tc>
                  <a:txBody>
                    <a:bodyPr/>
                    <a:lstStyle/>
                    <a:p>
                      <a:r>
                        <a:rPr lang="en-US" dirty="0"/>
                        <a:t>?</a:t>
                      </a:r>
                    </a:p>
                  </a:txBody>
                  <a:tcPr/>
                </a:tc>
                <a:extLst>
                  <a:ext uri="{0D108BD9-81ED-4DB2-BD59-A6C34878D82A}">
                    <a16:rowId xmlns:a16="http://schemas.microsoft.com/office/drawing/2014/main" val="353954660"/>
                  </a:ext>
                </a:extLst>
              </a:tr>
              <a:tr h="1809477">
                <a:tc>
                  <a:txBody>
                    <a:bodyPr/>
                    <a:lstStyle/>
                    <a:p>
                      <a:r>
                        <a:rPr lang="en-US" dirty="0"/>
                        <a:t>YYY, Boston, MA</a:t>
                      </a:r>
                    </a:p>
                  </a:txBody>
                  <a:tcPr/>
                </a:tc>
                <a:tc>
                  <a:txBody>
                    <a:bodyPr/>
                    <a:lstStyle/>
                    <a:p>
                      <a:endParaRPr lang="en-US" dirty="0"/>
                    </a:p>
                  </a:txBody>
                  <a:tcPr/>
                </a:tc>
                <a:tc>
                  <a:txBody>
                    <a:bodyPr/>
                    <a:lstStyle/>
                    <a:p>
                      <a:r>
                        <a:rPr lang="en-US" dirty="0"/>
                        <a:t>?</a:t>
                      </a:r>
                    </a:p>
                  </a:txBody>
                  <a:tcPr/>
                </a:tc>
                <a:extLst>
                  <a:ext uri="{0D108BD9-81ED-4DB2-BD59-A6C34878D82A}">
                    <a16:rowId xmlns:a16="http://schemas.microsoft.com/office/drawing/2014/main" val="3274000621"/>
                  </a:ext>
                </a:extLst>
              </a:tr>
            </a:tbl>
          </a:graphicData>
        </a:graphic>
      </p:graphicFrame>
      <p:pic>
        <p:nvPicPr>
          <p:cNvPr id="7" name="Picture 6">
            <a:extLst>
              <a:ext uri="{FF2B5EF4-FFF2-40B4-BE49-F238E27FC236}">
                <a16:creationId xmlns:a16="http://schemas.microsoft.com/office/drawing/2014/main" id="{4EBA18E0-E9C2-4819-9825-90AA22B24B3E}"/>
              </a:ext>
            </a:extLst>
          </p:cNvPr>
          <p:cNvPicPr>
            <a:picLocks noChangeAspect="1"/>
          </p:cNvPicPr>
          <p:nvPr/>
        </p:nvPicPr>
        <p:blipFill>
          <a:blip r:embed="rId3"/>
          <a:stretch>
            <a:fillRect/>
          </a:stretch>
        </p:blipFill>
        <p:spPr>
          <a:xfrm>
            <a:off x="5055601" y="2496257"/>
            <a:ext cx="2009775" cy="1390650"/>
          </a:xfrm>
          <a:prstGeom prst="rect">
            <a:avLst/>
          </a:prstGeom>
        </p:spPr>
      </p:pic>
      <p:pic>
        <p:nvPicPr>
          <p:cNvPr id="8" name="Picture 7">
            <a:extLst>
              <a:ext uri="{FF2B5EF4-FFF2-40B4-BE49-F238E27FC236}">
                <a16:creationId xmlns:a16="http://schemas.microsoft.com/office/drawing/2014/main" id="{36F37212-CB29-4E1C-B7C8-717C1A73D0D6}"/>
              </a:ext>
            </a:extLst>
          </p:cNvPr>
          <p:cNvPicPr>
            <a:picLocks noChangeAspect="1"/>
          </p:cNvPicPr>
          <p:nvPr/>
        </p:nvPicPr>
        <p:blipFill>
          <a:blip r:embed="rId3"/>
          <a:stretch>
            <a:fillRect/>
          </a:stretch>
        </p:blipFill>
        <p:spPr>
          <a:xfrm>
            <a:off x="5052642" y="4344292"/>
            <a:ext cx="2009775" cy="1390650"/>
          </a:xfrm>
          <a:prstGeom prst="rect">
            <a:avLst/>
          </a:prstGeom>
        </p:spPr>
      </p:pic>
      <p:sp>
        <p:nvSpPr>
          <p:cNvPr id="9" name="TextBox 8">
            <a:extLst>
              <a:ext uri="{FF2B5EF4-FFF2-40B4-BE49-F238E27FC236}">
                <a16:creationId xmlns:a16="http://schemas.microsoft.com/office/drawing/2014/main" id="{FA06FDA2-817D-4A28-A9F1-580A52BD402C}"/>
              </a:ext>
            </a:extLst>
          </p:cNvPr>
          <p:cNvSpPr txBox="1"/>
          <p:nvPr/>
        </p:nvSpPr>
        <p:spPr>
          <a:xfrm>
            <a:off x="673716" y="6015174"/>
            <a:ext cx="8562545" cy="276999"/>
          </a:xfrm>
          <a:prstGeom prst="rect">
            <a:avLst/>
          </a:prstGeom>
          <a:noFill/>
        </p:spPr>
        <p:txBody>
          <a:bodyPr wrap="square" lIns="0" rIns="0" rtlCol="0">
            <a:spAutoFit/>
          </a:bodyPr>
          <a:lstStyle/>
          <a:p>
            <a:r>
              <a:rPr lang="en-US" sz="1200" dirty="0"/>
              <a:t>Photo taken from: </a:t>
            </a:r>
            <a:r>
              <a:rPr lang="en-US" sz="1200" i="1" dirty="0"/>
              <a:t>Walking away with your money': Family's house target of fraudulent real estate listing</a:t>
            </a:r>
            <a:r>
              <a:rPr lang="en-US" sz="1200" dirty="0"/>
              <a:t>, kens5.com</a:t>
            </a:r>
            <a:endParaRPr lang="en-US" sz="1200" i="1" dirty="0"/>
          </a:p>
        </p:txBody>
      </p:sp>
    </p:spTree>
    <p:extLst>
      <p:ext uri="{BB962C8B-B14F-4D97-AF65-F5344CB8AC3E}">
        <p14:creationId xmlns:p14="http://schemas.microsoft.com/office/powerpoint/2010/main" val="262213190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FAA7F1-3B43-4548-9F39-213CB6E0D5F4}"/>
              </a:ext>
            </a:extLst>
          </p:cNvPr>
          <p:cNvSpPr>
            <a:spLocks noGrp="1"/>
          </p:cNvSpPr>
          <p:nvPr>
            <p:ph type="title"/>
          </p:nvPr>
        </p:nvSpPr>
        <p:spPr/>
        <p:txBody>
          <a:bodyPr/>
          <a:lstStyle/>
          <a:p>
            <a:r>
              <a:rPr lang="en-US" dirty="0"/>
              <a:t>Why it’s hard to learn on large graphs?</a:t>
            </a:r>
          </a:p>
        </p:txBody>
      </p:sp>
      <p:sp>
        <p:nvSpPr>
          <p:cNvPr id="3" name="内容占位符 2">
            <a:extLst>
              <a:ext uri="{FF2B5EF4-FFF2-40B4-BE49-F238E27FC236}">
                <a16:creationId xmlns:a16="http://schemas.microsoft.com/office/drawing/2014/main" id="{EA0DEC9B-5C75-47CC-8568-51CCBA700D8E}"/>
              </a:ext>
            </a:extLst>
          </p:cNvPr>
          <p:cNvSpPr>
            <a:spLocks noGrp="1"/>
          </p:cNvSpPr>
          <p:nvPr>
            <p:ph idx="1"/>
          </p:nvPr>
        </p:nvSpPr>
        <p:spPr>
          <a:xfrm>
            <a:off x="425038" y="1371600"/>
            <a:ext cx="11424062" cy="3293209"/>
          </a:xfrm>
        </p:spPr>
        <p:txBody>
          <a:bodyPr/>
          <a:lstStyle/>
          <a:p>
            <a:r>
              <a:rPr lang="en-US" dirty="0"/>
              <a:t>There is essentially only </a:t>
            </a:r>
            <a:r>
              <a:rPr lang="en-US" i="1" dirty="0"/>
              <a:t>one</a:t>
            </a:r>
            <a:r>
              <a:rPr lang="en-US" dirty="0"/>
              <a:t> (giant) sample!</a:t>
            </a:r>
          </a:p>
          <a:p>
            <a:endParaRPr lang="en-US" dirty="0"/>
          </a:p>
          <a:p>
            <a:r>
              <a:rPr lang="en-US" dirty="0"/>
              <a:t>Almost all instances (nodes) are connected (relevant), so the worst case needs to consider all the instances together.</a:t>
            </a:r>
          </a:p>
          <a:p>
            <a:endParaRPr lang="en-US" dirty="0"/>
          </a:p>
          <a:p>
            <a:r>
              <a:rPr lang="en-US" dirty="0"/>
              <a:t>The connectivity pattern is often long-tailed, meaning each node often has some arbitrary neighbors connected (poor access pattern!)</a:t>
            </a:r>
          </a:p>
        </p:txBody>
      </p:sp>
    </p:spTree>
    <p:extLst>
      <p:ext uri="{BB962C8B-B14F-4D97-AF65-F5344CB8AC3E}">
        <p14:creationId xmlns:p14="http://schemas.microsoft.com/office/powerpoint/2010/main" val="189097314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F956C9-F5C1-4C8C-B0C5-EEAE6D3A4BC5}"/>
              </a:ext>
            </a:extLst>
          </p:cNvPr>
          <p:cNvSpPr>
            <a:spLocks noGrp="1"/>
          </p:cNvSpPr>
          <p:nvPr>
            <p:ph type="title"/>
          </p:nvPr>
        </p:nvSpPr>
        <p:spPr/>
        <p:txBody>
          <a:bodyPr/>
          <a:lstStyle/>
          <a:p>
            <a:r>
              <a:rPr lang="en-US" dirty="0"/>
              <a:t>GNN under the computational lens</a:t>
            </a:r>
          </a:p>
        </p:txBody>
      </p:sp>
      <p:pic>
        <p:nvPicPr>
          <p:cNvPr id="4" name="图片 3">
            <a:extLst>
              <a:ext uri="{FF2B5EF4-FFF2-40B4-BE49-F238E27FC236}">
                <a16:creationId xmlns:a16="http://schemas.microsoft.com/office/drawing/2014/main" id="{9CBC42A6-C82B-4B3B-8143-655FDBEB883D}"/>
              </a:ext>
            </a:extLst>
          </p:cNvPr>
          <p:cNvPicPr>
            <a:picLocks noChangeAspect="1"/>
          </p:cNvPicPr>
          <p:nvPr/>
        </p:nvPicPr>
        <p:blipFill>
          <a:blip r:embed="rId2"/>
          <a:stretch>
            <a:fillRect/>
          </a:stretch>
        </p:blipFill>
        <p:spPr>
          <a:xfrm>
            <a:off x="1156709" y="1976507"/>
            <a:ext cx="2014921" cy="1983601"/>
          </a:xfrm>
          <a:prstGeom prst="rect">
            <a:avLst/>
          </a:prstGeom>
        </p:spPr>
      </p:pic>
      <p:pic>
        <p:nvPicPr>
          <p:cNvPr id="8" name="图片 7">
            <a:extLst>
              <a:ext uri="{FF2B5EF4-FFF2-40B4-BE49-F238E27FC236}">
                <a16:creationId xmlns:a16="http://schemas.microsoft.com/office/drawing/2014/main" id="{4B650931-DF39-4D54-AB4A-E836BBC8F4C6}"/>
              </a:ext>
            </a:extLst>
          </p:cNvPr>
          <p:cNvPicPr>
            <a:picLocks noChangeAspect="1"/>
          </p:cNvPicPr>
          <p:nvPr/>
        </p:nvPicPr>
        <p:blipFill>
          <a:blip r:embed="rId3"/>
          <a:stretch>
            <a:fillRect/>
          </a:stretch>
        </p:blipFill>
        <p:spPr>
          <a:xfrm>
            <a:off x="4338493" y="4080937"/>
            <a:ext cx="6182588" cy="1886213"/>
          </a:xfrm>
          <a:prstGeom prst="rect">
            <a:avLst/>
          </a:prstGeom>
        </p:spPr>
      </p:pic>
    </p:spTree>
    <p:extLst>
      <p:ext uri="{BB962C8B-B14F-4D97-AF65-F5344CB8AC3E}">
        <p14:creationId xmlns:p14="http://schemas.microsoft.com/office/powerpoint/2010/main" val="414540272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55927A4-B952-4061-B4AC-D8DE149D3D81}"/>
              </a:ext>
            </a:extLst>
          </p:cNvPr>
          <p:cNvPicPr>
            <a:picLocks noChangeAspect="1"/>
          </p:cNvPicPr>
          <p:nvPr/>
        </p:nvPicPr>
        <p:blipFill>
          <a:blip r:embed="rId2"/>
          <a:stretch>
            <a:fillRect/>
          </a:stretch>
        </p:blipFill>
        <p:spPr>
          <a:xfrm>
            <a:off x="4296164" y="2671533"/>
            <a:ext cx="6239746" cy="3343742"/>
          </a:xfrm>
          <a:prstGeom prst="rect">
            <a:avLst/>
          </a:prstGeom>
        </p:spPr>
      </p:pic>
      <p:sp>
        <p:nvSpPr>
          <p:cNvPr id="2" name="标题 1">
            <a:extLst>
              <a:ext uri="{FF2B5EF4-FFF2-40B4-BE49-F238E27FC236}">
                <a16:creationId xmlns:a16="http://schemas.microsoft.com/office/drawing/2014/main" id="{21F956C9-F5C1-4C8C-B0C5-EEAE6D3A4BC5}"/>
              </a:ext>
            </a:extLst>
          </p:cNvPr>
          <p:cNvSpPr>
            <a:spLocks noGrp="1"/>
          </p:cNvSpPr>
          <p:nvPr>
            <p:ph type="title"/>
          </p:nvPr>
        </p:nvSpPr>
        <p:spPr/>
        <p:txBody>
          <a:bodyPr/>
          <a:lstStyle/>
          <a:p>
            <a:r>
              <a:rPr lang="en-US" dirty="0"/>
              <a:t>GNN under the computational lens</a:t>
            </a:r>
          </a:p>
        </p:txBody>
      </p:sp>
      <p:pic>
        <p:nvPicPr>
          <p:cNvPr id="4" name="图片 3">
            <a:extLst>
              <a:ext uri="{FF2B5EF4-FFF2-40B4-BE49-F238E27FC236}">
                <a16:creationId xmlns:a16="http://schemas.microsoft.com/office/drawing/2014/main" id="{9CBC42A6-C82B-4B3B-8143-655FDBEB883D}"/>
              </a:ext>
            </a:extLst>
          </p:cNvPr>
          <p:cNvPicPr>
            <a:picLocks noChangeAspect="1"/>
          </p:cNvPicPr>
          <p:nvPr/>
        </p:nvPicPr>
        <p:blipFill>
          <a:blip r:embed="rId3"/>
          <a:stretch>
            <a:fillRect/>
          </a:stretch>
        </p:blipFill>
        <p:spPr>
          <a:xfrm>
            <a:off x="1156709" y="1976507"/>
            <a:ext cx="2014921" cy="1983601"/>
          </a:xfrm>
          <a:prstGeom prst="rect">
            <a:avLst/>
          </a:prstGeom>
        </p:spPr>
      </p:pic>
    </p:spTree>
    <p:extLst>
      <p:ext uri="{BB962C8B-B14F-4D97-AF65-F5344CB8AC3E}">
        <p14:creationId xmlns:p14="http://schemas.microsoft.com/office/powerpoint/2010/main" val="428866782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9C1B426-5FD7-45E7-9B8F-AC856859E838}"/>
              </a:ext>
            </a:extLst>
          </p:cNvPr>
          <p:cNvPicPr>
            <a:picLocks noChangeAspect="1"/>
          </p:cNvPicPr>
          <p:nvPr/>
        </p:nvPicPr>
        <p:blipFill>
          <a:blip r:embed="rId2"/>
          <a:stretch>
            <a:fillRect/>
          </a:stretch>
        </p:blipFill>
        <p:spPr>
          <a:xfrm>
            <a:off x="4296164" y="2728691"/>
            <a:ext cx="6382641" cy="3286584"/>
          </a:xfrm>
          <a:prstGeom prst="rect">
            <a:avLst/>
          </a:prstGeom>
        </p:spPr>
      </p:pic>
      <p:sp>
        <p:nvSpPr>
          <p:cNvPr id="2" name="标题 1">
            <a:extLst>
              <a:ext uri="{FF2B5EF4-FFF2-40B4-BE49-F238E27FC236}">
                <a16:creationId xmlns:a16="http://schemas.microsoft.com/office/drawing/2014/main" id="{21F956C9-F5C1-4C8C-B0C5-EEAE6D3A4BC5}"/>
              </a:ext>
            </a:extLst>
          </p:cNvPr>
          <p:cNvSpPr>
            <a:spLocks noGrp="1"/>
          </p:cNvSpPr>
          <p:nvPr>
            <p:ph type="title"/>
          </p:nvPr>
        </p:nvSpPr>
        <p:spPr/>
        <p:txBody>
          <a:bodyPr/>
          <a:lstStyle/>
          <a:p>
            <a:r>
              <a:rPr lang="en-US" dirty="0"/>
              <a:t>Full graph training</a:t>
            </a:r>
          </a:p>
        </p:txBody>
      </p:sp>
      <p:pic>
        <p:nvPicPr>
          <p:cNvPr id="4" name="图片 3">
            <a:extLst>
              <a:ext uri="{FF2B5EF4-FFF2-40B4-BE49-F238E27FC236}">
                <a16:creationId xmlns:a16="http://schemas.microsoft.com/office/drawing/2014/main" id="{9CBC42A6-C82B-4B3B-8143-655FDBEB883D}"/>
              </a:ext>
            </a:extLst>
          </p:cNvPr>
          <p:cNvPicPr>
            <a:picLocks noChangeAspect="1"/>
          </p:cNvPicPr>
          <p:nvPr/>
        </p:nvPicPr>
        <p:blipFill>
          <a:blip r:embed="rId3"/>
          <a:stretch>
            <a:fillRect/>
          </a:stretch>
        </p:blipFill>
        <p:spPr>
          <a:xfrm>
            <a:off x="1156709" y="1976507"/>
            <a:ext cx="2014921" cy="1983601"/>
          </a:xfrm>
          <a:prstGeom prst="rect">
            <a:avLst/>
          </a:prstGeom>
        </p:spPr>
      </p:pic>
    </p:spTree>
    <p:extLst>
      <p:ext uri="{BB962C8B-B14F-4D97-AF65-F5344CB8AC3E}">
        <p14:creationId xmlns:p14="http://schemas.microsoft.com/office/powerpoint/2010/main" val="156419917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C678F32-64FA-448C-BAF2-45312D5C1F8E}"/>
              </a:ext>
            </a:extLst>
          </p:cNvPr>
          <p:cNvPicPr>
            <a:picLocks noChangeAspect="1"/>
          </p:cNvPicPr>
          <p:nvPr/>
        </p:nvPicPr>
        <p:blipFill>
          <a:blip r:embed="rId2"/>
          <a:stretch>
            <a:fillRect/>
          </a:stretch>
        </p:blipFill>
        <p:spPr>
          <a:xfrm>
            <a:off x="4350130" y="2804902"/>
            <a:ext cx="6173061" cy="3210373"/>
          </a:xfrm>
          <a:prstGeom prst="rect">
            <a:avLst/>
          </a:prstGeom>
        </p:spPr>
      </p:pic>
      <p:sp>
        <p:nvSpPr>
          <p:cNvPr id="2" name="标题 1">
            <a:extLst>
              <a:ext uri="{FF2B5EF4-FFF2-40B4-BE49-F238E27FC236}">
                <a16:creationId xmlns:a16="http://schemas.microsoft.com/office/drawing/2014/main" id="{21F956C9-F5C1-4C8C-B0C5-EEAE6D3A4BC5}"/>
              </a:ext>
            </a:extLst>
          </p:cNvPr>
          <p:cNvSpPr>
            <a:spLocks noGrp="1"/>
          </p:cNvSpPr>
          <p:nvPr>
            <p:ph type="title"/>
          </p:nvPr>
        </p:nvSpPr>
        <p:spPr/>
        <p:txBody>
          <a:bodyPr/>
          <a:lstStyle/>
          <a:p>
            <a:r>
              <a:rPr lang="en-US" dirty="0"/>
              <a:t>Full graph training</a:t>
            </a:r>
          </a:p>
        </p:txBody>
      </p:sp>
      <p:pic>
        <p:nvPicPr>
          <p:cNvPr id="4" name="图片 3">
            <a:extLst>
              <a:ext uri="{FF2B5EF4-FFF2-40B4-BE49-F238E27FC236}">
                <a16:creationId xmlns:a16="http://schemas.microsoft.com/office/drawing/2014/main" id="{9CBC42A6-C82B-4B3B-8143-655FDBEB883D}"/>
              </a:ext>
            </a:extLst>
          </p:cNvPr>
          <p:cNvPicPr>
            <a:picLocks noChangeAspect="1"/>
          </p:cNvPicPr>
          <p:nvPr/>
        </p:nvPicPr>
        <p:blipFill>
          <a:blip r:embed="rId3"/>
          <a:stretch>
            <a:fillRect/>
          </a:stretch>
        </p:blipFill>
        <p:spPr>
          <a:xfrm>
            <a:off x="1156709" y="1976507"/>
            <a:ext cx="2014921" cy="1983601"/>
          </a:xfrm>
          <a:prstGeom prst="rect">
            <a:avLst/>
          </a:prstGeom>
        </p:spPr>
      </p:pic>
      <p:sp>
        <p:nvSpPr>
          <p:cNvPr id="5" name="文本框 4">
            <a:extLst>
              <a:ext uri="{FF2B5EF4-FFF2-40B4-BE49-F238E27FC236}">
                <a16:creationId xmlns:a16="http://schemas.microsoft.com/office/drawing/2014/main" id="{FB7D47DE-F0A4-493F-AC6C-F9EAC381404C}"/>
              </a:ext>
            </a:extLst>
          </p:cNvPr>
          <p:cNvSpPr txBox="1"/>
          <p:nvPr/>
        </p:nvSpPr>
        <p:spPr>
          <a:xfrm>
            <a:off x="4892531" y="1804807"/>
            <a:ext cx="4446025" cy="646331"/>
          </a:xfrm>
          <a:prstGeom prst="rect">
            <a:avLst/>
          </a:prstGeom>
          <a:noFill/>
        </p:spPr>
        <p:txBody>
          <a:bodyPr wrap="none" rtlCol="0">
            <a:spAutoFit/>
          </a:bodyPr>
          <a:lstStyle/>
          <a:p>
            <a:r>
              <a:rPr lang="en-US" dirty="0">
                <a:solidFill>
                  <a:srgbClr val="C00000"/>
                </a:solidFill>
              </a:rPr>
              <a:t>Huge memory footprint.</a:t>
            </a:r>
          </a:p>
          <a:p>
            <a:r>
              <a:rPr lang="en-US" dirty="0">
                <a:solidFill>
                  <a:srgbClr val="C00000"/>
                </a:solidFill>
              </a:rPr>
              <a:t>I/O intensive due to data inter-dependencies.</a:t>
            </a:r>
          </a:p>
        </p:txBody>
      </p:sp>
      <p:pic>
        <p:nvPicPr>
          <p:cNvPr id="7" name="Picture 4" descr="Crying Face Emoji (U+1F622)">
            <a:extLst>
              <a:ext uri="{FF2B5EF4-FFF2-40B4-BE49-F238E27FC236}">
                <a16:creationId xmlns:a16="http://schemas.microsoft.com/office/drawing/2014/main" id="{7BD2179C-5FD9-4B6A-8A20-E0EFAAF735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9887" y="1877260"/>
            <a:ext cx="501427" cy="501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00346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CF75CA-7FB9-45C9-9FBE-ADAFF97BCB89}"/>
              </a:ext>
            </a:extLst>
          </p:cNvPr>
          <p:cNvSpPr>
            <a:spLocks noGrp="1"/>
          </p:cNvSpPr>
          <p:nvPr>
            <p:ph type="title"/>
          </p:nvPr>
        </p:nvSpPr>
        <p:spPr/>
        <p:txBody>
          <a:bodyPr/>
          <a:lstStyle/>
          <a:p>
            <a:r>
              <a:rPr lang="en-US" dirty="0"/>
              <a:t>Minibatch training</a:t>
            </a:r>
          </a:p>
        </p:txBody>
      </p:sp>
      <p:pic>
        <p:nvPicPr>
          <p:cNvPr id="4" name="图片 3">
            <a:extLst>
              <a:ext uri="{FF2B5EF4-FFF2-40B4-BE49-F238E27FC236}">
                <a16:creationId xmlns:a16="http://schemas.microsoft.com/office/drawing/2014/main" id="{A3BD71EB-DFE2-4CDF-AC88-346AC843F99E}"/>
              </a:ext>
            </a:extLst>
          </p:cNvPr>
          <p:cNvPicPr>
            <a:picLocks noChangeAspect="1"/>
          </p:cNvPicPr>
          <p:nvPr/>
        </p:nvPicPr>
        <p:blipFill>
          <a:blip r:embed="rId2"/>
          <a:stretch>
            <a:fillRect/>
          </a:stretch>
        </p:blipFill>
        <p:spPr>
          <a:xfrm>
            <a:off x="8863795" y="365125"/>
            <a:ext cx="1396748" cy="1375037"/>
          </a:xfrm>
          <a:prstGeom prst="rect">
            <a:avLst/>
          </a:prstGeom>
        </p:spPr>
      </p:pic>
      <p:pic>
        <p:nvPicPr>
          <p:cNvPr id="5" name="图片 4">
            <a:extLst>
              <a:ext uri="{FF2B5EF4-FFF2-40B4-BE49-F238E27FC236}">
                <a16:creationId xmlns:a16="http://schemas.microsoft.com/office/drawing/2014/main" id="{216CE2DB-C1D9-43F7-B395-B773077B9891}"/>
              </a:ext>
            </a:extLst>
          </p:cNvPr>
          <p:cNvPicPr>
            <a:picLocks noChangeAspect="1"/>
          </p:cNvPicPr>
          <p:nvPr/>
        </p:nvPicPr>
        <p:blipFill>
          <a:blip r:embed="rId3"/>
          <a:stretch>
            <a:fillRect/>
          </a:stretch>
        </p:blipFill>
        <p:spPr>
          <a:xfrm>
            <a:off x="1574015" y="3080085"/>
            <a:ext cx="4170524" cy="2141620"/>
          </a:xfrm>
          <a:prstGeom prst="rect">
            <a:avLst/>
          </a:prstGeom>
        </p:spPr>
      </p:pic>
      <p:pic>
        <p:nvPicPr>
          <p:cNvPr id="6" name="图片 5">
            <a:extLst>
              <a:ext uri="{FF2B5EF4-FFF2-40B4-BE49-F238E27FC236}">
                <a16:creationId xmlns:a16="http://schemas.microsoft.com/office/drawing/2014/main" id="{008A3613-79F1-45BF-9ADD-4A82B35B23CA}"/>
              </a:ext>
            </a:extLst>
          </p:cNvPr>
          <p:cNvPicPr>
            <a:picLocks noChangeAspect="1"/>
          </p:cNvPicPr>
          <p:nvPr/>
        </p:nvPicPr>
        <p:blipFill>
          <a:blip r:embed="rId4"/>
          <a:stretch>
            <a:fillRect/>
          </a:stretch>
        </p:blipFill>
        <p:spPr>
          <a:xfrm>
            <a:off x="6778533" y="3080085"/>
            <a:ext cx="4170524" cy="2141620"/>
          </a:xfrm>
          <a:prstGeom prst="rect">
            <a:avLst/>
          </a:prstGeom>
        </p:spPr>
      </p:pic>
      <p:sp>
        <p:nvSpPr>
          <p:cNvPr id="7" name="文本框 6">
            <a:extLst>
              <a:ext uri="{FF2B5EF4-FFF2-40B4-BE49-F238E27FC236}">
                <a16:creationId xmlns:a16="http://schemas.microsoft.com/office/drawing/2014/main" id="{F01AABC7-3A4E-4ABD-BE87-8A0789369151}"/>
              </a:ext>
            </a:extLst>
          </p:cNvPr>
          <p:cNvSpPr txBox="1"/>
          <p:nvPr/>
        </p:nvSpPr>
        <p:spPr>
          <a:xfrm>
            <a:off x="1574015" y="2255062"/>
            <a:ext cx="997261" cy="369332"/>
          </a:xfrm>
          <a:prstGeom prst="rect">
            <a:avLst/>
          </a:prstGeom>
          <a:noFill/>
        </p:spPr>
        <p:txBody>
          <a:bodyPr wrap="none" rtlCol="0">
            <a:spAutoFit/>
          </a:bodyPr>
          <a:lstStyle/>
          <a:p>
            <a:r>
              <a:rPr lang="en-US" dirty="0"/>
              <a:t>Batch #1</a:t>
            </a:r>
          </a:p>
        </p:txBody>
      </p:sp>
    </p:spTree>
    <p:extLst>
      <p:ext uri="{BB962C8B-B14F-4D97-AF65-F5344CB8AC3E}">
        <p14:creationId xmlns:p14="http://schemas.microsoft.com/office/powerpoint/2010/main" val="4212479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CF75CA-7FB9-45C9-9FBE-ADAFF97BCB89}"/>
              </a:ext>
            </a:extLst>
          </p:cNvPr>
          <p:cNvSpPr>
            <a:spLocks noGrp="1"/>
          </p:cNvSpPr>
          <p:nvPr>
            <p:ph type="title"/>
          </p:nvPr>
        </p:nvSpPr>
        <p:spPr/>
        <p:txBody>
          <a:bodyPr/>
          <a:lstStyle/>
          <a:p>
            <a:r>
              <a:rPr lang="en-US" dirty="0"/>
              <a:t>Minibatch training</a:t>
            </a:r>
          </a:p>
        </p:txBody>
      </p:sp>
      <p:pic>
        <p:nvPicPr>
          <p:cNvPr id="4" name="图片 3">
            <a:extLst>
              <a:ext uri="{FF2B5EF4-FFF2-40B4-BE49-F238E27FC236}">
                <a16:creationId xmlns:a16="http://schemas.microsoft.com/office/drawing/2014/main" id="{A3BD71EB-DFE2-4CDF-AC88-346AC843F99E}"/>
              </a:ext>
            </a:extLst>
          </p:cNvPr>
          <p:cNvPicPr>
            <a:picLocks noChangeAspect="1"/>
          </p:cNvPicPr>
          <p:nvPr/>
        </p:nvPicPr>
        <p:blipFill>
          <a:blip r:embed="rId2"/>
          <a:stretch>
            <a:fillRect/>
          </a:stretch>
        </p:blipFill>
        <p:spPr>
          <a:xfrm>
            <a:off x="8863795" y="365125"/>
            <a:ext cx="1396748" cy="1375037"/>
          </a:xfrm>
          <a:prstGeom prst="rect">
            <a:avLst/>
          </a:prstGeom>
        </p:spPr>
      </p:pic>
      <p:sp>
        <p:nvSpPr>
          <p:cNvPr id="7" name="文本框 6">
            <a:extLst>
              <a:ext uri="{FF2B5EF4-FFF2-40B4-BE49-F238E27FC236}">
                <a16:creationId xmlns:a16="http://schemas.microsoft.com/office/drawing/2014/main" id="{F01AABC7-3A4E-4ABD-BE87-8A0789369151}"/>
              </a:ext>
            </a:extLst>
          </p:cNvPr>
          <p:cNvSpPr txBox="1"/>
          <p:nvPr/>
        </p:nvSpPr>
        <p:spPr>
          <a:xfrm>
            <a:off x="1574015" y="2255062"/>
            <a:ext cx="997261" cy="369332"/>
          </a:xfrm>
          <a:prstGeom prst="rect">
            <a:avLst/>
          </a:prstGeom>
          <a:noFill/>
        </p:spPr>
        <p:txBody>
          <a:bodyPr wrap="none" rtlCol="0">
            <a:spAutoFit/>
          </a:bodyPr>
          <a:lstStyle/>
          <a:p>
            <a:r>
              <a:rPr lang="en-US" dirty="0"/>
              <a:t>Batch #2</a:t>
            </a:r>
          </a:p>
        </p:txBody>
      </p:sp>
      <p:pic>
        <p:nvPicPr>
          <p:cNvPr id="3" name="图片 2">
            <a:extLst>
              <a:ext uri="{FF2B5EF4-FFF2-40B4-BE49-F238E27FC236}">
                <a16:creationId xmlns:a16="http://schemas.microsoft.com/office/drawing/2014/main" id="{E294893D-77AB-4982-B375-67A5681419EC}"/>
              </a:ext>
            </a:extLst>
          </p:cNvPr>
          <p:cNvPicPr>
            <a:picLocks noChangeAspect="1"/>
          </p:cNvPicPr>
          <p:nvPr/>
        </p:nvPicPr>
        <p:blipFill>
          <a:blip r:embed="rId3"/>
          <a:stretch>
            <a:fillRect/>
          </a:stretch>
        </p:blipFill>
        <p:spPr>
          <a:xfrm>
            <a:off x="1485311" y="3099824"/>
            <a:ext cx="4413426" cy="2267566"/>
          </a:xfrm>
          <a:prstGeom prst="rect">
            <a:avLst/>
          </a:prstGeom>
        </p:spPr>
      </p:pic>
      <p:pic>
        <p:nvPicPr>
          <p:cNvPr id="8" name="图片 7">
            <a:extLst>
              <a:ext uri="{FF2B5EF4-FFF2-40B4-BE49-F238E27FC236}">
                <a16:creationId xmlns:a16="http://schemas.microsoft.com/office/drawing/2014/main" id="{61C10930-499B-4AF8-AC3D-99771D6E3239}"/>
              </a:ext>
            </a:extLst>
          </p:cNvPr>
          <p:cNvPicPr>
            <a:picLocks noChangeAspect="1"/>
          </p:cNvPicPr>
          <p:nvPr/>
        </p:nvPicPr>
        <p:blipFill>
          <a:blip r:embed="rId4"/>
          <a:stretch>
            <a:fillRect/>
          </a:stretch>
        </p:blipFill>
        <p:spPr>
          <a:xfrm>
            <a:off x="6590762" y="3176690"/>
            <a:ext cx="4278908" cy="2190700"/>
          </a:xfrm>
          <a:prstGeom prst="rect">
            <a:avLst/>
          </a:prstGeom>
        </p:spPr>
      </p:pic>
      <p:grpSp>
        <p:nvGrpSpPr>
          <p:cNvPr id="12" name="组合 11">
            <a:extLst>
              <a:ext uri="{FF2B5EF4-FFF2-40B4-BE49-F238E27FC236}">
                <a16:creationId xmlns:a16="http://schemas.microsoft.com/office/drawing/2014/main" id="{DAF8C6DC-89BD-4C15-B658-7840D9BC7FBB}"/>
              </a:ext>
            </a:extLst>
          </p:cNvPr>
          <p:cNvGrpSpPr/>
          <p:nvPr/>
        </p:nvGrpSpPr>
        <p:grpSpPr>
          <a:xfrm>
            <a:off x="5406235" y="5438274"/>
            <a:ext cx="5561338" cy="989023"/>
            <a:chOff x="5406235" y="5438274"/>
            <a:chExt cx="5561338" cy="989023"/>
          </a:xfrm>
        </p:grpSpPr>
        <p:sp>
          <p:nvSpPr>
            <p:cNvPr id="9" name="文本框 8">
              <a:extLst>
                <a:ext uri="{FF2B5EF4-FFF2-40B4-BE49-F238E27FC236}">
                  <a16:creationId xmlns:a16="http://schemas.microsoft.com/office/drawing/2014/main" id="{F85066E2-D163-4281-8F5B-5BBF0D7E2FD5}"/>
                </a:ext>
              </a:extLst>
            </p:cNvPr>
            <p:cNvSpPr txBox="1"/>
            <p:nvPr/>
          </p:nvSpPr>
          <p:spPr>
            <a:xfrm>
              <a:off x="5406235" y="5942866"/>
              <a:ext cx="5059911" cy="369332"/>
            </a:xfrm>
            <a:prstGeom prst="rect">
              <a:avLst/>
            </a:prstGeom>
            <a:noFill/>
          </p:spPr>
          <p:txBody>
            <a:bodyPr wrap="none" rtlCol="0">
              <a:spAutoFit/>
            </a:bodyPr>
            <a:lstStyle/>
            <a:p>
              <a:r>
                <a:rPr lang="en-US" dirty="0">
                  <a:solidFill>
                    <a:srgbClr val="C00000"/>
                  </a:solidFill>
                </a:rPr>
                <a:t>Huge receptive field due to neighborhood explosion</a:t>
              </a:r>
            </a:p>
          </p:txBody>
        </p:sp>
        <p:pic>
          <p:nvPicPr>
            <p:cNvPr id="10" name="Picture 4" descr="Crying Face Emoji (U+1F622)">
              <a:extLst>
                <a:ext uri="{FF2B5EF4-FFF2-40B4-BE49-F238E27FC236}">
                  <a16:creationId xmlns:a16="http://schemas.microsoft.com/office/drawing/2014/main" id="{1530C960-D756-439B-873D-BB8A6A0061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6146" y="5925870"/>
              <a:ext cx="501427" cy="501427"/>
            </a:xfrm>
            <a:prstGeom prst="rect">
              <a:avLst/>
            </a:prstGeom>
            <a:noFill/>
            <a:extLst>
              <a:ext uri="{909E8E84-426E-40DD-AFC4-6F175D3DCCD1}">
                <a14:hiddenFill xmlns:a14="http://schemas.microsoft.com/office/drawing/2010/main">
                  <a:solidFill>
                    <a:srgbClr val="FFFFFF"/>
                  </a:solidFill>
                </a14:hiddenFill>
              </a:ext>
            </a:extLst>
          </p:spPr>
        </p:pic>
        <p:sp>
          <p:nvSpPr>
            <p:cNvPr id="11" name="右大括号 10">
              <a:extLst>
                <a:ext uri="{FF2B5EF4-FFF2-40B4-BE49-F238E27FC236}">
                  <a16:creationId xmlns:a16="http://schemas.microsoft.com/office/drawing/2014/main" id="{6417C62C-21AB-4DDA-907D-81D8CDC364C7}"/>
                </a:ext>
              </a:extLst>
            </p:cNvPr>
            <p:cNvSpPr/>
            <p:nvPr/>
          </p:nvSpPr>
          <p:spPr>
            <a:xfrm rot="5400000">
              <a:off x="8646786" y="3472092"/>
              <a:ext cx="256701" cy="4189065"/>
            </a:xfrm>
            <a:prstGeom prst="rightBrace">
              <a:avLst>
                <a:gd name="adj1" fmla="val 27376"/>
                <a:gd name="adj2"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003477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D43E810-12F7-40A3-ABE3-8BED8F912E68}"/>
              </a:ext>
            </a:extLst>
          </p:cNvPr>
          <p:cNvPicPr>
            <a:picLocks noChangeAspect="1"/>
          </p:cNvPicPr>
          <p:nvPr/>
        </p:nvPicPr>
        <p:blipFill>
          <a:blip r:embed="rId3"/>
          <a:stretch>
            <a:fillRect/>
          </a:stretch>
        </p:blipFill>
        <p:spPr>
          <a:xfrm>
            <a:off x="1476405" y="3049158"/>
            <a:ext cx="4422380" cy="2293574"/>
          </a:xfrm>
          <a:prstGeom prst="rect">
            <a:avLst/>
          </a:prstGeom>
        </p:spPr>
      </p:pic>
      <p:pic>
        <p:nvPicPr>
          <p:cNvPr id="8" name="图片 7">
            <a:extLst>
              <a:ext uri="{FF2B5EF4-FFF2-40B4-BE49-F238E27FC236}">
                <a16:creationId xmlns:a16="http://schemas.microsoft.com/office/drawing/2014/main" id="{D0987646-86A8-430C-B9EA-A1D30D82B88E}"/>
              </a:ext>
            </a:extLst>
          </p:cNvPr>
          <p:cNvPicPr>
            <a:picLocks noChangeAspect="1"/>
          </p:cNvPicPr>
          <p:nvPr/>
        </p:nvPicPr>
        <p:blipFill>
          <a:blip r:embed="rId4"/>
          <a:stretch>
            <a:fillRect/>
          </a:stretch>
        </p:blipFill>
        <p:spPr>
          <a:xfrm>
            <a:off x="6827049" y="3049158"/>
            <a:ext cx="4248325" cy="2299553"/>
          </a:xfrm>
          <a:prstGeom prst="rect">
            <a:avLst/>
          </a:prstGeom>
        </p:spPr>
      </p:pic>
      <p:sp>
        <p:nvSpPr>
          <p:cNvPr id="2" name="标题 1">
            <a:extLst>
              <a:ext uri="{FF2B5EF4-FFF2-40B4-BE49-F238E27FC236}">
                <a16:creationId xmlns:a16="http://schemas.microsoft.com/office/drawing/2014/main" id="{92CF75CA-7FB9-45C9-9FBE-ADAFF97BCB89}"/>
              </a:ext>
            </a:extLst>
          </p:cNvPr>
          <p:cNvSpPr>
            <a:spLocks noGrp="1"/>
          </p:cNvSpPr>
          <p:nvPr>
            <p:ph type="title"/>
          </p:nvPr>
        </p:nvSpPr>
        <p:spPr/>
        <p:txBody>
          <a:bodyPr/>
          <a:lstStyle/>
          <a:p>
            <a:r>
              <a:rPr lang="en-US" dirty="0"/>
              <a:t>Minibatch training + Sampling</a:t>
            </a:r>
          </a:p>
        </p:txBody>
      </p:sp>
      <p:pic>
        <p:nvPicPr>
          <p:cNvPr id="4" name="图片 3">
            <a:extLst>
              <a:ext uri="{FF2B5EF4-FFF2-40B4-BE49-F238E27FC236}">
                <a16:creationId xmlns:a16="http://schemas.microsoft.com/office/drawing/2014/main" id="{A3BD71EB-DFE2-4CDF-AC88-346AC843F99E}"/>
              </a:ext>
            </a:extLst>
          </p:cNvPr>
          <p:cNvPicPr>
            <a:picLocks noChangeAspect="1"/>
          </p:cNvPicPr>
          <p:nvPr/>
        </p:nvPicPr>
        <p:blipFill>
          <a:blip r:embed="rId5"/>
          <a:stretch>
            <a:fillRect/>
          </a:stretch>
        </p:blipFill>
        <p:spPr>
          <a:xfrm>
            <a:off x="8863795" y="365125"/>
            <a:ext cx="1396748" cy="1375037"/>
          </a:xfrm>
          <a:prstGeom prst="rect">
            <a:avLst/>
          </a:prstGeom>
        </p:spPr>
      </p:pic>
      <p:sp>
        <p:nvSpPr>
          <p:cNvPr id="7" name="文本框 6">
            <a:extLst>
              <a:ext uri="{FF2B5EF4-FFF2-40B4-BE49-F238E27FC236}">
                <a16:creationId xmlns:a16="http://schemas.microsoft.com/office/drawing/2014/main" id="{F01AABC7-3A4E-4ABD-BE87-8A0789369151}"/>
              </a:ext>
            </a:extLst>
          </p:cNvPr>
          <p:cNvSpPr txBox="1"/>
          <p:nvPr/>
        </p:nvSpPr>
        <p:spPr>
          <a:xfrm>
            <a:off x="1574015" y="2255062"/>
            <a:ext cx="997261" cy="369332"/>
          </a:xfrm>
          <a:prstGeom prst="rect">
            <a:avLst/>
          </a:prstGeom>
          <a:noFill/>
        </p:spPr>
        <p:txBody>
          <a:bodyPr wrap="none" rtlCol="0">
            <a:spAutoFit/>
          </a:bodyPr>
          <a:lstStyle/>
          <a:p>
            <a:r>
              <a:rPr lang="en-US" dirty="0"/>
              <a:t>Batch #1</a:t>
            </a:r>
          </a:p>
        </p:txBody>
      </p:sp>
      <p:sp>
        <p:nvSpPr>
          <p:cNvPr id="9" name="文本框 8">
            <a:extLst>
              <a:ext uri="{FF2B5EF4-FFF2-40B4-BE49-F238E27FC236}">
                <a16:creationId xmlns:a16="http://schemas.microsoft.com/office/drawing/2014/main" id="{7E40F2A5-2D80-4C47-95B4-9779B4D2E4C7}"/>
              </a:ext>
            </a:extLst>
          </p:cNvPr>
          <p:cNvSpPr txBox="1"/>
          <p:nvPr/>
        </p:nvSpPr>
        <p:spPr>
          <a:xfrm>
            <a:off x="1518870" y="5912663"/>
            <a:ext cx="3007555" cy="369332"/>
          </a:xfrm>
          <a:prstGeom prst="rect">
            <a:avLst/>
          </a:prstGeom>
          <a:noFill/>
        </p:spPr>
        <p:txBody>
          <a:bodyPr wrap="none" rtlCol="0">
            <a:spAutoFit/>
          </a:bodyPr>
          <a:lstStyle/>
          <a:p>
            <a:r>
              <a:rPr lang="en-US" u="sng" dirty="0"/>
              <a:t>Node-wise neighbor sampling</a:t>
            </a:r>
          </a:p>
        </p:txBody>
      </p:sp>
      <p:sp>
        <p:nvSpPr>
          <p:cNvPr id="5" name="文本框 4">
            <a:extLst>
              <a:ext uri="{FF2B5EF4-FFF2-40B4-BE49-F238E27FC236}">
                <a16:creationId xmlns:a16="http://schemas.microsoft.com/office/drawing/2014/main" id="{18E8EFB4-8673-46FC-846E-1D4FB7D5F017}"/>
              </a:ext>
            </a:extLst>
          </p:cNvPr>
          <p:cNvSpPr txBox="1"/>
          <p:nvPr/>
        </p:nvSpPr>
        <p:spPr>
          <a:xfrm>
            <a:off x="4541102" y="5912663"/>
            <a:ext cx="2285947" cy="369332"/>
          </a:xfrm>
          <a:prstGeom prst="rect">
            <a:avLst/>
          </a:prstGeom>
          <a:noFill/>
        </p:spPr>
        <p:txBody>
          <a:bodyPr wrap="none" rtlCol="0">
            <a:spAutoFit/>
          </a:bodyPr>
          <a:lstStyle/>
          <a:p>
            <a:r>
              <a:rPr lang="en-US" dirty="0"/>
              <a:t>[Hamilton et al., 2017]</a:t>
            </a:r>
          </a:p>
        </p:txBody>
      </p:sp>
    </p:spTree>
    <p:extLst>
      <p:ext uri="{BB962C8B-B14F-4D97-AF65-F5344CB8AC3E}">
        <p14:creationId xmlns:p14="http://schemas.microsoft.com/office/powerpoint/2010/main" val="2186163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CF75CA-7FB9-45C9-9FBE-ADAFF97BCB89}"/>
              </a:ext>
            </a:extLst>
          </p:cNvPr>
          <p:cNvSpPr>
            <a:spLocks noGrp="1"/>
          </p:cNvSpPr>
          <p:nvPr>
            <p:ph type="title"/>
          </p:nvPr>
        </p:nvSpPr>
        <p:spPr/>
        <p:txBody>
          <a:bodyPr/>
          <a:lstStyle/>
          <a:p>
            <a:r>
              <a:rPr lang="en-US" dirty="0"/>
              <a:t>Minibatch training + Sampling</a:t>
            </a:r>
          </a:p>
        </p:txBody>
      </p:sp>
      <p:pic>
        <p:nvPicPr>
          <p:cNvPr id="4" name="图片 3">
            <a:extLst>
              <a:ext uri="{FF2B5EF4-FFF2-40B4-BE49-F238E27FC236}">
                <a16:creationId xmlns:a16="http://schemas.microsoft.com/office/drawing/2014/main" id="{A3BD71EB-DFE2-4CDF-AC88-346AC843F99E}"/>
              </a:ext>
            </a:extLst>
          </p:cNvPr>
          <p:cNvPicPr>
            <a:picLocks noChangeAspect="1"/>
          </p:cNvPicPr>
          <p:nvPr/>
        </p:nvPicPr>
        <p:blipFill>
          <a:blip r:embed="rId2"/>
          <a:stretch>
            <a:fillRect/>
          </a:stretch>
        </p:blipFill>
        <p:spPr>
          <a:xfrm>
            <a:off x="8863795" y="365125"/>
            <a:ext cx="1396748" cy="1375037"/>
          </a:xfrm>
          <a:prstGeom prst="rect">
            <a:avLst/>
          </a:prstGeom>
        </p:spPr>
      </p:pic>
      <p:sp>
        <p:nvSpPr>
          <p:cNvPr id="7" name="文本框 6">
            <a:extLst>
              <a:ext uri="{FF2B5EF4-FFF2-40B4-BE49-F238E27FC236}">
                <a16:creationId xmlns:a16="http://schemas.microsoft.com/office/drawing/2014/main" id="{F01AABC7-3A4E-4ABD-BE87-8A0789369151}"/>
              </a:ext>
            </a:extLst>
          </p:cNvPr>
          <p:cNvSpPr txBox="1"/>
          <p:nvPr/>
        </p:nvSpPr>
        <p:spPr>
          <a:xfrm>
            <a:off x="1574015" y="2255062"/>
            <a:ext cx="997261" cy="369332"/>
          </a:xfrm>
          <a:prstGeom prst="rect">
            <a:avLst/>
          </a:prstGeom>
          <a:noFill/>
        </p:spPr>
        <p:txBody>
          <a:bodyPr wrap="none" rtlCol="0">
            <a:spAutoFit/>
          </a:bodyPr>
          <a:lstStyle/>
          <a:p>
            <a:r>
              <a:rPr lang="en-US" dirty="0"/>
              <a:t>Batch #2</a:t>
            </a:r>
          </a:p>
        </p:txBody>
      </p:sp>
      <p:sp>
        <p:nvSpPr>
          <p:cNvPr id="12" name="文本框 11">
            <a:extLst>
              <a:ext uri="{FF2B5EF4-FFF2-40B4-BE49-F238E27FC236}">
                <a16:creationId xmlns:a16="http://schemas.microsoft.com/office/drawing/2014/main" id="{495D91AA-1166-4832-966E-47EA1471F44A}"/>
              </a:ext>
            </a:extLst>
          </p:cNvPr>
          <p:cNvSpPr txBox="1"/>
          <p:nvPr/>
        </p:nvSpPr>
        <p:spPr>
          <a:xfrm>
            <a:off x="1485311" y="5658154"/>
            <a:ext cx="3007555" cy="369332"/>
          </a:xfrm>
          <a:prstGeom prst="rect">
            <a:avLst/>
          </a:prstGeom>
          <a:noFill/>
        </p:spPr>
        <p:txBody>
          <a:bodyPr wrap="none" rtlCol="0">
            <a:spAutoFit/>
          </a:bodyPr>
          <a:lstStyle/>
          <a:p>
            <a:r>
              <a:rPr lang="en-US" u="sng" dirty="0"/>
              <a:t>Node-wise neighbor sampling</a:t>
            </a:r>
          </a:p>
        </p:txBody>
      </p:sp>
      <p:pic>
        <p:nvPicPr>
          <p:cNvPr id="5" name="图片 4">
            <a:extLst>
              <a:ext uri="{FF2B5EF4-FFF2-40B4-BE49-F238E27FC236}">
                <a16:creationId xmlns:a16="http://schemas.microsoft.com/office/drawing/2014/main" id="{35BF1C0C-D05E-45A1-98B8-FB2B911CA2CA}"/>
              </a:ext>
            </a:extLst>
          </p:cNvPr>
          <p:cNvPicPr>
            <a:picLocks noChangeAspect="1"/>
          </p:cNvPicPr>
          <p:nvPr/>
        </p:nvPicPr>
        <p:blipFill>
          <a:blip r:embed="rId3"/>
          <a:stretch>
            <a:fillRect/>
          </a:stretch>
        </p:blipFill>
        <p:spPr>
          <a:xfrm>
            <a:off x="1574015" y="3188768"/>
            <a:ext cx="4228787" cy="2192465"/>
          </a:xfrm>
          <a:prstGeom prst="rect">
            <a:avLst/>
          </a:prstGeom>
        </p:spPr>
      </p:pic>
      <p:pic>
        <p:nvPicPr>
          <p:cNvPr id="6" name="图片 5">
            <a:extLst>
              <a:ext uri="{FF2B5EF4-FFF2-40B4-BE49-F238E27FC236}">
                <a16:creationId xmlns:a16="http://schemas.microsoft.com/office/drawing/2014/main" id="{41DBF28C-F1E8-4803-BDE1-C4E1C033A5E3}"/>
              </a:ext>
            </a:extLst>
          </p:cNvPr>
          <p:cNvPicPr>
            <a:picLocks noChangeAspect="1"/>
          </p:cNvPicPr>
          <p:nvPr/>
        </p:nvPicPr>
        <p:blipFill>
          <a:blip r:embed="rId4"/>
          <a:stretch>
            <a:fillRect/>
          </a:stretch>
        </p:blipFill>
        <p:spPr>
          <a:xfrm>
            <a:off x="6664518" y="3188768"/>
            <a:ext cx="4217910" cy="2128303"/>
          </a:xfrm>
          <a:prstGeom prst="rect">
            <a:avLst/>
          </a:prstGeom>
        </p:spPr>
      </p:pic>
      <p:grpSp>
        <p:nvGrpSpPr>
          <p:cNvPr id="16" name="组合 15">
            <a:extLst>
              <a:ext uri="{FF2B5EF4-FFF2-40B4-BE49-F238E27FC236}">
                <a16:creationId xmlns:a16="http://schemas.microsoft.com/office/drawing/2014/main" id="{50A20F25-13E3-4106-903C-2CF02392376A}"/>
              </a:ext>
            </a:extLst>
          </p:cNvPr>
          <p:cNvGrpSpPr/>
          <p:nvPr/>
        </p:nvGrpSpPr>
        <p:grpSpPr>
          <a:xfrm>
            <a:off x="5204110" y="5744177"/>
            <a:ext cx="5557860" cy="714466"/>
            <a:chOff x="5204110" y="5744177"/>
            <a:chExt cx="5557860" cy="714466"/>
          </a:xfrm>
        </p:grpSpPr>
        <p:sp>
          <p:nvSpPr>
            <p:cNvPr id="13" name="文本框 12">
              <a:extLst>
                <a:ext uri="{FF2B5EF4-FFF2-40B4-BE49-F238E27FC236}">
                  <a16:creationId xmlns:a16="http://schemas.microsoft.com/office/drawing/2014/main" id="{A0824B32-9731-473A-AC5D-7FCB823CAB77}"/>
                </a:ext>
              </a:extLst>
            </p:cNvPr>
            <p:cNvSpPr txBox="1"/>
            <p:nvPr/>
          </p:nvSpPr>
          <p:spPr>
            <a:xfrm>
              <a:off x="6818654" y="5744177"/>
              <a:ext cx="3357073" cy="369332"/>
            </a:xfrm>
            <a:prstGeom prst="rect">
              <a:avLst/>
            </a:prstGeom>
            <a:noFill/>
          </p:spPr>
          <p:txBody>
            <a:bodyPr wrap="none" rtlCol="0">
              <a:spAutoFit/>
            </a:bodyPr>
            <a:lstStyle/>
            <a:p>
              <a:r>
                <a:rPr lang="en-US" dirty="0">
                  <a:solidFill>
                    <a:srgbClr val="C00000"/>
                  </a:solidFill>
                </a:rPr>
                <a:t>Still have neighborhood explosion</a:t>
              </a:r>
            </a:p>
          </p:txBody>
        </p:sp>
        <p:pic>
          <p:nvPicPr>
            <p:cNvPr id="14" name="Picture 4" descr="Crying Face Emoji (U+1F622)">
              <a:extLst>
                <a:ext uri="{FF2B5EF4-FFF2-40B4-BE49-F238E27FC236}">
                  <a16:creationId xmlns:a16="http://schemas.microsoft.com/office/drawing/2014/main" id="{1C11BB0C-ACE5-4EC3-A555-3A7BFFD86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0543" y="5862795"/>
              <a:ext cx="501427" cy="501427"/>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1E6D6D53-0B44-440A-8A59-CC3E24AB6609}"/>
                </a:ext>
              </a:extLst>
            </p:cNvPr>
            <p:cNvSpPr txBox="1"/>
            <p:nvPr/>
          </p:nvSpPr>
          <p:spPr>
            <a:xfrm>
              <a:off x="5204110" y="6089311"/>
              <a:ext cx="4971617" cy="369332"/>
            </a:xfrm>
            <a:prstGeom prst="rect">
              <a:avLst/>
            </a:prstGeom>
            <a:noFill/>
          </p:spPr>
          <p:txBody>
            <a:bodyPr wrap="none" rtlCol="0">
              <a:spAutoFit/>
            </a:bodyPr>
            <a:lstStyle/>
            <a:p>
              <a:r>
                <a:rPr lang="en-US" dirty="0">
                  <a:solidFill>
                    <a:srgbClr val="C00000"/>
                  </a:solidFill>
                </a:rPr>
                <a:t>Sampling may introduce unintended structural bias</a:t>
              </a:r>
            </a:p>
          </p:txBody>
        </p:sp>
      </p:grpSp>
    </p:spTree>
    <p:extLst>
      <p:ext uri="{BB962C8B-B14F-4D97-AF65-F5344CB8AC3E}">
        <p14:creationId xmlns:p14="http://schemas.microsoft.com/office/powerpoint/2010/main" val="2349111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CF75CA-7FB9-45C9-9FBE-ADAFF97BCB89}"/>
              </a:ext>
            </a:extLst>
          </p:cNvPr>
          <p:cNvSpPr>
            <a:spLocks noGrp="1"/>
          </p:cNvSpPr>
          <p:nvPr>
            <p:ph type="title"/>
          </p:nvPr>
        </p:nvSpPr>
        <p:spPr/>
        <p:txBody>
          <a:bodyPr/>
          <a:lstStyle/>
          <a:p>
            <a:r>
              <a:rPr lang="en-US" dirty="0"/>
              <a:t>Minibatch training + Sampling</a:t>
            </a:r>
          </a:p>
        </p:txBody>
      </p:sp>
      <p:pic>
        <p:nvPicPr>
          <p:cNvPr id="4" name="图片 3">
            <a:extLst>
              <a:ext uri="{FF2B5EF4-FFF2-40B4-BE49-F238E27FC236}">
                <a16:creationId xmlns:a16="http://schemas.microsoft.com/office/drawing/2014/main" id="{A3BD71EB-DFE2-4CDF-AC88-346AC843F99E}"/>
              </a:ext>
            </a:extLst>
          </p:cNvPr>
          <p:cNvPicPr>
            <a:picLocks noChangeAspect="1"/>
          </p:cNvPicPr>
          <p:nvPr/>
        </p:nvPicPr>
        <p:blipFill>
          <a:blip r:embed="rId2"/>
          <a:stretch>
            <a:fillRect/>
          </a:stretch>
        </p:blipFill>
        <p:spPr>
          <a:xfrm>
            <a:off x="8863795" y="365125"/>
            <a:ext cx="1396748" cy="1375037"/>
          </a:xfrm>
          <a:prstGeom prst="rect">
            <a:avLst/>
          </a:prstGeom>
        </p:spPr>
      </p:pic>
      <p:sp>
        <p:nvSpPr>
          <p:cNvPr id="7" name="文本框 6">
            <a:extLst>
              <a:ext uri="{FF2B5EF4-FFF2-40B4-BE49-F238E27FC236}">
                <a16:creationId xmlns:a16="http://schemas.microsoft.com/office/drawing/2014/main" id="{F01AABC7-3A4E-4ABD-BE87-8A0789369151}"/>
              </a:ext>
            </a:extLst>
          </p:cNvPr>
          <p:cNvSpPr txBox="1"/>
          <p:nvPr/>
        </p:nvSpPr>
        <p:spPr>
          <a:xfrm>
            <a:off x="1574015" y="2255062"/>
            <a:ext cx="997261" cy="369332"/>
          </a:xfrm>
          <a:prstGeom prst="rect">
            <a:avLst/>
          </a:prstGeom>
          <a:noFill/>
        </p:spPr>
        <p:txBody>
          <a:bodyPr wrap="none" rtlCol="0">
            <a:spAutoFit/>
          </a:bodyPr>
          <a:lstStyle/>
          <a:p>
            <a:r>
              <a:rPr lang="en-US" dirty="0"/>
              <a:t>Batch #1</a:t>
            </a:r>
          </a:p>
        </p:txBody>
      </p:sp>
      <p:sp>
        <p:nvSpPr>
          <p:cNvPr id="12" name="文本框 11">
            <a:extLst>
              <a:ext uri="{FF2B5EF4-FFF2-40B4-BE49-F238E27FC236}">
                <a16:creationId xmlns:a16="http://schemas.microsoft.com/office/drawing/2014/main" id="{495D91AA-1166-4832-966E-47EA1471F44A}"/>
              </a:ext>
            </a:extLst>
          </p:cNvPr>
          <p:cNvSpPr txBox="1"/>
          <p:nvPr/>
        </p:nvSpPr>
        <p:spPr>
          <a:xfrm>
            <a:off x="1518870" y="5912663"/>
            <a:ext cx="2075505" cy="369332"/>
          </a:xfrm>
          <a:prstGeom prst="rect">
            <a:avLst/>
          </a:prstGeom>
          <a:noFill/>
        </p:spPr>
        <p:txBody>
          <a:bodyPr wrap="none" rtlCol="0">
            <a:spAutoFit/>
          </a:bodyPr>
          <a:lstStyle/>
          <a:p>
            <a:r>
              <a:rPr lang="en-US" u="sng" dirty="0"/>
              <a:t>Layer-wise sampling</a:t>
            </a:r>
          </a:p>
        </p:txBody>
      </p:sp>
      <p:pic>
        <p:nvPicPr>
          <p:cNvPr id="9" name="图片 8">
            <a:extLst>
              <a:ext uri="{FF2B5EF4-FFF2-40B4-BE49-F238E27FC236}">
                <a16:creationId xmlns:a16="http://schemas.microsoft.com/office/drawing/2014/main" id="{7ED7446C-0253-4566-9E6D-B130AE42C41F}"/>
              </a:ext>
            </a:extLst>
          </p:cNvPr>
          <p:cNvPicPr>
            <a:picLocks noChangeAspect="1"/>
          </p:cNvPicPr>
          <p:nvPr/>
        </p:nvPicPr>
        <p:blipFill>
          <a:blip r:embed="rId3"/>
          <a:stretch>
            <a:fillRect/>
          </a:stretch>
        </p:blipFill>
        <p:spPr>
          <a:xfrm>
            <a:off x="1574015" y="3014369"/>
            <a:ext cx="3875863" cy="2063948"/>
          </a:xfrm>
          <a:prstGeom prst="rect">
            <a:avLst/>
          </a:prstGeom>
        </p:spPr>
      </p:pic>
      <p:pic>
        <p:nvPicPr>
          <p:cNvPr id="10" name="图片 9">
            <a:extLst>
              <a:ext uri="{FF2B5EF4-FFF2-40B4-BE49-F238E27FC236}">
                <a16:creationId xmlns:a16="http://schemas.microsoft.com/office/drawing/2014/main" id="{A887525F-BAB2-40B0-8F4F-923D0F6B926D}"/>
              </a:ext>
            </a:extLst>
          </p:cNvPr>
          <p:cNvPicPr>
            <a:picLocks noChangeAspect="1"/>
          </p:cNvPicPr>
          <p:nvPr/>
        </p:nvPicPr>
        <p:blipFill>
          <a:blip r:embed="rId4"/>
          <a:stretch>
            <a:fillRect/>
          </a:stretch>
        </p:blipFill>
        <p:spPr>
          <a:xfrm>
            <a:off x="6797440" y="3096109"/>
            <a:ext cx="3909923" cy="1982208"/>
          </a:xfrm>
          <a:prstGeom prst="rect">
            <a:avLst/>
          </a:prstGeom>
        </p:spPr>
      </p:pic>
      <p:sp>
        <p:nvSpPr>
          <p:cNvPr id="8" name="文本框 7">
            <a:extLst>
              <a:ext uri="{FF2B5EF4-FFF2-40B4-BE49-F238E27FC236}">
                <a16:creationId xmlns:a16="http://schemas.microsoft.com/office/drawing/2014/main" id="{FA5C7129-C46C-4F7D-A6DB-A813EA612BE5}"/>
              </a:ext>
            </a:extLst>
          </p:cNvPr>
          <p:cNvSpPr txBox="1"/>
          <p:nvPr/>
        </p:nvSpPr>
        <p:spPr>
          <a:xfrm>
            <a:off x="3725025" y="5912663"/>
            <a:ext cx="1770356" cy="369332"/>
          </a:xfrm>
          <a:prstGeom prst="rect">
            <a:avLst/>
          </a:prstGeom>
          <a:noFill/>
        </p:spPr>
        <p:txBody>
          <a:bodyPr wrap="none" rtlCol="0">
            <a:spAutoFit/>
          </a:bodyPr>
          <a:lstStyle/>
          <a:p>
            <a:r>
              <a:rPr lang="en-US" dirty="0"/>
              <a:t>[Zou et al., 2019]</a:t>
            </a:r>
          </a:p>
        </p:txBody>
      </p:sp>
    </p:spTree>
    <p:extLst>
      <p:ext uri="{BB962C8B-B14F-4D97-AF65-F5344CB8AC3E}">
        <p14:creationId xmlns:p14="http://schemas.microsoft.com/office/powerpoint/2010/main" val="13238491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2E29-B5F7-4B42-B3D9-72705DB2E856}"/>
              </a:ext>
            </a:extLst>
          </p:cNvPr>
          <p:cNvSpPr>
            <a:spLocks noGrp="1"/>
          </p:cNvSpPr>
          <p:nvPr>
            <p:ph type="title"/>
          </p:nvPr>
        </p:nvSpPr>
        <p:spPr/>
        <p:txBody>
          <a:bodyPr/>
          <a:lstStyle/>
          <a:p>
            <a:r>
              <a:rPr lang="en-US" dirty="0"/>
              <a:t>Examples when interdependency matters</a:t>
            </a:r>
          </a:p>
        </p:txBody>
      </p:sp>
      <p:sp>
        <p:nvSpPr>
          <p:cNvPr id="3" name="Content Placeholder 2">
            <a:extLst>
              <a:ext uri="{FF2B5EF4-FFF2-40B4-BE49-F238E27FC236}">
                <a16:creationId xmlns:a16="http://schemas.microsoft.com/office/drawing/2014/main" id="{386E1612-93AD-43BF-A751-EEEED9B2E361}"/>
              </a:ext>
            </a:extLst>
          </p:cNvPr>
          <p:cNvSpPr>
            <a:spLocks noGrp="1"/>
          </p:cNvSpPr>
          <p:nvPr>
            <p:ph idx="1"/>
          </p:nvPr>
        </p:nvSpPr>
        <p:spPr>
          <a:xfrm>
            <a:off x="425038" y="1371600"/>
            <a:ext cx="11424062" cy="461665"/>
          </a:xfrm>
        </p:spPr>
        <p:txBody>
          <a:bodyPr/>
          <a:lstStyle/>
          <a:p>
            <a:r>
              <a:rPr lang="en-US" dirty="0"/>
              <a:t>One can’t tell if a listing is a scam by looking at the listing alone…</a:t>
            </a:r>
          </a:p>
        </p:txBody>
      </p:sp>
      <p:sp>
        <p:nvSpPr>
          <p:cNvPr id="4" name="Slide Number Placeholder 3">
            <a:extLst>
              <a:ext uri="{FF2B5EF4-FFF2-40B4-BE49-F238E27FC236}">
                <a16:creationId xmlns:a16="http://schemas.microsoft.com/office/drawing/2014/main" id="{7C9891EC-BA69-4144-AFB9-480BAA68B2F4}"/>
              </a:ext>
            </a:extLst>
          </p:cNvPr>
          <p:cNvSpPr>
            <a:spLocks noGrp="1"/>
          </p:cNvSpPr>
          <p:nvPr>
            <p:ph type="sldNum" sz="quarter" idx="4"/>
          </p:nvPr>
        </p:nvSpPr>
        <p:spPr/>
        <p:txBody>
          <a:bodyPr/>
          <a:lstStyle/>
          <a:p>
            <a:fld id="{DC503246-BBCE-4F0A-BCDC-08FC4C52637D}" type="slidenum">
              <a:rPr lang="en-US" smtClean="0"/>
              <a:pPr/>
              <a:t>12</a:t>
            </a:fld>
            <a:endParaRPr lang="en-US"/>
          </a:p>
        </p:txBody>
      </p:sp>
      <p:graphicFrame>
        <p:nvGraphicFramePr>
          <p:cNvPr id="5" name="Table 5">
            <a:extLst>
              <a:ext uri="{FF2B5EF4-FFF2-40B4-BE49-F238E27FC236}">
                <a16:creationId xmlns:a16="http://schemas.microsoft.com/office/drawing/2014/main" id="{A64DB309-D5E8-4E27-9580-D44B750762F6}"/>
              </a:ext>
            </a:extLst>
          </p:cNvPr>
          <p:cNvGraphicFramePr>
            <a:graphicFrameLocks noGrp="1"/>
          </p:cNvGraphicFramePr>
          <p:nvPr>
            <p:extLst>
              <p:ext uri="{D42A27DB-BD31-4B8C-83A1-F6EECF244321}">
                <p14:modId xmlns:p14="http://schemas.microsoft.com/office/powerpoint/2010/main" val="3138744230"/>
              </p:ext>
            </p:extLst>
          </p:nvPr>
        </p:nvGraphicFramePr>
        <p:xfrm>
          <a:off x="673716" y="1787264"/>
          <a:ext cx="10370109" cy="2362456"/>
        </p:xfrm>
        <a:graphic>
          <a:graphicData uri="http://schemas.openxmlformats.org/drawingml/2006/table">
            <a:tbl>
              <a:tblPr firstRow="1" bandRow="1">
                <a:tableStyleId>{5C22544A-7EE6-4342-B048-85BDC9FD1C3A}</a:tableStyleId>
              </a:tblPr>
              <a:tblGrid>
                <a:gridCol w="3456703">
                  <a:extLst>
                    <a:ext uri="{9D8B030D-6E8A-4147-A177-3AD203B41FA5}">
                      <a16:colId xmlns:a16="http://schemas.microsoft.com/office/drawing/2014/main" val="2543201911"/>
                    </a:ext>
                  </a:extLst>
                </a:gridCol>
                <a:gridCol w="3456703">
                  <a:extLst>
                    <a:ext uri="{9D8B030D-6E8A-4147-A177-3AD203B41FA5}">
                      <a16:colId xmlns:a16="http://schemas.microsoft.com/office/drawing/2014/main" val="4190047992"/>
                    </a:ext>
                  </a:extLst>
                </a:gridCol>
                <a:gridCol w="3456703">
                  <a:extLst>
                    <a:ext uri="{9D8B030D-6E8A-4147-A177-3AD203B41FA5}">
                      <a16:colId xmlns:a16="http://schemas.microsoft.com/office/drawing/2014/main" val="3278332475"/>
                    </a:ext>
                  </a:extLst>
                </a:gridCol>
              </a:tblGrid>
              <a:tr h="552979">
                <a:tc>
                  <a:txBody>
                    <a:bodyPr/>
                    <a:lstStyle/>
                    <a:p>
                      <a:r>
                        <a:rPr lang="en-US"/>
                        <a:t>Address</a:t>
                      </a:r>
                      <a:endParaRPr lang="en-US" dirty="0"/>
                    </a:p>
                  </a:txBody>
                  <a:tcPr/>
                </a:tc>
                <a:tc>
                  <a:txBody>
                    <a:bodyPr/>
                    <a:lstStyle/>
                    <a:p>
                      <a:r>
                        <a:rPr lang="en-US" dirty="0"/>
                        <a:t>Outdoor images</a:t>
                      </a:r>
                    </a:p>
                  </a:txBody>
                  <a:tcPr/>
                </a:tc>
                <a:tc>
                  <a:txBody>
                    <a:bodyPr/>
                    <a:lstStyle/>
                    <a:p>
                      <a:r>
                        <a:rPr lang="en-US"/>
                        <a:t>IsFraud?</a:t>
                      </a:r>
                      <a:endParaRPr lang="en-US" dirty="0"/>
                    </a:p>
                  </a:txBody>
                  <a:tcPr/>
                </a:tc>
                <a:extLst>
                  <a:ext uri="{0D108BD9-81ED-4DB2-BD59-A6C34878D82A}">
                    <a16:rowId xmlns:a16="http://schemas.microsoft.com/office/drawing/2014/main" val="3116092774"/>
                  </a:ext>
                </a:extLst>
              </a:tr>
              <a:tr h="1809477">
                <a:tc>
                  <a:txBody>
                    <a:bodyPr/>
                    <a:lstStyle/>
                    <a:p>
                      <a:r>
                        <a:rPr lang="en-US"/>
                        <a:t>XXX, New York City, NY</a:t>
                      </a:r>
                      <a:endParaRPr lang="en-US" dirty="0"/>
                    </a:p>
                  </a:txBody>
                  <a:tcPr/>
                </a:tc>
                <a:tc>
                  <a:txBody>
                    <a:bodyPr/>
                    <a:lstStyle/>
                    <a:p>
                      <a:endParaRPr lang="en-US" dirty="0"/>
                    </a:p>
                  </a:txBody>
                  <a:tcPr/>
                </a:tc>
                <a:tc>
                  <a:txBody>
                    <a:bodyPr/>
                    <a:lstStyle/>
                    <a:p>
                      <a:r>
                        <a:rPr lang="en-US" dirty="0"/>
                        <a:t>?</a:t>
                      </a:r>
                    </a:p>
                  </a:txBody>
                  <a:tcPr/>
                </a:tc>
                <a:extLst>
                  <a:ext uri="{0D108BD9-81ED-4DB2-BD59-A6C34878D82A}">
                    <a16:rowId xmlns:a16="http://schemas.microsoft.com/office/drawing/2014/main" val="353954660"/>
                  </a:ext>
                </a:extLst>
              </a:tr>
            </a:tbl>
          </a:graphicData>
        </a:graphic>
      </p:graphicFrame>
      <p:pic>
        <p:nvPicPr>
          <p:cNvPr id="7" name="Picture 6">
            <a:extLst>
              <a:ext uri="{FF2B5EF4-FFF2-40B4-BE49-F238E27FC236}">
                <a16:creationId xmlns:a16="http://schemas.microsoft.com/office/drawing/2014/main" id="{4EBA18E0-E9C2-4819-9825-90AA22B24B3E}"/>
              </a:ext>
            </a:extLst>
          </p:cNvPr>
          <p:cNvPicPr>
            <a:picLocks noChangeAspect="1"/>
          </p:cNvPicPr>
          <p:nvPr/>
        </p:nvPicPr>
        <p:blipFill>
          <a:blip r:embed="rId2"/>
          <a:stretch>
            <a:fillRect/>
          </a:stretch>
        </p:blipFill>
        <p:spPr>
          <a:xfrm>
            <a:off x="5055601" y="2496257"/>
            <a:ext cx="2009775" cy="1390650"/>
          </a:xfrm>
          <a:prstGeom prst="rect">
            <a:avLst/>
          </a:prstGeom>
        </p:spPr>
      </p:pic>
      <p:sp>
        <p:nvSpPr>
          <p:cNvPr id="8" name="TextBox 7">
            <a:extLst>
              <a:ext uri="{FF2B5EF4-FFF2-40B4-BE49-F238E27FC236}">
                <a16:creationId xmlns:a16="http://schemas.microsoft.com/office/drawing/2014/main" id="{487F8166-361A-47DE-AFDB-CA769DF05D81}"/>
              </a:ext>
            </a:extLst>
          </p:cNvPr>
          <p:cNvSpPr txBox="1"/>
          <p:nvPr/>
        </p:nvSpPr>
        <p:spPr>
          <a:xfrm>
            <a:off x="673716" y="6015174"/>
            <a:ext cx="8562545" cy="276999"/>
          </a:xfrm>
          <a:prstGeom prst="rect">
            <a:avLst/>
          </a:prstGeom>
          <a:noFill/>
        </p:spPr>
        <p:txBody>
          <a:bodyPr wrap="square" lIns="0" rIns="0" rtlCol="0">
            <a:spAutoFit/>
          </a:bodyPr>
          <a:lstStyle/>
          <a:p>
            <a:r>
              <a:rPr lang="en-US" sz="1200" dirty="0"/>
              <a:t>Photo taken from: </a:t>
            </a:r>
            <a:r>
              <a:rPr lang="en-US" sz="1200" i="1" dirty="0"/>
              <a:t>Walking away with your money': Family's house target of fraudulent real estate listing</a:t>
            </a:r>
            <a:r>
              <a:rPr lang="en-US" sz="1200" dirty="0"/>
              <a:t>, kens5.com</a:t>
            </a:r>
            <a:endParaRPr lang="en-US" sz="1200" i="1" dirty="0"/>
          </a:p>
        </p:txBody>
      </p:sp>
    </p:spTree>
    <p:extLst>
      <p:ext uri="{BB962C8B-B14F-4D97-AF65-F5344CB8AC3E}">
        <p14:creationId xmlns:p14="http://schemas.microsoft.com/office/powerpoint/2010/main" val="2499008084"/>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CF75CA-7FB9-45C9-9FBE-ADAFF97BCB89}"/>
              </a:ext>
            </a:extLst>
          </p:cNvPr>
          <p:cNvSpPr>
            <a:spLocks noGrp="1"/>
          </p:cNvSpPr>
          <p:nvPr>
            <p:ph type="title"/>
          </p:nvPr>
        </p:nvSpPr>
        <p:spPr/>
        <p:txBody>
          <a:bodyPr/>
          <a:lstStyle/>
          <a:p>
            <a:r>
              <a:rPr lang="en-US" dirty="0"/>
              <a:t>Minibatch training + Sampling</a:t>
            </a:r>
          </a:p>
        </p:txBody>
      </p:sp>
      <p:pic>
        <p:nvPicPr>
          <p:cNvPr id="4" name="图片 3">
            <a:extLst>
              <a:ext uri="{FF2B5EF4-FFF2-40B4-BE49-F238E27FC236}">
                <a16:creationId xmlns:a16="http://schemas.microsoft.com/office/drawing/2014/main" id="{A3BD71EB-DFE2-4CDF-AC88-346AC843F99E}"/>
              </a:ext>
            </a:extLst>
          </p:cNvPr>
          <p:cNvPicPr>
            <a:picLocks noChangeAspect="1"/>
          </p:cNvPicPr>
          <p:nvPr/>
        </p:nvPicPr>
        <p:blipFill>
          <a:blip r:embed="rId2"/>
          <a:stretch>
            <a:fillRect/>
          </a:stretch>
        </p:blipFill>
        <p:spPr>
          <a:xfrm>
            <a:off x="8863795" y="365125"/>
            <a:ext cx="1396748" cy="1375037"/>
          </a:xfrm>
          <a:prstGeom prst="rect">
            <a:avLst/>
          </a:prstGeom>
        </p:spPr>
      </p:pic>
      <p:sp>
        <p:nvSpPr>
          <p:cNvPr id="7" name="文本框 6">
            <a:extLst>
              <a:ext uri="{FF2B5EF4-FFF2-40B4-BE49-F238E27FC236}">
                <a16:creationId xmlns:a16="http://schemas.microsoft.com/office/drawing/2014/main" id="{F01AABC7-3A4E-4ABD-BE87-8A0789369151}"/>
              </a:ext>
            </a:extLst>
          </p:cNvPr>
          <p:cNvSpPr txBox="1"/>
          <p:nvPr/>
        </p:nvSpPr>
        <p:spPr>
          <a:xfrm>
            <a:off x="1574015" y="2255062"/>
            <a:ext cx="997261" cy="369332"/>
          </a:xfrm>
          <a:prstGeom prst="rect">
            <a:avLst/>
          </a:prstGeom>
          <a:noFill/>
        </p:spPr>
        <p:txBody>
          <a:bodyPr wrap="none" rtlCol="0">
            <a:spAutoFit/>
          </a:bodyPr>
          <a:lstStyle/>
          <a:p>
            <a:r>
              <a:rPr lang="en-US" dirty="0"/>
              <a:t>Batch #1</a:t>
            </a:r>
          </a:p>
        </p:txBody>
      </p:sp>
      <p:sp>
        <p:nvSpPr>
          <p:cNvPr id="12" name="文本框 11">
            <a:extLst>
              <a:ext uri="{FF2B5EF4-FFF2-40B4-BE49-F238E27FC236}">
                <a16:creationId xmlns:a16="http://schemas.microsoft.com/office/drawing/2014/main" id="{495D91AA-1166-4832-966E-47EA1471F44A}"/>
              </a:ext>
            </a:extLst>
          </p:cNvPr>
          <p:cNvSpPr txBox="1"/>
          <p:nvPr/>
        </p:nvSpPr>
        <p:spPr>
          <a:xfrm>
            <a:off x="1574015" y="5494688"/>
            <a:ext cx="2515497" cy="369332"/>
          </a:xfrm>
          <a:prstGeom prst="rect">
            <a:avLst/>
          </a:prstGeom>
          <a:noFill/>
        </p:spPr>
        <p:txBody>
          <a:bodyPr wrap="none" rtlCol="0">
            <a:spAutoFit/>
          </a:bodyPr>
          <a:lstStyle/>
          <a:p>
            <a:r>
              <a:rPr lang="en-US" u="sng" dirty="0"/>
              <a:t>Subgraph-wise sampling</a:t>
            </a:r>
          </a:p>
        </p:txBody>
      </p:sp>
      <p:pic>
        <p:nvPicPr>
          <p:cNvPr id="3" name="图片 2">
            <a:extLst>
              <a:ext uri="{FF2B5EF4-FFF2-40B4-BE49-F238E27FC236}">
                <a16:creationId xmlns:a16="http://schemas.microsoft.com/office/drawing/2014/main" id="{A1045648-ABD3-43D1-94B1-2E9844F75277}"/>
              </a:ext>
            </a:extLst>
          </p:cNvPr>
          <p:cNvPicPr>
            <a:picLocks noChangeAspect="1"/>
          </p:cNvPicPr>
          <p:nvPr/>
        </p:nvPicPr>
        <p:blipFill>
          <a:blip r:embed="rId3"/>
          <a:stretch>
            <a:fillRect/>
          </a:stretch>
        </p:blipFill>
        <p:spPr>
          <a:xfrm>
            <a:off x="1574015" y="3078746"/>
            <a:ext cx="4040832" cy="2146256"/>
          </a:xfrm>
          <a:prstGeom prst="rect">
            <a:avLst/>
          </a:prstGeom>
        </p:spPr>
      </p:pic>
      <p:pic>
        <p:nvPicPr>
          <p:cNvPr id="5" name="图片 4">
            <a:extLst>
              <a:ext uri="{FF2B5EF4-FFF2-40B4-BE49-F238E27FC236}">
                <a16:creationId xmlns:a16="http://schemas.microsoft.com/office/drawing/2014/main" id="{29C4D7F9-2218-47B5-981B-8120A4EDF049}"/>
              </a:ext>
            </a:extLst>
          </p:cNvPr>
          <p:cNvPicPr>
            <a:picLocks noChangeAspect="1"/>
          </p:cNvPicPr>
          <p:nvPr/>
        </p:nvPicPr>
        <p:blipFill>
          <a:blip r:embed="rId4"/>
          <a:stretch>
            <a:fillRect/>
          </a:stretch>
        </p:blipFill>
        <p:spPr>
          <a:xfrm>
            <a:off x="6993692" y="3036799"/>
            <a:ext cx="4089774" cy="2230150"/>
          </a:xfrm>
          <a:prstGeom prst="rect">
            <a:avLst/>
          </a:prstGeom>
        </p:spPr>
      </p:pic>
      <p:sp>
        <p:nvSpPr>
          <p:cNvPr id="11" name="文本框 10">
            <a:extLst>
              <a:ext uri="{FF2B5EF4-FFF2-40B4-BE49-F238E27FC236}">
                <a16:creationId xmlns:a16="http://schemas.microsoft.com/office/drawing/2014/main" id="{23C672C2-E321-4908-9054-F8244CA7B9FF}"/>
              </a:ext>
            </a:extLst>
          </p:cNvPr>
          <p:cNvSpPr txBox="1"/>
          <p:nvPr/>
        </p:nvSpPr>
        <p:spPr>
          <a:xfrm>
            <a:off x="7060415" y="2255062"/>
            <a:ext cx="997261" cy="369332"/>
          </a:xfrm>
          <a:prstGeom prst="rect">
            <a:avLst/>
          </a:prstGeom>
          <a:noFill/>
        </p:spPr>
        <p:txBody>
          <a:bodyPr wrap="none" rtlCol="0">
            <a:spAutoFit/>
          </a:bodyPr>
          <a:lstStyle/>
          <a:p>
            <a:r>
              <a:rPr lang="en-US" dirty="0"/>
              <a:t>Batch #2</a:t>
            </a:r>
          </a:p>
        </p:txBody>
      </p:sp>
      <p:sp>
        <p:nvSpPr>
          <p:cNvPr id="9" name="文本框 8">
            <a:extLst>
              <a:ext uri="{FF2B5EF4-FFF2-40B4-BE49-F238E27FC236}">
                <a16:creationId xmlns:a16="http://schemas.microsoft.com/office/drawing/2014/main" id="{DE60E91E-1992-43BF-A5D7-2D542BC772C2}"/>
              </a:ext>
            </a:extLst>
          </p:cNvPr>
          <p:cNvSpPr txBox="1"/>
          <p:nvPr/>
        </p:nvSpPr>
        <p:spPr>
          <a:xfrm>
            <a:off x="4010161" y="5494688"/>
            <a:ext cx="3724609" cy="369332"/>
          </a:xfrm>
          <a:prstGeom prst="rect">
            <a:avLst/>
          </a:prstGeom>
          <a:noFill/>
        </p:spPr>
        <p:txBody>
          <a:bodyPr wrap="none" rtlCol="0">
            <a:spAutoFit/>
          </a:bodyPr>
          <a:lstStyle/>
          <a:p>
            <a:r>
              <a:rPr lang="en-US" dirty="0"/>
              <a:t>[Chiang et al., 2019; Zeng et al., 2021]</a:t>
            </a:r>
          </a:p>
        </p:txBody>
      </p:sp>
    </p:spTree>
    <p:extLst>
      <p:ext uri="{BB962C8B-B14F-4D97-AF65-F5344CB8AC3E}">
        <p14:creationId xmlns:p14="http://schemas.microsoft.com/office/powerpoint/2010/main" val="3232059148"/>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66FD87-797D-4335-B68B-645E9CA0E077}"/>
              </a:ext>
            </a:extLst>
          </p:cNvPr>
          <p:cNvSpPr>
            <a:spLocks noGrp="1"/>
          </p:cNvSpPr>
          <p:nvPr>
            <p:ph type="title"/>
          </p:nvPr>
        </p:nvSpPr>
        <p:spPr/>
        <p:txBody>
          <a:bodyPr/>
          <a:lstStyle/>
          <a:p>
            <a:r>
              <a:rPr lang="en-US" dirty="0"/>
              <a:t>Theoretical property of MP-NNs</a:t>
            </a:r>
          </a:p>
        </p:txBody>
      </p:sp>
      <p:sp>
        <p:nvSpPr>
          <p:cNvPr id="3" name="内容占位符 2">
            <a:extLst>
              <a:ext uri="{FF2B5EF4-FFF2-40B4-BE49-F238E27FC236}">
                <a16:creationId xmlns:a16="http://schemas.microsoft.com/office/drawing/2014/main" id="{8262AA81-4C94-4A4A-8FB7-D502F3EC31FC}"/>
              </a:ext>
            </a:extLst>
          </p:cNvPr>
          <p:cNvSpPr>
            <a:spLocks noGrp="1"/>
          </p:cNvSpPr>
          <p:nvPr>
            <p:ph idx="1"/>
          </p:nvPr>
        </p:nvSpPr>
        <p:spPr>
          <a:xfrm>
            <a:off x="838200" y="1825625"/>
            <a:ext cx="4847138" cy="4351338"/>
          </a:xfrm>
        </p:spPr>
        <p:txBody>
          <a:bodyPr>
            <a:normAutofit/>
          </a:bodyPr>
          <a:lstStyle/>
          <a:p>
            <a:r>
              <a:rPr lang="en-US" sz="2400" dirty="0"/>
              <a:t>[Li et al., 2018] studied the graph convolutional operator used by GCN and found that it leads to trivial distribution.</a:t>
            </a:r>
          </a:p>
          <a:p>
            <a:endParaRPr lang="en-US" sz="2400" dirty="0"/>
          </a:p>
          <a:p>
            <a:r>
              <a:rPr lang="en-US" sz="2400" dirty="0"/>
              <a:t>[Chen et al., 2020] devised quantifiable metrics to measure the degree of </a:t>
            </a:r>
            <a:r>
              <a:rPr lang="en-US" sz="2400" i="1" dirty="0" err="1"/>
              <a:t>oversmoothness</a:t>
            </a:r>
            <a:r>
              <a:rPr lang="en-US" sz="2400" dirty="0"/>
              <a:t> and found that it is a universal issue of many GNN architectures.</a:t>
            </a:r>
          </a:p>
        </p:txBody>
      </p:sp>
      <p:pic>
        <p:nvPicPr>
          <p:cNvPr id="4" name="图片 3">
            <a:extLst>
              <a:ext uri="{FF2B5EF4-FFF2-40B4-BE49-F238E27FC236}">
                <a16:creationId xmlns:a16="http://schemas.microsoft.com/office/drawing/2014/main" id="{AC2ED57B-823E-4609-9934-BC5ADDA8BAB3}"/>
              </a:ext>
            </a:extLst>
          </p:cNvPr>
          <p:cNvPicPr>
            <a:picLocks noChangeAspect="1"/>
          </p:cNvPicPr>
          <p:nvPr/>
        </p:nvPicPr>
        <p:blipFill>
          <a:blip r:embed="rId2"/>
          <a:stretch>
            <a:fillRect/>
          </a:stretch>
        </p:blipFill>
        <p:spPr>
          <a:xfrm>
            <a:off x="6389837" y="1690688"/>
            <a:ext cx="4328585" cy="1844529"/>
          </a:xfrm>
          <a:prstGeom prst="rect">
            <a:avLst/>
          </a:prstGeom>
        </p:spPr>
      </p:pic>
      <p:pic>
        <p:nvPicPr>
          <p:cNvPr id="5" name="图片 4">
            <a:extLst>
              <a:ext uri="{FF2B5EF4-FFF2-40B4-BE49-F238E27FC236}">
                <a16:creationId xmlns:a16="http://schemas.microsoft.com/office/drawing/2014/main" id="{70946D50-48E1-4305-8704-4C922C9B75CE}"/>
              </a:ext>
            </a:extLst>
          </p:cNvPr>
          <p:cNvPicPr>
            <a:picLocks noChangeAspect="1"/>
          </p:cNvPicPr>
          <p:nvPr/>
        </p:nvPicPr>
        <p:blipFill>
          <a:blip r:embed="rId3"/>
          <a:stretch>
            <a:fillRect/>
          </a:stretch>
        </p:blipFill>
        <p:spPr>
          <a:xfrm>
            <a:off x="5757851" y="4051555"/>
            <a:ext cx="2796279" cy="2231513"/>
          </a:xfrm>
          <a:prstGeom prst="rect">
            <a:avLst/>
          </a:prstGeom>
        </p:spPr>
      </p:pic>
      <p:pic>
        <p:nvPicPr>
          <p:cNvPr id="6" name="图片 5">
            <a:extLst>
              <a:ext uri="{FF2B5EF4-FFF2-40B4-BE49-F238E27FC236}">
                <a16:creationId xmlns:a16="http://schemas.microsoft.com/office/drawing/2014/main" id="{A0541A29-B1CB-4A38-9673-4E57FD2C1F0D}"/>
              </a:ext>
            </a:extLst>
          </p:cNvPr>
          <p:cNvPicPr>
            <a:picLocks noChangeAspect="1"/>
          </p:cNvPicPr>
          <p:nvPr/>
        </p:nvPicPr>
        <p:blipFill>
          <a:blip r:embed="rId4"/>
          <a:stretch>
            <a:fillRect/>
          </a:stretch>
        </p:blipFill>
        <p:spPr>
          <a:xfrm>
            <a:off x="8626643" y="3799545"/>
            <a:ext cx="3276465" cy="2693330"/>
          </a:xfrm>
          <a:prstGeom prst="rect">
            <a:avLst/>
          </a:prstGeom>
        </p:spPr>
      </p:pic>
    </p:spTree>
    <p:extLst>
      <p:ext uri="{BB962C8B-B14F-4D97-AF65-F5344CB8AC3E}">
        <p14:creationId xmlns:p14="http://schemas.microsoft.com/office/powerpoint/2010/main" val="782951575"/>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92DC40-1051-4B6B-9CC2-7784ECC10732}"/>
              </a:ext>
            </a:extLst>
          </p:cNvPr>
          <p:cNvSpPr>
            <a:spLocks noGrp="1"/>
          </p:cNvSpPr>
          <p:nvPr>
            <p:ph type="title"/>
          </p:nvPr>
        </p:nvSpPr>
        <p:spPr/>
        <p:txBody>
          <a:bodyPr/>
          <a:lstStyle/>
          <a:p>
            <a:r>
              <a:rPr lang="en-US" dirty="0"/>
              <a:t>Theoretical property of MP-NNs</a:t>
            </a:r>
          </a:p>
        </p:txBody>
      </p:sp>
      <p:sp>
        <p:nvSpPr>
          <p:cNvPr id="3" name="内容占位符 2">
            <a:extLst>
              <a:ext uri="{FF2B5EF4-FFF2-40B4-BE49-F238E27FC236}">
                <a16:creationId xmlns:a16="http://schemas.microsoft.com/office/drawing/2014/main" id="{3B23384C-EBF9-4764-87EE-E15CD6D35D68}"/>
              </a:ext>
            </a:extLst>
          </p:cNvPr>
          <p:cNvSpPr>
            <a:spLocks noGrp="1"/>
          </p:cNvSpPr>
          <p:nvPr>
            <p:ph idx="1"/>
          </p:nvPr>
        </p:nvSpPr>
        <p:spPr>
          <a:xfrm>
            <a:off x="838200" y="1825625"/>
            <a:ext cx="5257800" cy="4351338"/>
          </a:xfrm>
        </p:spPr>
        <p:txBody>
          <a:bodyPr>
            <a:normAutofit/>
          </a:bodyPr>
          <a:lstStyle/>
          <a:p>
            <a:r>
              <a:rPr lang="en-US" sz="2400" dirty="0"/>
              <a:t>[Xu et al., 2019] studied the expressiveness power of MP-NNs and concluded that it is at most as powerful as 1-WL test.</a:t>
            </a:r>
          </a:p>
          <a:p>
            <a:endParaRPr lang="en-US" sz="2400" dirty="0"/>
          </a:p>
          <a:p>
            <a:r>
              <a:rPr lang="en-US" sz="2400" dirty="0"/>
              <a:t>The key to reach this maximal expressiveness power is to use </a:t>
            </a:r>
            <a:r>
              <a:rPr lang="en-US" sz="2400" i="1" dirty="0"/>
              <a:t>injective</a:t>
            </a:r>
            <a:r>
              <a:rPr lang="en-US" sz="2400" dirty="0"/>
              <a:t> mapping in both node encoders and message aggregators (which is sum in practice).</a:t>
            </a:r>
          </a:p>
        </p:txBody>
      </p:sp>
      <p:pic>
        <p:nvPicPr>
          <p:cNvPr id="4" name="图片 3">
            <a:extLst>
              <a:ext uri="{FF2B5EF4-FFF2-40B4-BE49-F238E27FC236}">
                <a16:creationId xmlns:a16="http://schemas.microsoft.com/office/drawing/2014/main" id="{F546E534-7261-494A-A7E7-4D328A0DD426}"/>
              </a:ext>
            </a:extLst>
          </p:cNvPr>
          <p:cNvPicPr>
            <a:picLocks noChangeAspect="1"/>
          </p:cNvPicPr>
          <p:nvPr/>
        </p:nvPicPr>
        <p:blipFill>
          <a:blip r:embed="rId2"/>
          <a:stretch>
            <a:fillRect/>
          </a:stretch>
        </p:blipFill>
        <p:spPr>
          <a:xfrm>
            <a:off x="6500131" y="1463951"/>
            <a:ext cx="4588664" cy="2478784"/>
          </a:xfrm>
          <a:prstGeom prst="rect">
            <a:avLst/>
          </a:prstGeom>
        </p:spPr>
      </p:pic>
      <p:pic>
        <p:nvPicPr>
          <p:cNvPr id="5" name="图片 4">
            <a:extLst>
              <a:ext uri="{FF2B5EF4-FFF2-40B4-BE49-F238E27FC236}">
                <a16:creationId xmlns:a16="http://schemas.microsoft.com/office/drawing/2014/main" id="{BB46F3BE-145E-438B-A237-BC41491C136B}"/>
              </a:ext>
            </a:extLst>
          </p:cNvPr>
          <p:cNvPicPr>
            <a:picLocks noChangeAspect="1"/>
          </p:cNvPicPr>
          <p:nvPr/>
        </p:nvPicPr>
        <p:blipFill>
          <a:blip r:embed="rId3"/>
          <a:stretch>
            <a:fillRect/>
          </a:stretch>
        </p:blipFill>
        <p:spPr>
          <a:xfrm>
            <a:off x="6096001" y="4077672"/>
            <a:ext cx="5152102" cy="1359660"/>
          </a:xfrm>
          <a:prstGeom prst="rect">
            <a:avLst/>
          </a:prstGeom>
        </p:spPr>
      </p:pic>
      <p:pic>
        <p:nvPicPr>
          <p:cNvPr id="6" name="图片 5">
            <a:extLst>
              <a:ext uri="{FF2B5EF4-FFF2-40B4-BE49-F238E27FC236}">
                <a16:creationId xmlns:a16="http://schemas.microsoft.com/office/drawing/2014/main" id="{10339E87-C61F-4845-B79C-0E65C65CE10E}"/>
              </a:ext>
            </a:extLst>
          </p:cNvPr>
          <p:cNvPicPr>
            <a:picLocks noChangeAspect="1"/>
          </p:cNvPicPr>
          <p:nvPr/>
        </p:nvPicPr>
        <p:blipFill>
          <a:blip r:embed="rId4"/>
          <a:stretch>
            <a:fillRect/>
          </a:stretch>
        </p:blipFill>
        <p:spPr>
          <a:xfrm>
            <a:off x="5946647" y="5489228"/>
            <a:ext cx="5647456" cy="1175616"/>
          </a:xfrm>
          <a:prstGeom prst="rect">
            <a:avLst/>
          </a:prstGeom>
        </p:spPr>
      </p:pic>
    </p:spTree>
    <p:extLst>
      <p:ext uri="{BB962C8B-B14F-4D97-AF65-F5344CB8AC3E}">
        <p14:creationId xmlns:p14="http://schemas.microsoft.com/office/powerpoint/2010/main" val="227558686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D441DC-DA02-4B4A-8E7D-8D2CF1BC7D40}"/>
              </a:ext>
            </a:extLst>
          </p:cNvPr>
          <p:cNvSpPr>
            <a:spLocks noGrp="1"/>
          </p:cNvSpPr>
          <p:nvPr>
            <p:ph type="title"/>
          </p:nvPr>
        </p:nvSpPr>
        <p:spPr/>
        <p:txBody>
          <a:bodyPr/>
          <a:lstStyle/>
          <a:p>
            <a:r>
              <a:rPr lang="en-US" dirty="0"/>
              <a:t>Making simpler GNNs</a:t>
            </a:r>
          </a:p>
        </p:txBody>
      </p:sp>
      <p:sp>
        <p:nvSpPr>
          <p:cNvPr id="3" name="内容占位符 2">
            <a:extLst>
              <a:ext uri="{FF2B5EF4-FFF2-40B4-BE49-F238E27FC236}">
                <a16:creationId xmlns:a16="http://schemas.microsoft.com/office/drawing/2014/main" id="{DFE6F44F-3658-44FA-B2A4-B8855DE2882B}"/>
              </a:ext>
            </a:extLst>
          </p:cNvPr>
          <p:cNvSpPr>
            <a:spLocks noGrp="1"/>
          </p:cNvSpPr>
          <p:nvPr>
            <p:ph idx="1"/>
          </p:nvPr>
        </p:nvSpPr>
        <p:spPr>
          <a:xfrm>
            <a:off x="838200" y="1243415"/>
            <a:ext cx="10515600" cy="2756207"/>
          </a:xfrm>
        </p:spPr>
        <p:txBody>
          <a:bodyPr>
            <a:normAutofit/>
          </a:bodyPr>
          <a:lstStyle/>
          <a:p>
            <a:r>
              <a:rPr lang="en-US" sz="2400" dirty="0"/>
              <a:t>As the expressiveness power of MP-NNs is capped by 1-WL test which is a non-learnable process, this shows a possibility to simplify MP-NN architecture.</a:t>
            </a:r>
          </a:p>
          <a:p>
            <a:r>
              <a:rPr lang="en-US" sz="2400" dirty="0"/>
              <a:t>[Wu et al., 2019] proposed SGC (Simplified Graph Convolutional Networks) which replaces message passing with a non-learnable feature propagation, i.e., a </a:t>
            </a:r>
            <a:r>
              <a:rPr lang="en-US" sz="2400" i="1" dirty="0"/>
              <a:t>propagate-then-predict</a:t>
            </a:r>
            <a:r>
              <a:rPr lang="en-US" sz="2400" dirty="0"/>
              <a:t> architecture.</a:t>
            </a:r>
          </a:p>
        </p:txBody>
      </p:sp>
      <p:pic>
        <p:nvPicPr>
          <p:cNvPr id="4" name="图片 3">
            <a:extLst>
              <a:ext uri="{FF2B5EF4-FFF2-40B4-BE49-F238E27FC236}">
                <a16:creationId xmlns:a16="http://schemas.microsoft.com/office/drawing/2014/main" id="{F1D2EB65-A792-4585-9119-7A02E49EC1A8}"/>
              </a:ext>
            </a:extLst>
          </p:cNvPr>
          <p:cNvPicPr>
            <a:picLocks noChangeAspect="1"/>
          </p:cNvPicPr>
          <p:nvPr/>
        </p:nvPicPr>
        <p:blipFill>
          <a:blip r:embed="rId2"/>
          <a:stretch>
            <a:fillRect/>
          </a:stretch>
        </p:blipFill>
        <p:spPr>
          <a:xfrm>
            <a:off x="2799183" y="3353064"/>
            <a:ext cx="7174243" cy="3070710"/>
          </a:xfrm>
          <a:prstGeom prst="rect">
            <a:avLst/>
          </a:prstGeom>
        </p:spPr>
      </p:pic>
    </p:spTree>
    <p:extLst>
      <p:ext uri="{BB962C8B-B14F-4D97-AF65-F5344CB8AC3E}">
        <p14:creationId xmlns:p14="http://schemas.microsoft.com/office/powerpoint/2010/main" val="40009775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532E3-8410-4F1C-B0E5-53EEC78B098A}"/>
              </a:ext>
            </a:extLst>
          </p:cNvPr>
          <p:cNvSpPr>
            <a:spLocks noGrp="1"/>
          </p:cNvSpPr>
          <p:nvPr>
            <p:ph type="title"/>
          </p:nvPr>
        </p:nvSpPr>
        <p:spPr/>
        <p:txBody>
          <a:bodyPr/>
          <a:lstStyle/>
          <a:p>
            <a:r>
              <a:rPr lang="en-US" dirty="0"/>
              <a:t>More details about SGC</a:t>
            </a:r>
          </a:p>
        </p:txBody>
      </p:sp>
      <p:sp>
        <p:nvSpPr>
          <p:cNvPr id="3" name="内容占位符 2">
            <a:extLst>
              <a:ext uri="{FF2B5EF4-FFF2-40B4-BE49-F238E27FC236}">
                <a16:creationId xmlns:a16="http://schemas.microsoft.com/office/drawing/2014/main" id="{61D65E31-9CCD-4CF7-A66A-782176C2DF4B}"/>
              </a:ext>
            </a:extLst>
          </p:cNvPr>
          <p:cNvSpPr>
            <a:spLocks noGrp="1"/>
          </p:cNvSpPr>
          <p:nvPr>
            <p:ph idx="1"/>
          </p:nvPr>
        </p:nvSpPr>
        <p:spPr>
          <a:xfrm>
            <a:off x="1638018" y="1467334"/>
            <a:ext cx="5219982" cy="461665"/>
          </a:xfrm>
        </p:spPr>
        <p:txBody>
          <a:bodyPr/>
          <a:lstStyle/>
          <a:p>
            <a:r>
              <a:rPr lang="en-US" dirty="0"/>
              <a:t>GCN Layer:</a:t>
            </a:r>
          </a:p>
        </p:txBody>
      </p:sp>
      <p:sp>
        <p:nvSpPr>
          <p:cNvPr id="4" name="灯片编号占位符 3">
            <a:extLst>
              <a:ext uri="{FF2B5EF4-FFF2-40B4-BE49-F238E27FC236}">
                <a16:creationId xmlns:a16="http://schemas.microsoft.com/office/drawing/2014/main" id="{DC2B636B-824B-41C3-A112-6BCC20EC2F6E}"/>
              </a:ext>
            </a:extLst>
          </p:cNvPr>
          <p:cNvSpPr>
            <a:spLocks noGrp="1"/>
          </p:cNvSpPr>
          <p:nvPr>
            <p:ph type="sldNum" sz="quarter" idx="4"/>
          </p:nvPr>
        </p:nvSpPr>
        <p:spPr/>
        <p:txBody>
          <a:bodyPr/>
          <a:lstStyle/>
          <a:p>
            <a:fld id="{DC503246-BBCE-4F0A-BCDC-08FC4C52637D}" type="slidenum">
              <a:rPr lang="en-US" smtClean="0"/>
              <a:pPr/>
              <a:t>124</a:t>
            </a:fld>
            <a:endParaRPr lang="en-US" dirty="0"/>
          </a:p>
        </p:txBody>
      </p:sp>
      <p:pic>
        <p:nvPicPr>
          <p:cNvPr id="5" name="图片 4">
            <a:extLst>
              <a:ext uri="{FF2B5EF4-FFF2-40B4-BE49-F238E27FC236}">
                <a16:creationId xmlns:a16="http://schemas.microsoft.com/office/drawing/2014/main" id="{F980F498-917B-4951-8DA0-32CD2E5C7692}"/>
              </a:ext>
            </a:extLst>
          </p:cNvPr>
          <p:cNvPicPr>
            <a:picLocks noChangeAspect="1"/>
          </p:cNvPicPr>
          <p:nvPr/>
        </p:nvPicPr>
        <p:blipFill>
          <a:blip r:embed="rId2"/>
          <a:stretch>
            <a:fillRect/>
          </a:stretch>
        </p:blipFill>
        <p:spPr>
          <a:xfrm>
            <a:off x="4248009" y="1928999"/>
            <a:ext cx="3610479" cy="571580"/>
          </a:xfrm>
          <a:prstGeom prst="rect">
            <a:avLst/>
          </a:prstGeom>
        </p:spPr>
      </p:pic>
      <p:sp>
        <p:nvSpPr>
          <p:cNvPr id="6" name="内容占位符 2">
            <a:extLst>
              <a:ext uri="{FF2B5EF4-FFF2-40B4-BE49-F238E27FC236}">
                <a16:creationId xmlns:a16="http://schemas.microsoft.com/office/drawing/2014/main" id="{AEC6A9C0-9FB6-4188-AB18-E6D6A6393E66}"/>
              </a:ext>
            </a:extLst>
          </p:cNvPr>
          <p:cNvSpPr txBox="1">
            <a:spLocks/>
          </p:cNvSpPr>
          <p:nvPr/>
        </p:nvSpPr>
        <p:spPr>
          <a:xfrm>
            <a:off x="1638018" y="2500579"/>
            <a:ext cx="5219982" cy="461665"/>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400" kern="1200">
                <a:solidFill>
                  <a:schemeClr val="tx1"/>
                </a:solidFill>
                <a:latin typeface="+mn-lt"/>
                <a:ea typeface="+mn-ea"/>
                <a:cs typeface="+mn-cs"/>
              </a:defRPr>
            </a:lvl1pPr>
            <a:lvl2pPr marL="228600" indent="0" algn="l" defTabSz="914400" rtl="0" eaLnBrk="1" latinLnBrk="0" hangingPunct="1">
              <a:lnSpc>
                <a:spcPct val="10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10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t>Linearization:</a:t>
            </a:r>
          </a:p>
        </p:txBody>
      </p:sp>
      <p:pic>
        <p:nvPicPr>
          <p:cNvPr id="7" name="图片 6">
            <a:extLst>
              <a:ext uri="{FF2B5EF4-FFF2-40B4-BE49-F238E27FC236}">
                <a16:creationId xmlns:a16="http://schemas.microsoft.com/office/drawing/2014/main" id="{2417B834-E16A-4B57-821E-08D8F5AEB7AE}"/>
              </a:ext>
            </a:extLst>
          </p:cNvPr>
          <p:cNvPicPr>
            <a:picLocks noChangeAspect="1"/>
          </p:cNvPicPr>
          <p:nvPr/>
        </p:nvPicPr>
        <p:blipFill>
          <a:blip r:embed="rId3"/>
          <a:stretch>
            <a:fillRect/>
          </a:stretch>
        </p:blipFill>
        <p:spPr>
          <a:xfrm>
            <a:off x="3785865" y="3143210"/>
            <a:ext cx="4620270" cy="571580"/>
          </a:xfrm>
          <a:prstGeom prst="rect">
            <a:avLst/>
          </a:prstGeom>
        </p:spPr>
      </p:pic>
      <p:sp>
        <p:nvSpPr>
          <p:cNvPr id="8" name="内容占位符 2">
            <a:extLst>
              <a:ext uri="{FF2B5EF4-FFF2-40B4-BE49-F238E27FC236}">
                <a16:creationId xmlns:a16="http://schemas.microsoft.com/office/drawing/2014/main" id="{28F92547-18BE-43B6-AD5B-C4042F950EAC}"/>
              </a:ext>
            </a:extLst>
          </p:cNvPr>
          <p:cNvSpPr txBox="1">
            <a:spLocks/>
          </p:cNvSpPr>
          <p:nvPr/>
        </p:nvSpPr>
        <p:spPr>
          <a:xfrm>
            <a:off x="1638018" y="3664923"/>
            <a:ext cx="5219982" cy="461665"/>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400" kern="1200">
                <a:solidFill>
                  <a:schemeClr val="tx1"/>
                </a:solidFill>
                <a:latin typeface="+mn-lt"/>
                <a:ea typeface="+mn-ea"/>
                <a:cs typeface="+mn-cs"/>
              </a:defRPr>
            </a:lvl1pPr>
            <a:lvl2pPr marL="228600" indent="0" algn="l" defTabSz="914400" rtl="0" eaLnBrk="1" latinLnBrk="0" hangingPunct="1">
              <a:lnSpc>
                <a:spcPct val="10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10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t>Simplification:</a:t>
            </a:r>
          </a:p>
        </p:txBody>
      </p:sp>
      <p:pic>
        <p:nvPicPr>
          <p:cNvPr id="9" name="图片 8">
            <a:extLst>
              <a:ext uri="{FF2B5EF4-FFF2-40B4-BE49-F238E27FC236}">
                <a16:creationId xmlns:a16="http://schemas.microsoft.com/office/drawing/2014/main" id="{22051FCC-A729-4DE4-A4F0-236A26F3C33A}"/>
              </a:ext>
            </a:extLst>
          </p:cNvPr>
          <p:cNvPicPr>
            <a:picLocks noChangeAspect="1"/>
          </p:cNvPicPr>
          <p:nvPr/>
        </p:nvPicPr>
        <p:blipFill>
          <a:blip r:embed="rId4"/>
          <a:stretch>
            <a:fillRect/>
          </a:stretch>
        </p:blipFill>
        <p:spPr>
          <a:xfrm>
            <a:off x="4571904" y="4264786"/>
            <a:ext cx="2962688" cy="638264"/>
          </a:xfrm>
          <a:prstGeom prst="rect">
            <a:avLst/>
          </a:prstGeom>
        </p:spPr>
      </p:pic>
      <p:sp>
        <p:nvSpPr>
          <p:cNvPr id="10" name="左大括号 9">
            <a:extLst>
              <a:ext uri="{FF2B5EF4-FFF2-40B4-BE49-F238E27FC236}">
                <a16:creationId xmlns:a16="http://schemas.microsoft.com/office/drawing/2014/main" id="{4E118072-1221-4138-B202-F2B63862E098}"/>
              </a:ext>
            </a:extLst>
          </p:cNvPr>
          <p:cNvSpPr/>
          <p:nvPr/>
        </p:nvSpPr>
        <p:spPr>
          <a:xfrm rot="16200000">
            <a:off x="6672701" y="4613349"/>
            <a:ext cx="211981" cy="643816"/>
          </a:xfrm>
          <a:prstGeom prst="leftBrace">
            <a:avLst>
              <a:gd name="adj1" fmla="val 102908"/>
              <a:gd name="adj2" fmla="val 50000"/>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文本框 10">
            <a:extLst>
              <a:ext uri="{FF2B5EF4-FFF2-40B4-BE49-F238E27FC236}">
                <a16:creationId xmlns:a16="http://schemas.microsoft.com/office/drawing/2014/main" id="{4271613D-BCE6-495E-B505-9262E5A602D4}"/>
              </a:ext>
            </a:extLst>
          </p:cNvPr>
          <p:cNvSpPr txBox="1"/>
          <p:nvPr/>
        </p:nvSpPr>
        <p:spPr>
          <a:xfrm>
            <a:off x="5410079" y="5206000"/>
            <a:ext cx="2737224" cy="369332"/>
          </a:xfrm>
          <a:prstGeom prst="rect">
            <a:avLst/>
          </a:prstGeom>
          <a:noFill/>
        </p:spPr>
        <p:txBody>
          <a:bodyPr wrap="none" lIns="0" rIns="0" rtlCol="0">
            <a:spAutoFit/>
          </a:bodyPr>
          <a:lstStyle/>
          <a:p>
            <a:pPr algn="ctr"/>
            <a:r>
              <a:rPr lang="en-US" dirty="0"/>
              <a:t>Propagating feature matrix X</a:t>
            </a:r>
          </a:p>
        </p:txBody>
      </p:sp>
    </p:spTree>
    <p:extLst>
      <p:ext uri="{BB962C8B-B14F-4D97-AF65-F5344CB8AC3E}">
        <p14:creationId xmlns:p14="http://schemas.microsoft.com/office/powerpoint/2010/main" val="4187555091"/>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420176-0B79-4A3D-9C2E-231A0FA0306D}"/>
              </a:ext>
            </a:extLst>
          </p:cNvPr>
          <p:cNvSpPr>
            <a:spLocks noGrp="1"/>
          </p:cNvSpPr>
          <p:nvPr>
            <p:ph type="title"/>
          </p:nvPr>
        </p:nvSpPr>
        <p:spPr/>
        <p:txBody>
          <a:bodyPr/>
          <a:lstStyle/>
          <a:p>
            <a:r>
              <a:rPr lang="en-US" dirty="0"/>
              <a:t>SIGN [</a:t>
            </a:r>
            <a:r>
              <a:rPr lang="en-US" dirty="0" err="1"/>
              <a:t>Frasca</a:t>
            </a:r>
            <a:r>
              <a:rPr lang="en-US" dirty="0"/>
              <a:t> et al., 2020]</a:t>
            </a:r>
          </a:p>
        </p:txBody>
      </p:sp>
      <p:sp>
        <p:nvSpPr>
          <p:cNvPr id="3" name="内容占位符 2">
            <a:extLst>
              <a:ext uri="{FF2B5EF4-FFF2-40B4-BE49-F238E27FC236}">
                <a16:creationId xmlns:a16="http://schemas.microsoft.com/office/drawing/2014/main" id="{4E0F449B-52F0-4823-A788-2F494DEED726}"/>
              </a:ext>
            </a:extLst>
          </p:cNvPr>
          <p:cNvSpPr>
            <a:spLocks noGrp="1"/>
          </p:cNvSpPr>
          <p:nvPr>
            <p:ph idx="1"/>
          </p:nvPr>
        </p:nvSpPr>
        <p:spPr>
          <a:xfrm>
            <a:off x="838200" y="1321770"/>
            <a:ext cx="10515600" cy="4742323"/>
          </a:xfrm>
        </p:spPr>
        <p:txBody>
          <a:bodyPr>
            <a:normAutofit/>
          </a:bodyPr>
          <a:lstStyle/>
          <a:p>
            <a:r>
              <a:rPr lang="en-US" sz="2400" dirty="0"/>
              <a:t>The idea was extended by [</a:t>
            </a:r>
            <a:r>
              <a:rPr lang="en-US" sz="2400" dirty="0" err="1"/>
              <a:t>Frasca</a:t>
            </a:r>
            <a:r>
              <a:rPr lang="en-US" sz="2400" dirty="0"/>
              <a:t> et al., 2020] to include R parallel graph diffusion operators. The choice of operators is flexible: normalized adjacency, personalized page-rank adjacency, triangle-based adjacency, etc.</a:t>
            </a:r>
          </a:p>
          <a:p>
            <a:endParaRPr lang="en-US" sz="2400" dirty="0"/>
          </a:p>
          <a:p>
            <a:endParaRPr lang="en-US" sz="2400" dirty="0"/>
          </a:p>
          <a:p>
            <a:endParaRPr lang="en-US" sz="2400" dirty="0"/>
          </a:p>
          <a:p>
            <a:endParaRPr lang="en-US" sz="2400" dirty="0"/>
          </a:p>
          <a:p>
            <a:endParaRPr lang="en-US" sz="2400" dirty="0"/>
          </a:p>
          <a:p>
            <a:r>
              <a:rPr lang="en-US" sz="2400" dirty="0"/>
              <a:t>The method is quite scalable as the preprocessing step can be implemented using data processing engines like MapReduce, Spark.</a:t>
            </a:r>
          </a:p>
        </p:txBody>
      </p:sp>
      <p:pic>
        <p:nvPicPr>
          <p:cNvPr id="4" name="图片 3">
            <a:extLst>
              <a:ext uri="{FF2B5EF4-FFF2-40B4-BE49-F238E27FC236}">
                <a16:creationId xmlns:a16="http://schemas.microsoft.com/office/drawing/2014/main" id="{D23558CF-CAAB-4EB8-B40C-DF1D2D06C75B}"/>
              </a:ext>
            </a:extLst>
          </p:cNvPr>
          <p:cNvPicPr>
            <a:picLocks noChangeAspect="1"/>
          </p:cNvPicPr>
          <p:nvPr/>
        </p:nvPicPr>
        <p:blipFill>
          <a:blip r:embed="rId2"/>
          <a:stretch>
            <a:fillRect/>
          </a:stretch>
        </p:blipFill>
        <p:spPr>
          <a:xfrm>
            <a:off x="3876368" y="2504816"/>
            <a:ext cx="4505446" cy="2005781"/>
          </a:xfrm>
          <a:prstGeom prst="rect">
            <a:avLst/>
          </a:prstGeom>
        </p:spPr>
      </p:pic>
    </p:spTree>
    <p:extLst>
      <p:ext uri="{BB962C8B-B14F-4D97-AF65-F5344CB8AC3E}">
        <p14:creationId xmlns:p14="http://schemas.microsoft.com/office/powerpoint/2010/main" val="332379652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D99FF97-C06A-40A6-87FE-32772E182AE6}"/>
              </a:ext>
            </a:extLst>
          </p:cNvPr>
          <p:cNvSpPr>
            <a:spLocks noGrp="1"/>
          </p:cNvSpPr>
          <p:nvPr>
            <p:ph sz="quarter" idx="13"/>
          </p:nvPr>
        </p:nvSpPr>
        <p:spPr>
          <a:xfrm>
            <a:off x="425038" y="1371600"/>
            <a:ext cx="11424062" cy="1354217"/>
          </a:xfrm>
        </p:spPr>
        <p:txBody>
          <a:bodyPr/>
          <a:lstStyle/>
          <a:p>
            <a:r>
              <a:rPr lang="en-US" dirty="0"/>
              <a:t>SGC, SIGN and NARS all belong to the </a:t>
            </a:r>
            <a:r>
              <a:rPr lang="en-US" i="1" dirty="0"/>
              <a:t>propagate-then-predict</a:t>
            </a:r>
            <a:r>
              <a:rPr lang="en-US" dirty="0"/>
              <a:t> architecture.</a:t>
            </a:r>
          </a:p>
          <a:p>
            <a:r>
              <a:rPr lang="en-US" dirty="0"/>
              <a:t>The technique shares similar spirit with feature engineering methods designed to capture cross-row dependencies [1][2].</a:t>
            </a:r>
          </a:p>
        </p:txBody>
      </p:sp>
      <p:sp>
        <p:nvSpPr>
          <p:cNvPr id="3" name="灯片编号占位符 2">
            <a:extLst>
              <a:ext uri="{FF2B5EF4-FFF2-40B4-BE49-F238E27FC236}">
                <a16:creationId xmlns:a16="http://schemas.microsoft.com/office/drawing/2014/main" id="{7EF83DD9-6264-4709-9DF1-8A2CF4FC86BD}"/>
              </a:ext>
            </a:extLst>
          </p:cNvPr>
          <p:cNvSpPr>
            <a:spLocks noGrp="1"/>
          </p:cNvSpPr>
          <p:nvPr>
            <p:ph type="sldNum" sz="quarter" idx="4"/>
          </p:nvPr>
        </p:nvSpPr>
        <p:spPr/>
        <p:txBody>
          <a:bodyPr/>
          <a:lstStyle/>
          <a:p>
            <a:fld id="{DC503246-BBCE-4F0A-BCDC-08FC4C52637D}" type="slidenum">
              <a:rPr lang="en-US" smtClean="0"/>
              <a:pPr/>
              <a:t>126</a:t>
            </a:fld>
            <a:endParaRPr lang="en-US" dirty="0"/>
          </a:p>
        </p:txBody>
      </p:sp>
      <p:sp>
        <p:nvSpPr>
          <p:cNvPr id="4" name="标题 3">
            <a:extLst>
              <a:ext uri="{FF2B5EF4-FFF2-40B4-BE49-F238E27FC236}">
                <a16:creationId xmlns:a16="http://schemas.microsoft.com/office/drawing/2014/main" id="{B940D1BF-092E-4DD7-9586-3116B80A4BC1}"/>
              </a:ext>
            </a:extLst>
          </p:cNvPr>
          <p:cNvSpPr>
            <a:spLocks noGrp="1"/>
          </p:cNvSpPr>
          <p:nvPr>
            <p:ph type="title"/>
          </p:nvPr>
        </p:nvSpPr>
        <p:spPr/>
        <p:txBody>
          <a:bodyPr/>
          <a:lstStyle/>
          <a:p>
            <a:r>
              <a:rPr lang="en-US" dirty="0"/>
              <a:t>Graph-based predictive architectures for RDB</a:t>
            </a:r>
          </a:p>
        </p:txBody>
      </p:sp>
      <p:sp>
        <p:nvSpPr>
          <p:cNvPr id="6" name="文本框 5">
            <a:extLst>
              <a:ext uri="{FF2B5EF4-FFF2-40B4-BE49-F238E27FC236}">
                <a16:creationId xmlns:a16="http://schemas.microsoft.com/office/drawing/2014/main" id="{2B1E72FB-EA69-4626-8D0C-A258919383FA}"/>
              </a:ext>
            </a:extLst>
          </p:cNvPr>
          <p:cNvSpPr txBox="1"/>
          <p:nvPr/>
        </p:nvSpPr>
        <p:spPr>
          <a:xfrm>
            <a:off x="4116433" y="5930325"/>
            <a:ext cx="7500205" cy="584775"/>
          </a:xfrm>
          <a:prstGeom prst="rect">
            <a:avLst/>
          </a:prstGeom>
          <a:noFill/>
        </p:spPr>
        <p:txBody>
          <a:bodyPr wrap="square" lIns="0" rIns="0" rtlCol="0">
            <a:spAutoFit/>
          </a:bodyPr>
          <a:lstStyle/>
          <a:p>
            <a:r>
              <a:rPr lang="en-US" sz="1600" dirty="0"/>
              <a:t>[1] </a:t>
            </a:r>
            <a:r>
              <a:rPr lang="en-US" sz="1600" i="1" dirty="0"/>
              <a:t>Deep Feature Synthesis: Towards Automating Data Science Endeavors</a:t>
            </a:r>
            <a:r>
              <a:rPr lang="en-US" sz="1600" dirty="0"/>
              <a:t>, Kanter et al.</a:t>
            </a:r>
          </a:p>
          <a:p>
            <a:r>
              <a:rPr lang="en-US" sz="1600" dirty="0"/>
              <a:t>[2] </a:t>
            </a:r>
            <a:r>
              <a:rPr lang="en-US" sz="1600" i="1" dirty="0"/>
              <a:t>ARDA: Automatic Relational Data Augmentation for Machine Learning</a:t>
            </a:r>
            <a:r>
              <a:rPr lang="en-US" sz="1600" dirty="0"/>
              <a:t>, </a:t>
            </a:r>
            <a:r>
              <a:rPr lang="en-US" sz="1600" dirty="0" err="1"/>
              <a:t>Chepurko</a:t>
            </a:r>
            <a:r>
              <a:rPr lang="en-US" sz="1600" dirty="0"/>
              <a:t> et al.</a:t>
            </a:r>
          </a:p>
        </p:txBody>
      </p:sp>
      <p:pic>
        <p:nvPicPr>
          <p:cNvPr id="7" name="图片 6">
            <a:extLst>
              <a:ext uri="{FF2B5EF4-FFF2-40B4-BE49-F238E27FC236}">
                <a16:creationId xmlns:a16="http://schemas.microsoft.com/office/drawing/2014/main" id="{88854C29-23EC-482C-9E5F-8F535924CBF6}"/>
              </a:ext>
            </a:extLst>
          </p:cNvPr>
          <p:cNvPicPr>
            <a:picLocks noChangeAspect="1"/>
          </p:cNvPicPr>
          <p:nvPr/>
        </p:nvPicPr>
        <p:blipFill>
          <a:blip r:embed="rId2"/>
          <a:stretch>
            <a:fillRect/>
          </a:stretch>
        </p:blipFill>
        <p:spPr>
          <a:xfrm>
            <a:off x="4584527" y="3302755"/>
            <a:ext cx="4659805" cy="1743701"/>
          </a:xfrm>
          <a:prstGeom prst="rect">
            <a:avLst/>
          </a:prstGeom>
        </p:spPr>
      </p:pic>
      <p:sp>
        <p:nvSpPr>
          <p:cNvPr id="9" name="箭头: 右 8">
            <a:extLst>
              <a:ext uri="{FF2B5EF4-FFF2-40B4-BE49-F238E27FC236}">
                <a16:creationId xmlns:a16="http://schemas.microsoft.com/office/drawing/2014/main" id="{B305F2D9-0994-400D-8B31-821175DC541B}"/>
              </a:ext>
            </a:extLst>
          </p:cNvPr>
          <p:cNvSpPr/>
          <p:nvPr/>
        </p:nvSpPr>
        <p:spPr>
          <a:xfrm>
            <a:off x="3963180" y="3812587"/>
            <a:ext cx="559837" cy="646331"/>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10" name="图片 9">
            <a:extLst>
              <a:ext uri="{FF2B5EF4-FFF2-40B4-BE49-F238E27FC236}">
                <a16:creationId xmlns:a16="http://schemas.microsoft.com/office/drawing/2014/main" id="{FCEC368E-E15B-4B82-BF5E-7E6944454381}"/>
              </a:ext>
            </a:extLst>
          </p:cNvPr>
          <p:cNvPicPr>
            <a:picLocks noChangeAspect="1"/>
          </p:cNvPicPr>
          <p:nvPr/>
        </p:nvPicPr>
        <p:blipFill>
          <a:blip r:embed="rId3"/>
          <a:stretch>
            <a:fillRect/>
          </a:stretch>
        </p:blipFill>
        <p:spPr>
          <a:xfrm>
            <a:off x="425038" y="2933809"/>
            <a:ext cx="2236622" cy="1198375"/>
          </a:xfrm>
          <a:prstGeom prst="rect">
            <a:avLst/>
          </a:prstGeom>
        </p:spPr>
      </p:pic>
      <p:pic>
        <p:nvPicPr>
          <p:cNvPr id="11" name="图片 10">
            <a:extLst>
              <a:ext uri="{FF2B5EF4-FFF2-40B4-BE49-F238E27FC236}">
                <a16:creationId xmlns:a16="http://schemas.microsoft.com/office/drawing/2014/main" id="{560A5A8C-6CEB-454D-B648-214C2C1757F1}"/>
              </a:ext>
            </a:extLst>
          </p:cNvPr>
          <p:cNvPicPr>
            <a:picLocks noChangeAspect="1"/>
          </p:cNvPicPr>
          <p:nvPr/>
        </p:nvPicPr>
        <p:blipFill>
          <a:blip r:embed="rId4"/>
          <a:stretch>
            <a:fillRect/>
          </a:stretch>
        </p:blipFill>
        <p:spPr>
          <a:xfrm>
            <a:off x="910852" y="3342156"/>
            <a:ext cx="2351597" cy="1341944"/>
          </a:xfrm>
          <a:prstGeom prst="rect">
            <a:avLst/>
          </a:prstGeom>
        </p:spPr>
      </p:pic>
      <p:pic>
        <p:nvPicPr>
          <p:cNvPr id="8" name="图片 7">
            <a:extLst>
              <a:ext uri="{FF2B5EF4-FFF2-40B4-BE49-F238E27FC236}">
                <a16:creationId xmlns:a16="http://schemas.microsoft.com/office/drawing/2014/main" id="{2DD9F7D3-2C2D-442A-86C9-BD3125F442A7}"/>
              </a:ext>
            </a:extLst>
          </p:cNvPr>
          <p:cNvPicPr>
            <a:picLocks noChangeAspect="1"/>
          </p:cNvPicPr>
          <p:nvPr/>
        </p:nvPicPr>
        <p:blipFill>
          <a:blip r:embed="rId5"/>
          <a:stretch>
            <a:fillRect/>
          </a:stretch>
        </p:blipFill>
        <p:spPr>
          <a:xfrm>
            <a:off x="1396666" y="3862169"/>
            <a:ext cx="2351597" cy="1515021"/>
          </a:xfrm>
          <a:prstGeom prst="rect">
            <a:avLst/>
          </a:prstGeom>
        </p:spPr>
      </p:pic>
      <p:sp>
        <p:nvSpPr>
          <p:cNvPr id="13" name="文本框 12">
            <a:extLst>
              <a:ext uri="{FF2B5EF4-FFF2-40B4-BE49-F238E27FC236}">
                <a16:creationId xmlns:a16="http://schemas.microsoft.com/office/drawing/2014/main" id="{EC68DB04-5E4A-46D9-8AD2-879E1632AFE9}"/>
              </a:ext>
            </a:extLst>
          </p:cNvPr>
          <p:cNvSpPr txBox="1"/>
          <p:nvPr/>
        </p:nvSpPr>
        <p:spPr>
          <a:xfrm>
            <a:off x="5243235" y="5311238"/>
            <a:ext cx="3075587" cy="369332"/>
          </a:xfrm>
          <a:prstGeom prst="rect">
            <a:avLst/>
          </a:prstGeom>
          <a:noFill/>
        </p:spPr>
        <p:txBody>
          <a:bodyPr wrap="none" lIns="0" rIns="0" rtlCol="0">
            <a:spAutoFit/>
          </a:bodyPr>
          <a:lstStyle/>
          <a:p>
            <a:pPr algn="ctr"/>
            <a:r>
              <a:rPr lang="en-US" b="1" dirty="0">
                <a:solidFill>
                  <a:srgbClr val="C00000"/>
                </a:solidFill>
              </a:rPr>
              <a:t>Feature Engineering (Propagate)</a:t>
            </a:r>
          </a:p>
        </p:txBody>
      </p:sp>
      <p:sp>
        <p:nvSpPr>
          <p:cNvPr id="14" name="箭头: 右 13">
            <a:extLst>
              <a:ext uri="{FF2B5EF4-FFF2-40B4-BE49-F238E27FC236}">
                <a16:creationId xmlns:a16="http://schemas.microsoft.com/office/drawing/2014/main" id="{3A5FA7B9-5BA5-4FF7-B5A5-A1A763C92F24}"/>
              </a:ext>
            </a:extLst>
          </p:cNvPr>
          <p:cNvSpPr/>
          <p:nvPr/>
        </p:nvSpPr>
        <p:spPr>
          <a:xfrm>
            <a:off x="9305842" y="3867308"/>
            <a:ext cx="559837" cy="646331"/>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5" name="文本框 14">
            <a:extLst>
              <a:ext uri="{FF2B5EF4-FFF2-40B4-BE49-F238E27FC236}">
                <a16:creationId xmlns:a16="http://schemas.microsoft.com/office/drawing/2014/main" id="{34B8ABDD-FBEC-4000-8A1F-74898CBE3A6B}"/>
              </a:ext>
            </a:extLst>
          </p:cNvPr>
          <p:cNvSpPr txBox="1"/>
          <p:nvPr/>
        </p:nvSpPr>
        <p:spPr>
          <a:xfrm>
            <a:off x="9628256" y="5311238"/>
            <a:ext cx="1779975" cy="369332"/>
          </a:xfrm>
          <a:prstGeom prst="rect">
            <a:avLst/>
          </a:prstGeom>
          <a:noFill/>
        </p:spPr>
        <p:txBody>
          <a:bodyPr wrap="none" lIns="0" rIns="0" rtlCol="0">
            <a:spAutoFit/>
          </a:bodyPr>
          <a:lstStyle/>
          <a:p>
            <a:pPr algn="ctr"/>
            <a:r>
              <a:rPr lang="en-US" b="1" dirty="0">
                <a:solidFill>
                  <a:srgbClr val="C00000"/>
                </a:solidFill>
              </a:rPr>
              <a:t>Modeling (Predict)</a:t>
            </a:r>
          </a:p>
        </p:txBody>
      </p:sp>
      <p:pic>
        <p:nvPicPr>
          <p:cNvPr id="3074" name="Picture 2" descr="New features in H2O 3.18 | H2O.ai">
            <a:extLst>
              <a:ext uri="{FF2B5EF4-FFF2-40B4-BE49-F238E27FC236}">
                <a16:creationId xmlns:a16="http://schemas.microsoft.com/office/drawing/2014/main" id="{07372627-4D15-41F3-B549-46A096FA69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94196" y="3315367"/>
            <a:ext cx="1248094" cy="3631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itHub - autogluon/autogluon: Fast and Accurate ML in 3 Lines of Code">
            <a:extLst>
              <a:ext uri="{FF2B5EF4-FFF2-40B4-BE49-F238E27FC236}">
                <a16:creationId xmlns:a16="http://schemas.microsoft.com/office/drawing/2014/main" id="{F8B723E3-38F6-43D2-8B99-2606C31BF3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00637" y="3773321"/>
            <a:ext cx="1779975" cy="43320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ile:Scikit learn logo small.svg - Wikipedia">
            <a:extLst>
              <a:ext uri="{FF2B5EF4-FFF2-40B4-BE49-F238E27FC236}">
                <a16:creationId xmlns:a16="http://schemas.microsoft.com/office/drawing/2014/main" id="{F75EABBC-803E-4C07-8E49-62BDDEF718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11601" y="4239453"/>
            <a:ext cx="1213284" cy="654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674609"/>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82F2D-81FA-498B-9A10-278A1F47F2D2}"/>
              </a:ext>
            </a:extLst>
          </p:cNvPr>
          <p:cNvSpPr>
            <a:spLocks noGrp="1"/>
          </p:cNvSpPr>
          <p:nvPr>
            <p:ph type="title"/>
          </p:nvPr>
        </p:nvSpPr>
        <p:spPr/>
        <p:txBody>
          <a:bodyPr/>
          <a:lstStyle/>
          <a:p>
            <a:r>
              <a:rPr lang="en-US" dirty="0"/>
              <a:t>Deep Feature Synthesis</a:t>
            </a:r>
          </a:p>
        </p:txBody>
      </p:sp>
      <p:sp>
        <p:nvSpPr>
          <p:cNvPr id="4" name="灯片编号占位符 3">
            <a:extLst>
              <a:ext uri="{FF2B5EF4-FFF2-40B4-BE49-F238E27FC236}">
                <a16:creationId xmlns:a16="http://schemas.microsoft.com/office/drawing/2014/main" id="{1F31D93C-7B80-4968-9491-BCB271FC30CB}"/>
              </a:ext>
            </a:extLst>
          </p:cNvPr>
          <p:cNvSpPr>
            <a:spLocks noGrp="1"/>
          </p:cNvSpPr>
          <p:nvPr>
            <p:ph type="sldNum" sz="quarter" idx="4"/>
          </p:nvPr>
        </p:nvSpPr>
        <p:spPr/>
        <p:txBody>
          <a:bodyPr/>
          <a:lstStyle/>
          <a:p>
            <a:fld id="{DC503246-BBCE-4F0A-BCDC-08FC4C52637D}" type="slidenum">
              <a:rPr lang="en-US" smtClean="0"/>
              <a:pPr/>
              <a:t>127</a:t>
            </a:fld>
            <a:endParaRPr lang="en-US" dirty="0"/>
          </a:p>
        </p:txBody>
      </p:sp>
      <p:sp>
        <p:nvSpPr>
          <p:cNvPr id="6" name="内容占位符 1">
            <a:extLst>
              <a:ext uri="{FF2B5EF4-FFF2-40B4-BE49-F238E27FC236}">
                <a16:creationId xmlns:a16="http://schemas.microsoft.com/office/drawing/2014/main" id="{612179D8-9BB7-446D-8C5E-B2F1E52D368F}"/>
              </a:ext>
            </a:extLst>
          </p:cNvPr>
          <p:cNvSpPr txBox="1">
            <a:spLocks/>
          </p:cNvSpPr>
          <p:nvPr/>
        </p:nvSpPr>
        <p:spPr>
          <a:xfrm>
            <a:off x="425038" y="1371600"/>
            <a:ext cx="11424062" cy="2057400"/>
          </a:xfrm>
          <a:prstGeom prst="rect">
            <a:avLst/>
          </a:prstGeom>
        </p:spPr>
        <p:txBody>
          <a:bodyPr/>
          <a:lst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t>Divide relationships into forward (FK-&gt;PK) and backward (PK&lt;-FK) relationships.</a:t>
            </a:r>
          </a:p>
          <a:p>
            <a:r>
              <a:rPr lang="en-US" dirty="0"/>
              <a:t>Recursively collect and aggregate information from other tables to the target table.</a:t>
            </a:r>
          </a:p>
          <a:p>
            <a:r>
              <a:rPr lang="en-US" dirty="0"/>
              <a:t>Produce features derived from all possible join paths up to the given depth (which can be many!)</a:t>
            </a:r>
          </a:p>
        </p:txBody>
      </p:sp>
    </p:spTree>
    <p:extLst>
      <p:ext uri="{BB962C8B-B14F-4D97-AF65-F5344CB8AC3E}">
        <p14:creationId xmlns:p14="http://schemas.microsoft.com/office/powerpoint/2010/main" val="148428920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82F2D-81FA-498B-9A10-278A1F47F2D2}"/>
              </a:ext>
            </a:extLst>
          </p:cNvPr>
          <p:cNvSpPr>
            <a:spLocks noGrp="1"/>
          </p:cNvSpPr>
          <p:nvPr>
            <p:ph type="title"/>
          </p:nvPr>
        </p:nvSpPr>
        <p:spPr/>
        <p:txBody>
          <a:bodyPr/>
          <a:lstStyle/>
          <a:p>
            <a:r>
              <a:rPr lang="en-US" dirty="0"/>
              <a:t>Deep Feature Synthesis Example</a:t>
            </a:r>
          </a:p>
        </p:txBody>
      </p:sp>
      <p:sp>
        <p:nvSpPr>
          <p:cNvPr id="4" name="灯片编号占位符 3">
            <a:extLst>
              <a:ext uri="{FF2B5EF4-FFF2-40B4-BE49-F238E27FC236}">
                <a16:creationId xmlns:a16="http://schemas.microsoft.com/office/drawing/2014/main" id="{1F31D93C-7B80-4968-9491-BCB271FC30CB}"/>
              </a:ext>
            </a:extLst>
          </p:cNvPr>
          <p:cNvSpPr>
            <a:spLocks noGrp="1"/>
          </p:cNvSpPr>
          <p:nvPr>
            <p:ph type="sldNum" sz="quarter" idx="4"/>
          </p:nvPr>
        </p:nvSpPr>
        <p:spPr/>
        <p:txBody>
          <a:bodyPr/>
          <a:lstStyle/>
          <a:p>
            <a:fld id="{DC503246-BBCE-4F0A-BCDC-08FC4C52637D}" type="slidenum">
              <a:rPr lang="en-US" smtClean="0"/>
              <a:pPr/>
              <a:t>128</a:t>
            </a:fld>
            <a:endParaRPr lang="en-US" dirty="0"/>
          </a:p>
        </p:txBody>
      </p:sp>
      <p:pic>
        <p:nvPicPr>
          <p:cNvPr id="5" name="图片 4">
            <a:extLst>
              <a:ext uri="{FF2B5EF4-FFF2-40B4-BE49-F238E27FC236}">
                <a16:creationId xmlns:a16="http://schemas.microsoft.com/office/drawing/2014/main" id="{4358C33B-4FA2-45F8-8870-0C5A11E486A6}"/>
              </a:ext>
            </a:extLst>
          </p:cNvPr>
          <p:cNvPicPr>
            <a:picLocks noChangeAspect="1"/>
          </p:cNvPicPr>
          <p:nvPr/>
        </p:nvPicPr>
        <p:blipFill>
          <a:blip r:embed="rId2"/>
          <a:stretch>
            <a:fillRect/>
          </a:stretch>
        </p:blipFill>
        <p:spPr>
          <a:xfrm>
            <a:off x="1622192" y="1960367"/>
            <a:ext cx="8947615" cy="3498039"/>
          </a:xfrm>
          <a:prstGeom prst="rect">
            <a:avLst/>
          </a:prstGeom>
        </p:spPr>
      </p:pic>
      <p:sp>
        <p:nvSpPr>
          <p:cNvPr id="3" name="矩形 2">
            <a:extLst>
              <a:ext uri="{FF2B5EF4-FFF2-40B4-BE49-F238E27FC236}">
                <a16:creationId xmlns:a16="http://schemas.microsoft.com/office/drawing/2014/main" id="{AAF19325-1FF6-4276-8633-18641C3088A3}"/>
              </a:ext>
            </a:extLst>
          </p:cNvPr>
          <p:cNvSpPr/>
          <p:nvPr/>
        </p:nvSpPr>
        <p:spPr>
          <a:xfrm>
            <a:off x="4460032" y="4105469"/>
            <a:ext cx="1418253" cy="1082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矩形 6">
            <a:extLst>
              <a:ext uri="{FF2B5EF4-FFF2-40B4-BE49-F238E27FC236}">
                <a16:creationId xmlns:a16="http://schemas.microsoft.com/office/drawing/2014/main" id="{5D48A719-A7E0-489C-BE1F-505503CC69F2}"/>
              </a:ext>
            </a:extLst>
          </p:cNvPr>
          <p:cNvSpPr/>
          <p:nvPr/>
        </p:nvSpPr>
        <p:spPr>
          <a:xfrm>
            <a:off x="7766845" y="3669112"/>
            <a:ext cx="2009615" cy="1708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8" name="矩形 7">
            <a:extLst>
              <a:ext uri="{FF2B5EF4-FFF2-40B4-BE49-F238E27FC236}">
                <a16:creationId xmlns:a16="http://schemas.microsoft.com/office/drawing/2014/main" id="{B3E2FE36-BA9D-4F5D-8EDC-DF8CA3761B45}"/>
              </a:ext>
            </a:extLst>
          </p:cNvPr>
          <p:cNvSpPr/>
          <p:nvPr/>
        </p:nvSpPr>
        <p:spPr>
          <a:xfrm>
            <a:off x="3576111" y="1960368"/>
            <a:ext cx="3464769" cy="1708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 name="矩形 8">
            <a:extLst>
              <a:ext uri="{FF2B5EF4-FFF2-40B4-BE49-F238E27FC236}">
                <a16:creationId xmlns:a16="http://schemas.microsoft.com/office/drawing/2014/main" id="{85B77A1A-B51C-44B0-9D61-AD319B75B97D}"/>
              </a:ext>
            </a:extLst>
          </p:cNvPr>
          <p:cNvSpPr/>
          <p:nvPr/>
        </p:nvSpPr>
        <p:spPr>
          <a:xfrm>
            <a:off x="8663940" y="1960367"/>
            <a:ext cx="1417320" cy="1708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0" name="矩形 9">
            <a:extLst>
              <a:ext uri="{FF2B5EF4-FFF2-40B4-BE49-F238E27FC236}">
                <a16:creationId xmlns:a16="http://schemas.microsoft.com/office/drawing/2014/main" id="{50FE62FD-EC9E-47B7-87FD-1B939021B9BC}"/>
              </a:ext>
            </a:extLst>
          </p:cNvPr>
          <p:cNvSpPr/>
          <p:nvPr/>
        </p:nvSpPr>
        <p:spPr>
          <a:xfrm>
            <a:off x="7591585" y="3709386"/>
            <a:ext cx="2009615" cy="268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1" name="矩形 10">
            <a:extLst>
              <a:ext uri="{FF2B5EF4-FFF2-40B4-BE49-F238E27FC236}">
                <a16:creationId xmlns:a16="http://schemas.microsoft.com/office/drawing/2014/main" id="{EB271FE3-5B57-4D31-8FC1-3815FB0D5FD9}"/>
              </a:ext>
            </a:extLst>
          </p:cNvPr>
          <p:cNvSpPr/>
          <p:nvPr/>
        </p:nvSpPr>
        <p:spPr>
          <a:xfrm>
            <a:off x="9240117" y="2114630"/>
            <a:ext cx="1417320" cy="3073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2" name="文本框 11">
            <a:extLst>
              <a:ext uri="{FF2B5EF4-FFF2-40B4-BE49-F238E27FC236}">
                <a16:creationId xmlns:a16="http://schemas.microsoft.com/office/drawing/2014/main" id="{DB073B54-D28D-44D4-9A70-ED90980EE294}"/>
              </a:ext>
            </a:extLst>
          </p:cNvPr>
          <p:cNvSpPr txBox="1"/>
          <p:nvPr/>
        </p:nvSpPr>
        <p:spPr>
          <a:xfrm>
            <a:off x="1622192" y="1561557"/>
            <a:ext cx="2135569" cy="646331"/>
          </a:xfrm>
          <a:prstGeom prst="rect">
            <a:avLst/>
          </a:prstGeom>
          <a:noFill/>
        </p:spPr>
        <p:txBody>
          <a:bodyPr wrap="square" lIns="0" rIns="0" rtlCol="0">
            <a:spAutoFit/>
          </a:bodyPr>
          <a:lstStyle/>
          <a:p>
            <a:pPr algn="ctr"/>
            <a:r>
              <a:rPr lang="en-US" dirty="0"/>
              <a:t>Customer</a:t>
            </a:r>
          </a:p>
          <a:p>
            <a:pPr algn="ctr"/>
            <a:r>
              <a:rPr lang="en-US" dirty="0"/>
              <a:t>(Target Table)</a:t>
            </a:r>
          </a:p>
        </p:txBody>
      </p:sp>
      <p:sp>
        <p:nvSpPr>
          <p:cNvPr id="16" name="文本框 15">
            <a:extLst>
              <a:ext uri="{FF2B5EF4-FFF2-40B4-BE49-F238E27FC236}">
                <a16:creationId xmlns:a16="http://schemas.microsoft.com/office/drawing/2014/main" id="{48391EC4-3331-4228-8FC4-B5F50C22E404}"/>
              </a:ext>
            </a:extLst>
          </p:cNvPr>
          <p:cNvSpPr txBox="1"/>
          <p:nvPr/>
        </p:nvSpPr>
        <p:spPr>
          <a:xfrm>
            <a:off x="6816459" y="1755564"/>
            <a:ext cx="2135569" cy="369332"/>
          </a:xfrm>
          <a:prstGeom prst="rect">
            <a:avLst/>
          </a:prstGeom>
          <a:noFill/>
        </p:spPr>
        <p:txBody>
          <a:bodyPr wrap="square" lIns="0" rIns="0" rtlCol="0">
            <a:spAutoFit/>
          </a:bodyPr>
          <a:lstStyle/>
          <a:p>
            <a:pPr algn="ctr"/>
            <a:r>
              <a:rPr lang="en-US" dirty="0"/>
              <a:t>Orders</a:t>
            </a:r>
          </a:p>
        </p:txBody>
      </p:sp>
      <p:sp>
        <p:nvSpPr>
          <p:cNvPr id="17" name="文本框 16">
            <a:extLst>
              <a:ext uri="{FF2B5EF4-FFF2-40B4-BE49-F238E27FC236}">
                <a16:creationId xmlns:a16="http://schemas.microsoft.com/office/drawing/2014/main" id="{B687E71D-008B-43A5-BE4E-0558A2D29650}"/>
              </a:ext>
            </a:extLst>
          </p:cNvPr>
          <p:cNvSpPr txBox="1"/>
          <p:nvPr/>
        </p:nvSpPr>
        <p:spPr>
          <a:xfrm>
            <a:off x="5748674" y="5444880"/>
            <a:ext cx="2135569" cy="369332"/>
          </a:xfrm>
          <a:prstGeom prst="rect">
            <a:avLst/>
          </a:prstGeom>
          <a:noFill/>
        </p:spPr>
        <p:txBody>
          <a:bodyPr wrap="square" lIns="0" rIns="0" rtlCol="0">
            <a:spAutoFit/>
          </a:bodyPr>
          <a:lstStyle/>
          <a:p>
            <a:pPr algn="ctr"/>
            <a:r>
              <a:rPr lang="en-US" dirty="0" err="1"/>
              <a:t>OrderProducts</a:t>
            </a:r>
            <a:endParaRPr lang="en-US" dirty="0"/>
          </a:p>
        </p:txBody>
      </p:sp>
      <p:sp>
        <p:nvSpPr>
          <p:cNvPr id="18" name="文本框 17">
            <a:extLst>
              <a:ext uri="{FF2B5EF4-FFF2-40B4-BE49-F238E27FC236}">
                <a16:creationId xmlns:a16="http://schemas.microsoft.com/office/drawing/2014/main" id="{284BFA65-4303-410B-AC5A-CDB704B7B770}"/>
              </a:ext>
            </a:extLst>
          </p:cNvPr>
          <p:cNvSpPr txBox="1"/>
          <p:nvPr/>
        </p:nvSpPr>
        <p:spPr>
          <a:xfrm>
            <a:off x="2508326" y="5439510"/>
            <a:ext cx="2135569" cy="369332"/>
          </a:xfrm>
          <a:prstGeom prst="rect">
            <a:avLst/>
          </a:prstGeom>
          <a:noFill/>
        </p:spPr>
        <p:txBody>
          <a:bodyPr wrap="square" lIns="0" rIns="0" rtlCol="0">
            <a:spAutoFit/>
          </a:bodyPr>
          <a:lstStyle/>
          <a:p>
            <a:pPr algn="ctr"/>
            <a:r>
              <a:rPr lang="en-US" dirty="0"/>
              <a:t>Products</a:t>
            </a:r>
          </a:p>
        </p:txBody>
      </p:sp>
    </p:spTree>
    <p:extLst>
      <p:ext uri="{BB962C8B-B14F-4D97-AF65-F5344CB8AC3E}">
        <p14:creationId xmlns:p14="http://schemas.microsoft.com/office/powerpoint/2010/main" val="29378146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82F2D-81FA-498B-9A10-278A1F47F2D2}"/>
              </a:ext>
            </a:extLst>
          </p:cNvPr>
          <p:cNvSpPr>
            <a:spLocks noGrp="1"/>
          </p:cNvSpPr>
          <p:nvPr>
            <p:ph type="title"/>
          </p:nvPr>
        </p:nvSpPr>
        <p:spPr/>
        <p:txBody>
          <a:bodyPr/>
          <a:lstStyle/>
          <a:p>
            <a:r>
              <a:rPr lang="en-US" dirty="0"/>
              <a:t>Deep Feature Synthesis Example</a:t>
            </a:r>
          </a:p>
        </p:txBody>
      </p:sp>
      <p:sp>
        <p:nvSpPr>
          <p:cNvPr id="4" name="灯片编号占位符 3">
            <a:extLst>
              <a:ext uri="{FF2B5EF4-FFF2-40B4-BE49-F238E27FC236}">
                <a16:creationId xmlns:a16="http://schemas.microsoft.com/office/drawing/2014/main" id="{1F31D93C-7B80-4968-9491-BCB271FC30CB}"/>
              </a:ext>
            </a:extLst>
          </p:cNvPr>
          <p:cNvSpPr>
            <a:spLocks noGrp="1"/>
          </p:cNvSpPr>
          <p:nvPr>
            <p:ph type="sldNum" sz="quarter" idx="4"/>
          </p:nvPr>
        </p:nvSpPr>
        <p:spPr/>
        <p:txBody>
          <a:bodyPr/>
          <a:lstStyle/>
          <a:p>
            <a:fld id="{DC503246-BBCE-4F0A-BCDC-08FC4C52637D}" type="slidenum">
              <a:rPr lang="en-US" smtClean="0"/>
              <a:pPr/>
              <a:t>129</a:t>
            </a:fld>
            <a:endParaRPr lang="en-US" dirty="0"/>
          </a:p>
        </p:txBody>
      </p:sp>
      <p:pic>
        <p:nvPicPr>
          <p:cNvPr id="5" name="图片 4">
            <a:extLst>
              <a:ext uri="{FF2B5EF4-FFF2-40B4-BE49-F238E27FC236}">
                <a16:creationId xmlns:a16="http://schemas.microsoft.com/office/drawing/2014/main" id="{4358C33B-4FA2-45F8-8870-0C5A11E486A6}"/>
              </a:ext>
            </a:extLst>
          </p:cNvPr>
          <p:cNvPicPr>
            <a:picLocks noChangeAspect="1"/>
          </p:cNvPicPr>
          <p:nvPr/>
        </p:nvPicPr>
        <p:blipFill>
          <a:blip r:embed="rId2"/>
          <a:stretch>
            <a:fillRect/>
          </a:stretch>
        </p:blipFill>
        <p:spPr>
          <a:xfrm>
            <a:off x="1622192" y="1960367"/>
            <a:ext cx="8947615" cy="3498039"/>
          </a:xfrm>
          <a:prstGeom prst="rect">
            <a:avLst/>
          </a:prstGeom>
        </p:spPr>
      </p:pic>
      <p:sp>
        <p:nvSpPr>
          <p:cNvPr id="7" name="矩形 6">
            <a:extLst>
              <a:ext uri="{FF2B5EF4-FFF2-40B4-BE49-F238E27FC236}">
                <a16:creationId xmlns:a16="http://schemas.microsoft.com/office/drawing/2014/main" id="{5D48A719-A7E0-489C-BE1F-505503CC69F2}"/>
              </a:ext>
            </a:extLst>
          </p:cNvPr>
          <p:cNvSpPr/>
          <p:nvPr/>
        </p:nvSpPr>
        <p:spPr>
          <a:xfrm>
            <a:off x="8798767" y="3669112"/>
            <a:ext cx="977693" cy="1708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8" name="矩形 7">
            <a:extLst>
              <a:ext uri="{FF2B5EF4-FFF2-40B4-BE49-F238E27FC236}">
                <a16:creationId xmlns:a16="http://schemas.microsoft.com/office/drawing/2014/main" id="{B3E2FE36-BA9D-4F5D-8EDC-DF8CA3761B45}"/>
              </a:ext>
            </a:extLst>
          </p:cNvPr>
          <p:cNvSpPr/>
          <p:nvPr/>
        </p:nvSpPr>
        <p:spPr>
          <a:xfrm>
            <a:off x="3576111" y="1960368"/>
            <a:ext cx="3464769" cy="1708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9" name="矩形 8">
            <a:extLst>
              <a:ext uri="{FF2B5EF4-FFF2-40B4-BE49-F238E27FC236}">
                <a16:creationId xmlns:a16="http://schemas.microsoft.com/office/drawing/2014/main" id="{85B77A1A-B51C-44B0-9D61-AD319B75B97D}"/>
              </a:ext>
            </a:extLst>
          </p:cNvPr>
          <p:cNvSpPr/>
          <p:nvPr/>
        </p:nvSpPr>
        <p:spPr>
          <a:xfrm>
            <a:off x="8663940" y="1960367"/>
            <a:ext cx="1417320" cy="1708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0" name="矩形 9">
            <a:extLst>
              <a:ext uri="{FF2B5EF4-FFF2-40B4-BE49-F238E27FC236}">
                <a16:creationId xmlns:a16="http://schemas.microsoft.com/office/drawing/2014/main" id="{50FE62FD-EC9E-47B7-87FD-1B939021B9BC}"/>
              </a:ext>
            </a:extLst>
          </p:cNvPr>
          <p:cNvSpPr/>
          <p:nvPr/>
        </p:nvSpPr>
        <p:spPr>
          <a:xfrm>
            <a:off x="7591585" y="3709386"/>
            <a:ext cx="2009615" cy="268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1" name="矩形 10">
            <a:extLst>
              <a:ext uri="{FF2B5EF4-FFF2-40B4-BE49-F238E27FC236}">
                <a16:creationId xmlns:a16="http://schemas.microsoft.com/office/drawing/2014/main" id="{EB271FE3-5B57-4D31-8FC1-3815FB0D5FD9}"/>
              </a:ext>
            </a:extLst>
          </p:cNvPr>
          <p:cNvSpPr/>
          <p:nvPr/>
        </p:nvSpPr>
        <p:spPr>
          <a:xfrm>
            <a:off x="9240117" y="2114630"/>
            <a:ext cx="1417320" cy="3073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2" name="文本框 11">
            <a:extLst>
              <a:ext uri="{FF2B5EF4-FFF2-40B4-BE49-F238E27FC236}">
                <a16:creationId xmlns:a16="http://schemas.microsoft.com/office/drawing/2014/main" id="{DB073B54-D28D-44D4-9A70-ED90980EE294}"/>
              </a:ext>
            </a:extLst>
          </p:cNvPr>
          <p:cNvSpPr txBox="1"/>
          <p:nvPr/>
        </p:nvSpPr>
        <p:spPr>
          <a:xfrm>
            <a:off x="1622192" y="1561557"/>
            <a:ext cx="2135569" cy="646331"/>
          </a:xfrm>
          <a:prstGeom prst="rect">
            <a:avLst/>
          </a:prstGeom>
          <a:noFill/>
        </p:spPr>
        <p:txBody>
          <a:bodyPr wrap="square" lIns="0" rIns="0" rtlCol="0">
            <a:spAutoFit/>
          </a:bodyPr>
          <a:lstStyle/>
          <a:p>
            <a:pPr algn="ctr"/>
            <a:r>
              <a:rPr lang="en-US" dirty="0"/>
              <a:t>Customer</a:t>
            </a:r>
          </a:p>
          <a:p>
            <a:pPr algn="ctr"/>
            <a:r>
              <a:rPr lang="en-US" dirty="0"/>
              <a:t>(Target Table)</a:t>
            </a:r>
          </a:p>
        </p:txBody>
      </p:sp>
      <p:sp>
        <p:nvSpPr>
          <p:cNvPr id="16" name="文本框 15">
            <a:extLst>
              <a:ext uri="{FF2B5EF4-FFF2-40B4-BE49-F238E27FC236}">
                <a16:creationId xmlns:a16="http://schemas.microsoft.com/office/drawing/2014/main" id="{48391EC4-3331-4228-8FC4-B5F50C22E404}"/>
              </a:ext>
            </a:extLst>
          </p:cNvPr>
          <p:cNvSpPr txBox="1"/>
          <p:nvPr/>
        </p:nvSpPr>
        <p:spPr>
          <a:xfrm>
            <a:off x="6816459" y="1755564"/>
            <a:ext cx="2135569" cy="369332"/>
          </a:xfrm>
          <a:prstGeom prst="rect">
            <a:avLst/>
          </a:prstGeom>
          <a:noFill/>
        </p:spPr>
        <p:txBody>
          <a:bodyPr wrap="square" lIns="0" rIns="0" rtlCol="0">
            <a:spAutoFit/>
          </a:bodyPr>
          <a:lstStyle/>
          <a:p>
            <a:pPr algn="ctr"/>
            <a:r>
              <a:rPr lang="en-US" dirty="0"/>
              <a:t>Orders</a:t>
            </a:r>
          </a:p>
        </p:txBody>
      </p:sp>
      <p:sp>
        <p:nvSpPr>
          <p:cNvPr id="17" name="文本框 16">
            <a:extLst>
              <a:ext uri="{FF2B5EF4-FFF2-40B4-BE49-F238E27FC236}">
                <a16:creationId xmlns:a16="http://schemas.microsoft.com/office/drawing/2014/main" id="{B687E71D-008B-43A5-BE4E-0558A2D29650}"/>
              </a:ext>
            </a:extLst>
          </p:cNvPr>
          <p:cNvSpPr txBox="1"/>
          <p:nvPr/>
        </p:nvSpPr>
        <p:spPr>
          <a:xfrm>
            <a:off x="5748674" y="5444880"/>
            <a:ext cx="2135569" cy="369332"/>
          </a:xfrm>
          <a:prstGeom prst="rect">
            <a:avLst/>
          </a:prstGeom>
          <a:noFill/>
        </p:spPr>
        <p:txBody>
          <a:bodyPr wrap="square" lIns="0" rIns="0" rtlCol="0">
            <a:spAutoFit/>
          </a:bodyPr>
          <a:lstStyle/>
          <a:p>
            <a:pPr algn="ctr"/>
            <a:r>
              <a:rPr lang="en-US" dirty="0" err="1"/>
              <a:t>OrderProducts</a:t>
            </a:r>
            <a:endParaRPr lang="en-US" dirty="0"/>
          </a:p>
        </p:txBody>
      </p:sp>
      <p:sp>
        <p:nvSpPr>
          <p:cNvPr id="18" name="文本框 17">
            <a:extLst>
              <a:ext uri="{FF2B5EF4-FFF2-40B4-BE49-F238E27FC236}">
                <a16:creationId xmlns:a16="http://schemas.microsoft.com/office/drawing/2014/main" id="{284BFA65-4303-410B-AC5A-CDB704B7B770}"/>
              </a:ext>
            </a:extLst>
          </p:cNvPr>
          <p:cNvSpPr txBox="1"/>
          <p:nvPr/>
        </p:nvSpPr>
        <p:spPr>
          <a:xfrm>
            <a:off x="2508326" y="5439510"/>
            <a:ext cx="2135569" cy="369332"/>
          </a:xfrm>
          <a:prstGeom prst="rect">
            <a:avLst/>
          </a:prstGeom>
          <a:noFill/>
        </p:spPr>
        <p:txBody>
          <a:bodyPr wrap="square" lIns="0" rIns="0" rtlCol="0">
            <a:spAutoFit/>
          </a:bodyPr>
          <a:lstStyle/>
          <a:p>
            <a:pPr algn="ctr"/>
            <a:r>
              <a:rPr lang="en-US" dirty="0"/>
              <a:t>Products</a:t>
            </a:r>
          </a:p>
        </p:txBody>
      </p:sp>
    </p:spTree>
    <p:extLst>
      <p:ext uri="{BB962C8B-B14F-4D97-AF65-F5344CB8AC3E}">
        <p14:creationId xmlns:p14="http://schemas.microsoft.com/office/powerpoint/2010/main" val="1456331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92E29-B5F7-4B42-B3D9-72705DB2E856}"/>
              </a:ext>
            </a:extLst>
          </p:cNvPr>
          <p:cNvSpPr>
            <a:spLocks noGrp="1"/>
          </p:cNvSpPr>
          <p:nvPr>
            <p:ph type="title"/>
          </p:nvPr>
        </p:nvSpPr>
        <p:spPr/>
        <p:txBody>
          <a:bodyPr/>
          <a:lstStyle/>
          <a:p>
            <a:r>
              <a:rPr lang="en-US" dirty="0"/>
              <a:t>Examples when interdependency matters</a:t>
            </a:r>
          </a:p>
        </p:txBody>
      </p:sp>
      <p:sp>
        <p:nvSpPr>
          <p:cNvPr id="3" name="Content Placeholder 2">
            <a:extLst>
              <a:ext uri="{FF2B5EF4-FFF2-40B4-BE49-F238E27FC236}">
                <a16:creationId xmlns:a16="http://schemas.microsoft.com/office/drawing/2014/main" id="{386E1612-93AD-43BF-A751-EEEED9B2E361}"/>
              </a:ext>
            </a:extLst>
          </p:cNvPr>
          <p:cNvSpPr>
            <a:spLocks noGrp="1"/>
          </p:cNvSpPr>
          <p:nvPr>
            <p:ph idx="1"/>
          </p:nvPr>
        </p:nvSpPr>
        <p:spPr>
          <a:xfrm>
            <a:off x="425038" y="1371600"/>
            <a:ext cx="11424062" cy="461665"/>
          </a:xfrm>
        </p:spPr>
        <p:txBody>
          <a:bodyPr/>
          <a:lstStyle/>
          <a:p>
            <a:r>
              <a:rPr lang="en-US" dirty="0"/>
              <a:t>… but it’s much easier to tell if one looks at other instances</a:t>
            </a:r>
          </a:p>
        </p:txBody>
      </p:sp>
      <p:sp>
        <p:nvSpPr>
          <p:cNvPr id="4" name="Slide Number Placeholder 3">
            <a:extLst>
              <a:ext uri="{FF2B5EF4-FFF2-40B4-BE49-F238E27FC236}">
                <a16:creationId xmlns:a16="http://schemas.microsoft.com/office/drawing/2014/main" id="{7C9891EC-BA69-4144-AFB9-480BAA68B2F4}"/>
              </a:ext>
            </a:extLst>
          </p:cNvPr>
          <p:cNvSpPr>
            <a:spLocks noGrp="1"/>
          </p:cNvSpPr>
          <p:nvPr>
            <p:ph type="sldNum" sz="quarter" idx="4"/>
          </p:nvPr>
        </p:nvSpPr>
        <p:spPr/>
        <p:txBody>
          <a:bodyPr/>
          <a:lstStyle/>
          <a:p>
            <a:fld id="{DC503246-BBCE-4F0A-BCDC-08FC4C52637D}" type="slidenum">
              <a:rPr lang="en-US" smtClean="0"/>
              <a:pPr/>
              <a:t>13</a:t>
            </a:fld>
            <a:endParaRPr lang="en-US"/>
          </a:p>
        </p:txBody>
      </p:sp>
      <p:graphicFrame>
        <p:nvGraphicFramePr>
          <p:cNvPr id="5" name="Table 5">
            <a:extLst>
              <a:ext uri="{FF2B5EF4-FFF2-40B4-BE49-F238E27FC236}">
                <a16:creationId xmlns:a16="http://schemas.microsoft.com/office/drawing/2014/main" id="{A64DB309-D5E8-4E27-9580-D44B750762F6}"/>
              </a:ext>
            </a:extLst>
          </p:cNvPr>
          <p:cNvGraphicFramePr>
            <a:graphicFrameLocks noGrp="1"/>
          </p:cNvGraphicFramePr>
          <p:nvPr>
            <p:extLst>
              <p:ext uri="{D42A27DB-BD31-4B8C-83A1-F6EECF244321}">
                <p14:modId xmlns:p14="http://schemas.microsoft.com/office/powerpoint/2010/main" val="2597800507"/>
              </p:ext>
            </p:extLst>
          </p:nvPr>
        </p:nvGraphicFramePr>
        <p:xfrm>
          <a:off x="673716" y="1787264"/>
          <a:ext cx="10370109" cy="4171933"/>
        </p:xfrm>
        <a:graphic>
          <a:graphicData uri="http://schemas.openxmlformats.org/drawingml/2006/table">
            <a:tbl>
              <a:tblPr firstRow="1" bandRow="1">
                <a:tableStyleId>{5C22544A-7EE6-4342-B048-85BDC9FD1C3A}</a:tableStyleId>
              </a:tblPr>
              <a:tblGrid>
                <a:gridCol w="3456703">
                  <a:extLst>
                    <a:ext uri="{9D8B030D-6E8A-4147-A177-3AD203B41FA5}">
                      <a16:colId xmlns:a16="http://schemas.microsoft.com/office/drawing/2014/main" val="2543201911"/>
                    </a:ext>
                  </a:extLst>
                </a:gridCol>
                <a:gridCol w="3456703">
                  <a:extLst>
                    <a:ext uri="{9D8B030D-6E8A-4147-A177-3AD203B41FA5}">
                      <a16:colId xmlns:a16="http://schemas.microsoft.com/office/drawing/2014/main" val="4190047992"/>
                    </a:ext>
                  </a:extLst>
                </a:gridCol>
                <a:gridCol w="3456703">
                  <a:extLst>
                    <a:ext uri="{9D8B030D-6E8A-4147-A177-3AD203B41FA5}">
                      <a16:colId xmlns:a16="http://schemas.microsoft.com/office/drawing/2014/main" val="3278332475"/>
                    </a:ext>
                  </a:extLst>
                </a:gridCol>
              </a:tblGrid>
              <a:tr h="552979">
                <a:tc>
                  <a:txBody>
                    <a:bodyPr/>
                    <a:lstStyle/>
                    <a:p>
                      <a:r>
                        <a:rPr lang="en-US" dirty="0"/>
                        <a:t>Address</a:t>
                      </a:r>
                    </a:p>
                  </a:txBody>
                  <a:tcPr/>
                </a:tc>
                <a:tc>
                  <a:txBody>
                    <a:bodyPr/>
                    <a:lstStyle/>
                    <a:p>
                      <a:r>
                        <a:rPr lang="en-US" dirty="0"/>
                        <a:t>Outdoor images</a:t>
                      </a:r>
                    </a:p>
                  </a:txBody>
                  <a:tcPr/>
                </a:tc>
                <a:tc>
                  <a:txBody>
                    <a:bodyPr/>
                    <a:lstStyle/>
                    <a:p>
                      <a:r>
                        <a:rPr lang="en-US" dirty="0" err="1"/>
                        <a:t>IsFraud</a:t>
                      </a:r>
                      <a:r>
                        <a:rPr lang="en-US" dirty="0"/>
                        <a:t>?</a:t>
                      </a:r>
                    </a:p>
                  </a:txBody>
                  <a:tcPr/>
                </a:tc>
                <a:extLst>
                  <a:ext uri="{0D108BD9-81ED-4DB2-BD59-A6C34878D82A}">
                    <a16:rowId xmlns:a16="http://schemas.microsoft.com/office/drawing/2014/main" val="3116092774"/>
                  </a:ext>
                </a:extLst>
              </a:tr>
              <a:tr h="1809477">
                <a:tc>
                  <a:txBody>
                    <a:bodyPr/>
                    <a:lstStyle/>
                    <a:p>
                      <a:r>
                        <a:rPr lang="en-US" dirty="0"/>
                        <a:t>XXX, New York City, NY</a:t>
                      </a:r>
                    </a:p>
                  </a:txBody>
                  <a:tcPr/>
                </a:tc>
                <a:tc>
                  <a:txBody>
                    <a:bodyPr/>
                    <a:lstStyle/>
                    <a:p>
                      <a:endParaRPr lang="en-US" dirty="0"/>
                    </a:p>
                  </a:txBody>
                  <a:tcPr/>
                </a:tc>
                <a:tc>
                  <a:txBody>
                    <a:bodyPr/>
                    <a:lstStyle/>
                    <a:p>
                      <a:r>
                        <a:rPr lang="en-US" dirty="0"/>
                        <a:t>?</a:t>
                      </a:r>
                    </a:p>
                  </a:txBody>
                  <a:tcPr/>
                </a:tc>
                <a:extLst>
                  <a:ext uri="{0D108BD9-81ED-4DB2-BD59-A6C34878D82A}">
                    <a16:rowId xmlns:a16="http://schemas.microsoft.com/office/drawing/2014/main" val="353954660"/>
                  </a:ext>
                </a:extLst>
              </a:tr>
              <a:tr h="1809477">
                <a:tc>
                  <a:txBody>
                    <a:bodyPr/>
                    <a:lstStyle/>
                    <a:p>
                      <a:r>
                        <a:rPr lang="en-US" dirty="0"/>
                        <a:t>YYY, Boston, MA</a:t>
                      </a:r>
                    </a:p>
                  </a:txBody>
                  <a:tcPr/>
                </a:tc>
                <a:tc>
                  <a:txBody>
                    <a:bodyPr/>
                    <a:lstStyle/>
                    <a:p>
                      <a:endParaRPr lang="en-US" dirty="0"/>
                    </a:p>
                  </a:txBody>
                  <a:tcPr/>
                </a:tc>
                <a:tc>
                  <a:txBody>
                    <a:bodyPr/>
                    <a:lstStyle/>
                    <a:p>
                      <a:r>
                        <a:rPr lang="en-US" dirty="0"/>
                        <a:t>?</a:t>
                      </a:r>
                    </a:p>
                  </a:txBody>
                  <a:tcPr/>
                </a:tc>
                <a:extLst>
                  <a:ext uri="{0D108BD9-81ED-4DB2-BD59-A6C34878D82A}">
                    <a16:rowId xmlns:a16="http://schemas.microsoft.com/office/drawing/2014/main" val="3274000621"/>
                  </a:ext>
                </a:extLst>
              </a:tr>
            </a:tbl>
          </a:graphicData>
        </a:graphic>
      </p:graphicFrame>
      <p:pic>
        <p:nvPicPr>
          <p:cNvPr id="7" name="Picture 6">
            <a:extLst>
              <a:ext uri="{FF2B5EF4-FFF2-40B4-BE49-F238E27FC236}">
                <a16:creationId xmlns:a16="http://schemas.microsoft.com/office/drawing/2014/main" id="{4EBA18E0-E9C2-4819-9825-90AA22B24B3E}"/>
              </a:ext>
            </a:extLst>
          </p:cNvPr>
          <p:cNvPicPr>
            <a:picLocks noChangeAspect="1"/>
          </p:cNvPicPr>
          <p:nvPr/>
        </p:nvPicPr>
        <p:blipFill>
          <a:blip r:embed="rId2"/>
          <a:stretch>
            <a:fillRect/>
          </a:stretch>
        </p:blipFill>
        <p:spPr>
          <a:xfrm>
            <a:off x="5055601" y="2496257"/>
            <a:ext cx="2009775" cy="1390650"/>
          </a:xfrm>
          <a:prstGeom prst="rect">
            <a:avLst/>
          </a:prstGeom>
        </p:spPr>
      </p:pic>
      <p:pic>
        <p:nvPicPr>
          <p:cNvPr id="8" name="Picture 7">
            <a:extLst>
              <a:ext uri="{FF2B5EF4-FFF2-40B4-BE49-F238E27FC236}">
                <a16:creationId xmlns:a16="http://schemas.microsoft.com/office/drawing/2014/main" id="{36F37212-CB29-4E1C-B7C8-717C1A73D0D6}"/>
              </a:ext>
            </a:extLst>
          </p:cNvPr>
          <p:cNvPicPr>
            <a:picLocks noChangeAspect="1"/>
          </p:cNvPicPr>
          <p:nvPr/>
        </p:nvPicPr>
        <p:blipFill>
          <a:blip r:embed="rId2"/>
          <a:stretch>
            <a:fillRect/>
          </a:stretch>
        </p:blipFill>
        <p:spPr>
          <a:xfrm>
            <a:off x="5052642" y="4344292"/>
            <a:ext cx="2009775" cy="1390650"/>
          </a:xfrm>
          <a:prstGeom prst="rect">
            <a:avLst/>
          </a:prstGeom>
        </p:spPr>
      </p:pic>
      <p:cxnSp>
        <p:nvCxnSpPr>
          <p:cNvPr id="10" name="Straight Arrow Connector 9">
            <a:extLst>
              <a:ext uri="{FF2B5EF4-FFF2-40B4-BE49-F238E27FC236}">
                <a16:creationId xmlns:a16="http://schemas.microsoft.com/office/drawing/2014/main" id="{D73CEA99-7AEA-417E-978F-4573CF2CB2D0}"/>
              </a:ext>
            </a:extLst>
          </p:cNvPr>
          <p:cNvCxnSpPr/>
          <p:nvPr/>
        </p:nvCxnSpPr>
        <p:spPr>
          <a:xfrm flipV="1">
            <a:off x="3897297" y="3429000"/>
            <a:ext cx="1029810" cy="45790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8DB1C6E2-8167-47CD-8974-DB0EFCFFFE89}"/>
              </a:ext>
            </a:extLst>
          </p:cNvPr>
          <p:cNvCxnSpPr>
            <a:cxnSpLocks/>
          </p:cNvCxnSpPr>
          <p:nvPr/>
        </p:nvCxnSpPr>
        <p:spPr>
          <a:xfrm>
            <a:off x="3897297" y="4012707"/>
            <a:ext cx="1029810" cy="10120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526289A1-7432-4F85-A698-EEAB4156326E}"/>
              </a:ext>
            </a:extLst>
          </p:cNvPr>
          <p:cNvSpPr txBox="1"/>
          <p:nvPr/>
        </p:nvSpPr>
        <p:spPr>
          <a:xfrm>
            <a:off x="3044530" y="3728621"/>
            <a:ext cx="666849" cy="369332"/>
          </a:xfrm>
          <a:prstGeom prst="rect">
            <a:avLst/>
          </a:prstGeom>
          <a:noFill/>
        </p:spPr>
        <p:txBody>
          <a:bodyPr wrap="none" lIns="0" rIns="0" rtlCol="0">
            <a:spAutoFit/>
          </a:bodyPr>
          <a:lstStyle/>
          <a:p>
            <a:pPr algn="ctr"/>
            <a:r>
              <a:rPr lang="en-US" b="1" dirty="0">
                <a:solidFill>
                  <a:schemeClr val="accent2"/>
                </a:solidFill>
              </a:rPr>
              <a:t>Same!</a:t>
            </a:r>
          </a:p>
        </p:txBody>
      </p:sp>
      <p:sp>
        <p:nvSpPr>
          <p:cNvPr id="12" name="TextBox 11">
            <a:extLst>
              <a:ext uri="{FF2B5EF4-FFF2-40B4-BE49-F238E27FC236}">
                <a16:creationId xmlns:a16="http://schemas.microsoft.com/office/drawing/2014/main" id="{025B7624-22DD-4DE7-B543-3FCA97F8DA22}"/>
              </a:ext>
            </a:extLst>
          </p:cNvPr>
          <p:cNvSpPr txBox="1"/>
          <p:nvPr/>
        </p:nvSpPr>
        <p:spPr>
          <a:xfrm>
            <a:off x="673716" y="6015174"/>
            <a:ext cx="8562545" cy="276999"/>
          </a:xfrm>
          <a:prstGeom prst="rect">
            <a:avLst/>
          </a:prstGeom>
          <a:noFill/>
        </p:spPr>
        <p:txBody>
          <a:bodyPr wrap="square" lIns="0" rIns="0" rtlCol="0">
            <a:spAutoFit/>
          </a:bodyPr>
          <a:lstStyle/>
          <a:p>
            <a:r>
              <a:rPr lang="en-US" sz="1200" dirty="0"/>
              <a:t>Photo taken from: </a:t>
            </a:r>
            <a:r>
              <a:rPr lang="en-US" sz="1200" i="1" dirty="0"/>
              <a:t>Walking away with your money': Family's house target of fraudulent real estate listing</a:t>
            </a:r>
            <a:r>
              <a:rPr lang="en-US" sz="1200" dirty="0"/>
              <a:t>, kens5.com</a:t>
            </a:r>
            <a:endParaRPr lang="en-US" sz="1200" i="1" dirty="0"/>
          </a:p>
        </p:txBody>
      </p:sp>
    </p:spTree>
    <p:extLst>
      <p:ext uri="{BB962C8B-B14F-4D97-AF65-F5344CB8AC3E}">
        <p14:creationId xmlns:p14="http://schemas.microsoft.com/office/powerpoint/2010/main" val="671648012"/>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82F2D-81FA-498B-9A10-278A1F47F2D2}"/>
              </a:ext>
            </a:extLst>
          </p:cNvPr>
          <p:cNvSpPr>
            <a:spLocks noGrp="1"/>
          </p:cNvSpPr>
          <p:nvPr>
            <p:ph type="title"/>
          </p:nvPr>
        </p:nvSpPr>
        <p:spPr/>
        <p:txBody>
          <a:bodyPr/>
          <a:lstStyle/>
          <a:p>
            <a:r>
              <a:rPr lang="en-US" dirty="0"/>
              <a:t>Deep Feature Synthesis Example</a:t>
            </a:r>
          </a:p>
        </p:txBody>
      </p:sp>
      <p:sp>
        <p:nvSpPr>
          <p:cNvPr id="4" name="灯片编号占位符 3">
            <a:extLst>
              <a:ext uri="{FF2B5EF4-FFF2-40B4-BE49-F238E27FC236}">
                <a16:creationId xmlns:a16="http://schemas.microsoft.com/office/drawing/2014/main" id="{1F31D93C-7B80-4968-9491-BCB271FC30CB}"/>
              </a:ext>
            </a:extLst>
          </p:cNvPr>
          <p:cNvSpPr>
            <a:spLocks noGrp="1"/>
          </p:cNvSpPr>
          <p:nvPr>
            <p:ph type="sldNum" sz="quarter" idx="4"/>
          </p:nvPr>
        </p:nvSpPr>
        <p:spPr/>
        <p:txBody>
          <a:bodyPr/>
          <a:lstStyle/>
          <a:p>
            <a:fld id="{DC503246-BBCE-4F0A-BCDC-08FC4C52637D}" type="slidenum">
              <a:rPr lang="en-US" smtClean="0"/>
              <a:pPr/>
              <a:t>130</a:t>
            </a:fld>
            <a:endParaRPr lang="en-US" dirty="0"/>
          </a:p>
        </p:txBody>
      </p:sp>
      <p:pic>
        <p:nvPicPr>
          <p:cNvPr id="5" name="图片 4">
            <a:extLst>
              <a:ext uri="{FF2B5EF4-FFF2-40B4-BE49-F238E27FC236}">
                <a16:creationId xmlns:a16="http://schemas.microsoft.com/office/drawing/2014/main" id="{4358C33B-4FA2-45F8-8870-0C5A11E486A6}"/>
              </a:ext>
            </a:extLst>
          </p:cNvPr>
          <p:cNvPicPr>
            <a:picLocks noChangeAspect="1"/>
          </p:cNvPicPr>
          <p:nvPr/>
        </p:nvPicPr>
        <p:blipFill>
          <a:blip r:embed="rId2"/>
          <a:stretch>
            <a:fillRect/>
          </a:stretch>
        </p:blipFill>
        <p:spPr>
          <a:xfrm>
            <a:off x="1622192" y="1960367"/>
            <a:ext cx="8947615" cy="3498039"/>
          </a:xfrm>
          <a:prstGeom prst="rect">
            <a:avLst/>
          </a:prstGeom>
        </p:spPr>
      </p:pic>
      <p:sp>
        <p:nvSpPr>
          <p:cNvPr id="8" name="矩形 7">
            <a:extLst>
              <a:ext uri="{FF2B5EF4-FFF2-40B4-BE49-F238E27FC236}">
                <a16:creationId xmlns:a16="http://schemas.microsoft.com/office/drawing/2014/main" id="{B3E2FE36-BA9D-4F5D-8EDC-DF8CA3761B45}"/>
              </a:ext>
            </a:extLst>
          </p:cNvPr>
          <p:cNvSpPr/>
          <p:nvPr/>
        </p:nvSpPr>
        <p:spPr>
          <a:xfrm>
            <a:off x="3576111" y="1960368"/>
            <a:ext cx="3464769" cy="1708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0" name="矩形 9">
            <a:extLst>
              <a:ext uri="{FF2B5EF4-FFF2-40B4-BE49-F238E27FC236}">
                <a16:creationId xmlns:a16="http://schemas.microsoft.com/office/drawing/2014/main" id="{50FE62FD-EC9E-47B7-87FD-1B939021B9BC}"/>
              </a:ext>
            </a:extLst>
          </p:cNvPr>
          <p:cNvSpPr/>
          <p:nvPr/>
        </p:nvSpPr>
        <p:spPr>
          <a:xfrm>
            <a:off x="7591585" y="3709386"/>
            <a:ext cx="2009615" cy="268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2" name="文本框 11">
            <a:extLst>
              <a:ext uri="{FF2B5EF4-FFF2-40B4-BE49-F238E27FC236}">
                <a16:creationId xmlns:a16="http://schemas.microsoft.com/office/drawing/2014/main" id="{DB073B54-D28D-44D4-9A70-ED90980EE294}"/>
              </a:ext>
            </a:extLst>
          </p:cNvPr>
          <p:cNvSpPr txBox="1"/>
          <p:nvPr/>
        </p:nvSpPr>
        <p:spPr>
          <a:xfrm>
            <a:off x="1622192" y="1561557"/>
            <a:ext cx="2135569" cy="646331"/>
          </a:xfrm>
          <a:prstGeom prst="rect">
            <a:avLst/>
          </a:prstGeom>
          <a:noFill/>
        </p:spPr>
        <p:txBody>
          <a:bodyPr wrap="square" lIns="0" rIns="0" rtlCol="0">
            <a:spAutoFit/>
          </a:bodyPr>
          <a:lstStyle/>
          <a:p>
            <a:pPr algn="ctr"/>
            <a:r>
              <a:rPr lang="en-US" dirty="0"/>
              <a:t>Customer</a:t>
            </a:r>
          </a:p>
          <a:p>
            <a:pPr algn="ctr"/>
            <a:r>
              <a:rPr lang="en-US" dirty="0"/>
              <a:t>(Target Table)</a:t>
            </a:r>
          </a:p>
        </p:txBody>
      </p:sp>
      <p:sp>
        <p:nvSpPr>
          <p:cNvPr id="16" name="文本框 15">
            <a:extLst>
              <a:ext uri="{FF2B5EF4-FFF2-40B4-BE49-F238E27FC236}">
                <a16:creationId xmlns:a16="http://schemas.microsoft.com/office/drawing/2014/main" id="{48391EC4-3331-4228-8FC4-B5F50C22E404}"/>
              </a:ext>
            </a:extLst>
          </p:cNvPr>
          <p:cNvSpPr txBox="1"/>
          <p:nvPr/>
        </p:nvSpPr>
        <p:spPr>
          <a:xfrm>
            <a:off x="6816459" y="1755564"/>
            <a:ext cx="2135569" cy="369332"/>
          </a:xfrm>
          <a:prstGeom prst="rect">
            <a:avLst/>
          </a:prstGeom>
          <a:noFill/>
        </p:spPr>
        <p:txBody>
          <a:bodyPr wrap="square" lIns="0" rIns="0" rtlCol="0">
            <a:spAutoFit/>
          </a:bodyPr>
          <a:lstStyle/>
          <a:p>
            <a:pPr algn="ctr"/>
            <a:r>
              <a:rPr lang="en-US" dirty="0"/>
              <a:t>Orders</a:t>
            </a:r>
          </a:p>
        </p:txBody>
      </p:sp>
      <p:sp>
        <p:nvSpPr>
          <p:cNvPr id="17" name="文本框 16">
            <a:extLst>
              <a:ext uri="{FF2B5EF4-FFF2-40B4-BE49-F238E27FC236}">
                <a16:creationId xmlns:a16="http://schemas.microsoft.com/office/drawing/2014/main" id="{B687E71D-008B-43A5-BE4E-0558A2D29650}"/>
              </a:ext>
            </a:extLst>
          </p:cNvPr>
          <p:cNvSpPr txBox="1"/>
          <p:nvPr/>
        </p:nvSpPr>
        <p:spPr>
          <a:xfrm>
            <a:off x="5748674" y="5444880"/>
            <a:ext cx="2135569" cy="369332"/>
          </a:xfrm>
          <a:prstGeom prst="rect">
            <a:avLst/>
          </a:prstGeom>
          <a:noFill/>
        </p:spPr>
        <p:txBody>
          <a:bodyPr wrap="square" lIns="0" rIns="0" rtlCol="0">
            <a:spAutoFit/>
          </a:bodyPr>
          <a:lstStyle/>
          <a:p>
            <a:pPr algn="ctr"/>
            <a:r>
              <a:rPr lang="en-US" dirty="0" err="1"/>
              <a:t>OrderProducts</a:t>
            </a:r>
            <a:endParaRPr lang="en-US" dirty="0"/>
          </a:p>
        </p:txBody>
      </p:sp>
      <p:sp>
        <p:nvSpPr>
          <p:cNvPr id="18" name="文本框 17">
            <a:extLst>
              <a:ext uri="{FF2B5EF4-FFF2-40B4-BE49-F238E27FC236}">
                <a16:creationId xmlns:a16="http://schemas.microsoft.com/office/drawing/2014/main" id="{284BFA65-4303-410B-AC5A-CDB704B7B770}"/>
              </a:ext>
            </a:extLst>
          </p:cNvPr>
          <p:cNvSpPr txBox="1"/>
          <p:nvPr/>
        </p:nvSpPr>
        <p:spPr>
          <a:xfrm>
            <a:off x="2508326" y="5439510"/>
            <a:ext cx="2135569" cy="369332"/>
          </a:xfrm>
          <a:prstGeom prst="rect">
            <a:avLst/>
          </a:prstGeom>
          <a:noFill/>
        </p:spPr>
        <p:txBody>
          <a:bodyPr wrap="square" lIns="0" rIns="0" rtlCol="0">
            <a:spAutoFit/>
          </a:bodyPr>
          <a:lstStyle/>
          <a:p>
            <a:pPr algn="ctr"/>
            <a:r>
              <a:rPr lang="en-US" dirty="0"/>
              <a:t>Products</a:t>
            </a:r>
          </a:p>
        </p:txBody>
      </p:sp>
    </p:spTree>
    <p:extLst>
      <p:ext uri="{BB962C8B-B14F-4D97-AF65-F5344CB8AC3E}">
        <p14:creationId xmlns:p14="http://schemas.microsoft.com/office/powerpoint/2010/main" val="3852727322"/>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82F2D-81FA-498B-9A10-278A1F47F2D2}"/>
              </a:ext>
            </a:extLst>
          </p:cNvPr>
          <p:cNvSpPr>
            <a:spLocks noGrp="1"/>
          </p:cNvSpPr>
          <p:nvPr>
            <p:ph type="title"/>
          </p:nvPr>
        </p:nvSpPr>
        <p:spPr/>
        <p:txBody>
          <a:bodyPr/>
          <a:lstStyle/>
          <a:p>
            <a:r>
              <a:rPr lang="en-US" dirty="0"/>
              <a:t>Deep Feature Synthesis Example</a:t>
            </a:r>
          </a:p>
        </p:txBody>
      </p:sp>
      <p:sp>
        <p:nvSpPr>
          <p:cNvPr id="4" name="灯片编号占位符 3">
            <a:extLst>
              <a:ext uri="{FF2B5EF4-FFF2-40B4-BE49-F238E27FC236}">
                <a16:creationId xmlns:a16="http://schemas.microsoft.com/office/drawing/2014/main" id="{1F31D93C-7B80-4968-9491-BCB271FC30CB}"/>
              </a:ext>
            </a:extLst>
          </p:cNvPr>
          <p:cNvSpPr>
            <a:spLocks noGrp="1"/>
          </p:cNvSpPr>
          <p:nvPr>
            <p:ph type="sldNum" sz="quarter" idx="4"/>
          </p:nvPr>
        </p:nvSpPr>
        <p:spPr/>
        <p:txBody>
          <a:bodyPr/>
          <a:lstStyle/>
          <a:p>
            <a:fld id="{DC503246-BBCE-4F0A-BCDC-08FC4C52637D}" type="slidenum">
              <a:rPr lang="en-US" smtClean="0"/>
              <a:pPr/>
              <a:t>131</a:t>
            </a:fld>
            <a:endParaRPr lang="en-US" dirty="0"/>
          </a:p>
        </p:txBody>
      </p:sp>
      <p:pic>
        <p:nvPicPr>
          <p:cNvPr id="5" name="图片 4">
            <a:extLst>
              <a:ext uri="{FF2B5EF4-FFF2-40B4-BE49-F238E27FC236}">
                <a16:creationId xmlns:a16="http://schemas.microsoft.com/office/drawing/2014/main" id="{4358C33B-4FA2-45F8-8870-0C5A11E486A6}"/>
              </a:ext>
            </a:extLst>
          </p:cNvPr>
          <p:cNvPicPr>
            <a:picLocks noChangeAspect="1"/>
          </p:cNvPicPr>
          <p:nvPr/>
        </p:nvPicPr>
        <p:blipFill>
          <a:blip r:embed="rId2"/>
          <a:stretch>
            <a:fillRect/>
          </a:stretch>
        </p:blipFill>
        <p:spPr>
          <a:xfrm>
            <a:off x="1622192" y="1960367"/>
            <a:ext cx="8947615" cy="3498039"/>
          </a:xfrm>
          <a:prstGeom prst="rect">
            <a:avLst/>
          </a:prstGeom>
        </p:spPr>
      </p:pic>
      <p:sp>
        <p:nvSpPr>
          <p:cNvPr id="10" name="矩形 9">
            <a:extLst>
              <a:ext uri="{FF2B5EF4-FFF2-40B4-BE49-F238E27FC236}">
                <a16:creationId xmlns:a16="http://schemas.microsoft.com/office/drawing/2014/main" id="{50FE62FD-EC9E-47B7-87FD-1B939021B9BC}"/>
              </a:ext>
            </a:extLst>
          </p:cNvPr>
          <p:cNvSpPr/>
          <p:nvPr/>
        </p:nvSpPr>
        <p:spPr>
          <a:xfrm>
            <a:off x="7591585" y="3709386"/>
            <a:ext cx="2009615" cy="268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2" name="文本框 11">
            <a:extLst>
              <a:ext uri="{FF2B5EF4-FFF2-40B4-BE49-F238E27FC236}">
                <a16:creationId xmlns:a16="http://schemas.microsoft.com/office/drawing/2014/main" id="{DB073B54-D28D-44D4-9A70-ED90980EE294}"/>
              </a:ext>
            </a:extLst>
          </p:cNvPr>
          <p:cNvSpPr txBox="1"/>
          <p:nvPr/>
        </p:nvSpPr>
        <p:spPr>
          <a:xfrm>
            <a:off x="1622192" y="1561557"/>
            <a:ext cx="2135569" cy="646331"/>
          </a:xfrm>
          <a:prstGeom prst="rect">
            <a:avLst/>
          </a:prstGeom>
          <a:noFill/>
        </p:spPr>
        <p:txBody>
          <a:bodyPr wrap="square" lIns="0" rIns="0" rtlCol="0">
            <a:spAutoFit/>
          </a:bodyPr>
          <a:lstStyle/>
          <a:p>
            <a:pPr algn="ctr"/>
            <a:r>
              <a:rPr lang="en-US" dirty="0"/>
              <a:t>Customer</a:t>
            </a:r>
          </a:p>
          <a:p>
            <a:pPr algn="ctr"/>
            <a:r>
              <a:rPr lang="en-US" dirty="0"/>
              <a:t>(Target Table)</a:t>
            </a:r>
          </a:p>
        </p:txBody>
      </p:sp>
      <p:sp>
        <p:nvSpPr>
          <p:cNvPr id="16" name="文本框 15">
            <a:extLst>
              <a:ext uri="{FF2B5EF4-FFF2-40B4-BE49-F238E27FC236}">
                <a16:creationId xmlns:a16="http://schemas.microsoft.com/office/drawing/2014/main" id="{48391EC4-3331-4228-8FC4-B5F50C22E404}"/>
              </a:ext>
            </a:extLst>
          </p:cNvPr>
          <p:cNvSpPr txBox="1"/>
          <p:nvPr/>
        </p:nvSpPr>
        <p:spPr>
          <a:xfrm>
            <a:off x="6816459" y="1755564"/>
            <a:ext cx="2135569" cy="369332"/>
          </a:xfrm>
          <a:prstGeom prst="rect">
            <a:avLst/>
          </a:prstGeom>
          <a:noFill/>
        </p:spPr>
        <p:txBody>
          <a:bodyPr wrap="square" lIns="0" rIns="0" rtlCol="0">
            <a:spAutoFit/>
          </a:bodyPr>
          <a:lstStyle/>
          <a:p>
            <a:pPr algn="ctr"/>
            <a:r>
              <a:rPr lang="en-US" dirty="0"/>
              <a:t>Orders</a:t>
            </a:r>
          </a:p>
        </p:txBody>
      </p:sp>
      <p:sp>
        <p:nvSpPr>
          <p:cNvPr id="17" name="文本框 16">
            <a:extLst>
              <a:ext uri="{FF2B5EF4-FFF2-40B4-BE49-F238E27FC236}">
                <a16:creationId xmlns:a16="http://schemas.microsoft.com/office/drawing/2014/main" id="{B687E71D-008B-43A5-BE4E-0558A2D29650}"/>
              </a:ext>
            </a:extLst>
          </p:cNvPr>
          <p:cNvSpPr txBox="1"/>
          <p:nvPr/>
        </p:nvSpPr>
        <p:spPr>
          <a:xfrm>
            <a:off x="5748674" y="5444880"/>
            <a:ext cx="2135569" cy="369332"/>
          </a:xfrm>
          <a:prstGeom prst="rect">
            <a:avLst/>
          </a:prstGeom>
          <a:noFill/>
        </p:spPr>
        <p:txBody>
          <a:bodyPr wrap="square" lIns="0" rIns="0" rtlCol="0">
            <a:spAutoFit/>
          </a:bodyPr>
          <a:lstStyle/>
          <a:p>
            <a:pPr algn="ctr"/>
            <a:r>
              <a:rPr lang="en-US" dirty="0" err="1"/>
              <a:t>OrderProducts</a:t>
            </a:r>
            <a:endParaRPr lang="en-US" dirty="0"/>
          </a:p>
        </p:txBody>
      </p:sp>
      <p:sp>
        <p:nvSpPr>
          <p:cNvPr id="18" name="文本框 17">
            <a:extLst>
              <a:ext uri="{FF2B5EF4-FFF2-40B4-BE49-F238E27FC236}">
                <a16:creationId xmlns:a16="http://schemas.microsoft.com/office/drawing/2014/main" id="{284BFA65-4303-410B-AC5A-CDB704B7B770}"/>
              </a:ext>
            </a:extLst>
          </p:cNvPr>
          <p:cNvSpPr txBox="1"/>
          <p:nvPr/>
        </p:nvSpPr>
        <p:spPr>
          <a:xfrm>
            <a:off x="2508326" y="5439510"/>
            <a:ext cx="2135569" cy="369332"/>
          </a:xfrm>
          <a:prstGeom prst="rect">
            <a:avLst/>
          </a:prstGeom>
          <a:noFill/>
        </p:spPr>
        <p:txBody>
          <a:bodyPr wrap="square" lIns="0" rIns="0" rtlCol="0">
            <a:spAutoFit/>
          </a:bodyPr>
          <a:lstStyle/>
          <a:p>
            <a:pPr algn="ctr"/>
            <a:r>
              <a:rPr lang="en-US" dirty="0"/>
              <a:t>Products</a:t>
            </a:r>
          </a:p>
        </p:txBody>
      </p:sp>
      <p:sp>
        <p:nvSpPr>
          <p:cNvPr id="3" name="文本框 2">
            <a:extLst>
              <a:ext uri="{FF2B5EF4-FFF2-40B4-BE49-F238E27FC236}">
                <a16:creationId xmlns:a16="http://schemas.microsoft.com/office/drawing/2014/main" id="{68EB3964-1C29-4D1E-9FE1-C6555EEE8055}"/>
              </a:ext>
            </a:extLst>
          </p:cNvPr>
          <p:cNvSpPr txBox="1"/>
          <p:nvPr/>
        </p:nvSpPr>
        <p:spPr>
          <a:xfrm>
            <a:off x="5042276" y="5884382"/>
            <a:ext cx="5989012" cy="646331"/>
          </a:xfrm>
          <a:prstGeom prst="rect">
            <a:avLst/>
          </a:prstGeom>
          <a:noFill/>
        </p:spPr>
        <p:txBody>
          <a:bodyPr wrap="none" lIns="0" rIns="0" rtlCol="0">
            <a:spAutoFit/>
          </a:bodyPr>
          <a:lstStyle/>
          <a:p>
            <a:pPr algn="ctr"/>
            <a:r>
              <a:rPr lang="en-US" b="1" dirty="0"/>
              <a:t>Repeat this process for all combinations of aggregators.</a:t>
            </a:r>
          </a:p>
          <a:p>
            <a:pPr algn="ctr"/>
            <a:r>
              <a:rPr lang="en-US" b="1" dirty="0"/>
              <a:t>Feed the augmented table to downstream single-tabular model</a:t>
            </a:r>
          </a:p>
        </p:txBody>
      </p:sp>
    </p:spTree>
    <p:extLst>
      <p:ext uri="{BB962C8B-B14F-4D97-AF65-F5344CB8AC3E}">
        <p14:creationId xmlns:p14="http://schemas.microsoft.com/office/powerpoint/2010/main" val="1307345162"/>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9128202-4CA8-4741-B135-0A284112E6BF}"/>
              </a:ext>
            </a:extLst>
          </p:cNvPr>
          <p:cNvSpPr>
            <a:spLocks noGrp="1"/>
          </p:cNvSpPr>
          <p:nvPr>
            <p:ph type="sldNum" sz="quarter" idx="4"/>
          </p:nvPr>
        </p:nvSpPr>
        <p:spPr>
          <a:xfrm>
            <a:off x="9105901" y="6348151"/>
            <a:ext cx="2743200" cy="365125"/>
          </a:xfrm>
        </p:spPr>
        <p:txBody>
          <a:bodyPr/>
          <a:lstStyle/>
          <a:p>
            <a:fld id="{DC503246-BBCE-4F0A-BCDC-08FC4C52637D}" type="slidenum">
              <a:rPr lang="en-US" smtClean="0"/>
              <a:pPr/>
              <a:t>132</a:t>
            </a:fld>
            <a:endParaRPr lang="en-US" dirty="0"/>
          </a:p>
        </p:txBody>
      </p:sp>
      <p:sp>
        <p:nvSpPr>
          <p:cNvPr id="4" name="标题 3">
            <a:extLst>
              <a:ext uri="{FF2B5EF4-FFF2-40B4-BE49-F238E27FC236}">
                <a16:creationId xmlns:a16="http://schemas.microsoft.com/office/drawing/2014/main" id="{FD932CDA-8939-4E67-94D0-3A6B37834E58}"/>
              </a:ext>
            </a:extLst>
          </p:cNvPr>
          <p:cNvSpPr>
            <a:spLocks noGrp="1"/>
          </p:cNvSpPr>
          <p:nvPr>
            <p:ph type="title"/>
          </p:nvPr>
        </p:nvSpPr>
        <p:spPr/>
        <p:txBody>
          <a:bodyPr/>
          <a:lstStyle/>
          <a:p>
            <a:r>
              <a:rPr lang="en-US" dirty="0"/>
              <a:t>GNN </a:t>
            </a:r>
            <a:r>
              <a:rPr lang="en-US" dirty="0" err="1"/>
              <a:t>v.s</a:t>
            </a:r>
            <a:r>
              <a:rPr lang="en-US" dirty="0"/>
              <a:t>. Propagate-then-predict</a:t>
            </a:r>
          </a:p>
        </p:txBody>
      </p:sp>
      <p:sp>
        <p:nvSpPr>
          <p:cNvPr id="22" name="内容占位符 1">
            <a:extLst>
              <a:ext uri="{FF2B5EF4-FFF2-40B4-BE49-F238E27FC236}">
                <a16:creationId xmlns:a16="http://schemas.microsoft.com/office/drawing/2014/main" id="{C897AD46-37F5-4A29-9122-3889DA6093C4}"/>
              </a:ext>
            </a:extLst>
          </p:cNvPr>
          <p:cNvSpPr>
            <a:spLocks noGrp="1"/>
          </p:cNvSpPr>
          <p:nvPr>
            <p:ph sz="quarter" idx="13"/>
          </p:nvPr>
        </p:nvSpPr>
        <p:spPr>
          <a:xfrm>
            <a:off x="425038" y="1371600"/>
            <a:ext cx="11424062" cy="2246769"/>
          </a:xfrm>
        </p:spPr>
        <p:txBody>
          <a:bodyPr/>
          <a:lstStyle/>
          <a:p>
            <a:r>
              <a:rPr lang="en-US" dirty="0"/>
              <a:t>GNN is learned end-to-end while Prop-then-</a:t>
            </a:r>
            <a:r>
              <a:rPr lang="en-US" dirty="0" err="1"/>
              <a:t>Pred</a:t>
            </a:r>
            <a:r>
              <a:rPr lang="en-US" dirty="0"/>
              <a:t> has a cascade pipeline.</a:t>
            </a:r>
          </a:p>
          <a:p>
            <a:r>
              <a:rPr lang="en-US" dirty="0"/>
              <a:t>GNN is often more computationally costly especially since features can be prepared offline using large-scale batching system like Spark and SQL engines.</a:t>
            </a:r>
          </a:p>
          <a:p>
            <a:r>
              <a:rPr lang="en-US" dirty="0"/>
              <a:t>Empirical evidences [1][2] show that GNN (with the right graph) can out-perform Prop-then-Pred.</a:t>
            </a:r>
          </a:p>
        </p:txBody>
      </p:sp>
      <p:sp>
        <p:nvSpPr>
          <p:cNvPr id="23" name="文本框 22">
            <a:extLst>
              <a:ext uri="{FF2B5EF4-FFF2-40B4-BE49-F238E27FC236}">
                <a16:creationId xmlns:a16="http://schemas.microsoft.com/office/drawing/2014/main" id="{AA115C3F-9659-4F3F-9453-10822505A7AF}"/>
              </a:ext>
            </a:extLst>
          </p:cNvPr>
          <p:cNvSpPr txBox="1"/>
          <p:nvPr/>
        </p:nvSpPr>
        <p:spPr>
          <a:xfrm>
            <a:off x="925390" y="4329404"/>
            <a:ext cx="10140716" cy="646331"/>
          </a:xfrm>
          <a:prstGeom prst="rect">
            <a:avLst/>
          </a:prstGeom>
          <a:noFill/>
        </p:spPr>
        <p:txBody>
          <a:bodyPr wrap="square" lIns="0" rIns="0" rtlCol="0">
            <a:spAutoFit/>
          </a:bodyPr>
          <a:lstStyle/>
          <a:p>
            <a:r>
              <a:rPr lang="en-US" dirty="0"/>
              <a:t>[1] </a:t>
            </a:r>
            <a:r>
              <a:rPr lang="en-US" i="1" dirty="0"/>
              <a:t>Supervised Learning on Relational Databases with Graph Neural Networks</a:t>
            </a:r>
            <a:r>
              <a:rPr lang="en-US" dirty="0"/>
              <a:t>, </a:t>
            </a:r>
            <a:r>
              <a:rPr lang="en-US" dirty="0" err="1"/>
              <a:t>Cvitkovic</a:t>
            </a:r>
            <a:r>
              <a:rPr lang="en-US" dirty="0"/>
              <a:t> et al.</a:t>
            </a:r>
          </a:p>
          <a:p>
            <a:r>
              <a:rPr lang="en-US" dirty="0"/>
              <a:t>[2] </a:t>
            </a:r>
            <a:r>
              <a:rPr lang="en-US" i="1" dirty="0"/>
              <a:t>4DBInfer: A 4D Benchmarking Toolbox for Graph-Centric Predictive Modeling on RDBs</a:t>
            </a:r>
            <a:r>
              <a:rPr lang="en-US" dirty="0"/>
              <a:t>, Wang et al.</a:t>
            </a:r>
          </a:p>
        </p:txBody>
      </p:sp>
    </p:spTree>
    <p:extLst>
      <p:ext uri="{BB962C8B-B14F-4D97-AF65-F5344CB8AC3E}">
        <p14:creationId xmlns:p14="http://schemas.microsoft.com/office/powerpoint/2010/main" val="2404585632"/>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6AB603A-5644-480B-8EA5-DE1BB847077B}"/>
              </a:ext>
            </a:extLst>
          </p:cNvPr>
          <p:cNvSpPr>
            <a:spLocks noGrp="1"/>
          </p:cNvSpPr>
          <p:nvPr>
            <p:ph type="sldNum" sz="quarter" idx="4"/>
          </p:nvPr>
        </p:nvSpPr>
        <p:spPr/>
        <p:txBody>
          <a:bodyPr/>
          <a:lstStyle/>
          <a:p>
            <a:fld id="{DC503246-BBCE-4F0A-BCDC-08FC4C52637D}" type="slidenum">
              <a:rPr lang="en-US" smtClean="0"/>
              <a:pPr/>
              <a:t>133</a:t>
            </a:fld>
            <a:endParaRPr lang="en-US" dirty="0"/>
          </a:p>
        </p:txBody>
      </p:sp>
      <p:sp>
        <p:nvSpPr>
          <p:cNvPr id="4" name="标题 3">
            <a:extLst>
              <a:ext uri="{FF2B5EF4-FFF2-40B4-BE49-F238E27FC236}">
                <a16:creationId xmlns:a16="http://schemas.microsoft.com/office/drawing/2014/main" id="{46CB3B1B-46AB-452C-ACA8-2FC249660D41}"/>
              </a:ext>
            </a:extLst>
          </p:cNvPr>
          <p:cNvSpPr>
            <a:spLocks noGrp="1"/>
          </p:cNvSpPr>
          <p:nvPr>
            <p:ph type="title"/>
          </p:nvPr>
        </p:nvSpPr>
        <p:spPr/>
        <p:txBody>
          <a:bodyPr/>
          <a:lstStyle/>
          <a:p>
            <a:r>
              <a:rPr lang="en-US" dirty="0"/>
              <a:t>Empirical Comparison</a:t>
            </a:r>
          </a:p>
        </p:txBody>
      </p:sp>
      <p:pic>
        <p:nvPicPr>
          <p:cNvPr id="5" name="图片 4">
            <a:extLst>
              <a:ext uri="{FF2B5EF4-FFF2-40B4-BE49-F238E27FC236}">
                <a16:creationId xmlns:a16="http://schemas.microsoft.com/office/drawing/2014/main" id="{AE83D49C-A3DE-46E6-AA6F-E4FC1FA607CD}"/>
              </a:ext>
            </a:extLst>
          </p:cNvPr>
          <p:cNvPicPr>
            <a:picLocks noChangeAspect="1"/>
          </p:cNvPicPr>
          <p:nvPr/>
        </p:nvPicPr>
        <p:blipFill>
          <a:blip r:embed="rId2"/>
          <a:stretch>
            <a:fillRect/>
          </a:stretch>
        </p:blipFill>
        <p:spPr>
          <a:xfrm>
            <a:off x="2597473" y="1157115"/>
            <a:ext cx="6997053" cy="4767459"/>
          </a:xfrm>
          <a:prstGeom prst="rect">
            <a:avLst/>
          </a:prstGeom>
        </p:spPr>
      </p:pic>
      <p:sp>
        <p:nvSpPr>
          <p:cNvPr id="6" name="文本框 5">
            <a:extLst>
              <a:ext uri="{FF2B5EF4-FFF2-40B4-BE49-F238E27FC236}">
                <a16:creationId xmlns:a16="http://schemas.microsoft.com/office/drawing/2014/main" id="{F3C7306B-AEAD-4701-A372-E578448AD024}"/>
              </a:ext>
            </a:extLst>
          </p:cNvPr>
          <p:cNvSpPr txBox="1"/>
          <p:nvPr/>
        </p:nvSpPr>
        <p:spPr>
          <a:xfrm>
            <a:off x="1877112" y="5978819"/>
            <a:ext cx="10140716" cy="369332"/>
          </a:xfrm>
          <a:prstGeom prst="rect">
            <a:avLst/>
          </a:prstGeom>
          <a:noFill/>
        </p:spPr>
        <p:txBody>
          <a:bodyPr wrap="square" lIns="0" rIns="0" rtlCol="0">
            <a:spAutoFit/>
          </a:bodyPr>
          <a:lstStyle/>
          <a:p>
            <a:r>
              <a:rPr lang="en-US" i="1" dirty="0"/>
              <a:t>Supervised Learning on Relational Databases with Graph Neural Networks</a:t>
            </a:r>
            <a:r>
              <a:rPr lang="en-US" dirty="0"/>
              <a:t>, </a:t>
            </a:r>
            <a:r>
              <a:rPr lang="en-US" dirty="0" err="1"/>
              <a:t>Cvitkovic</a:t>
            </a:r>
            <a:r>
              <a:rPr lang="en-US" dirty="0"/>
              <a:t> et al.</a:t>
            </a:r>
          </a:p>
        </p:txBody>
      </p:sp>
    </p:spTree>
    <p:extLst>
      <p:ext uri="{BB962C8B-B14F-4D97-AF65-F5344CB8AC3E}">
        <p14:creationId xmlns:p14="http://schemas.microsoft.com/office/powerpoint/2010/main" val="2629523129"/>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6AB603A-5644-480B-8EA5-DE1BB847077B}"/>
              </a:ext>
            </a:extLst>
          </p:cNvPr>
          <p:cNvSpPr>
            <a:spLocks noGrp="1"/>
          </p:cNvSpPr>
          <p:nvPr>
            <p:ph type="sldNum" sz="quarter" idx="4"/>
          </p:nvPr>
        </p:nvSpPr>
        <p:spPr/>
        <p:txBody>
          <a:bodyPr/>
          <a:lstStyle/>
          <a:p>
            <a:fld id="{DC503246-BBCE-4F0A-BCDC-08FC4C52637D}" type="slidenum">
              <a:rPr lang="en-US" smtClean="0"/>
              <a:pPr/>
              <a:t>134</a:t>
            </a:fld>
            <a:endParaRPr lang="en-US" dirty="0"/>
          </a:p>
        </p:txBody>
      </p:sp>
      <p:sp>
        <p:nvSpPr>
          <p:cNvPr id="4" name="标题 3">
            <a:extLst>
              <a:ext uri="{FF2B5EF4-FFF2-40B4-BE49-F238E27FC236}">
                <a16:creationId xmlns:a16="http://schemas.microsoft.com/office/drawing/2014/main" id="{46CB3B1B-46AB-452C-ACA8-2FC249660D41}"/>
              </a:ext>
            </a:extLst>
          </p:cNvPr>
          <p:cNvSpPr>
            <a:spLocks noGrp="1"/>
          </p:cNvSpPr>
          <p:nvPr>
            <p:ph type="title"/>
          </p:nvPr>
        </p:nvSpPr>
        <p:spPr/>
        <p:txBody>
          <a:bodyPr/>
          <a:lstStyle/>
          <a:p>
            <a:r>
              <a:rPr lang="en-US" dirty="0"/>
              <a:t>Empirical Comparison</a:t>
            </a:r>
          </a:p>
        </p:txBody>
      </p:sp>
      <p:pic>
        <p:nvPicPr>
          <p:cNvPr id="2" name="图片 1">
            <a:extLst>
              <a:ext uri="{FF2B5EF4-FFF2-40B4-BE49-F238E27FC236}">
                <a16:creationId xmlns:a16="http://schemas.microsoft.com/office/drawing/2014/main" id="{7093300F-FEB9-4CDF-8E8A-CF74E4250CAB}"/>
              </a:ext>
            </a:extLst>
          </p:cNvPr>
          <p:cNvPicPr>
            <a:picLocks noChangeAspect="1"/>
          </p:cNvPicPr>
          <p:nvPr/>
        </p:nvPicPr>
        <p:blipFill>
          <a:blip r:embed="rId2"/>
          <a:stretch>
            <a:fillRect/>
          </a:stretch>
        </p:blipFill>
        <p:spPr>
          <a:xfrm>
            <a:off x="673625" y="1498865"/>
            <a:ext cx="7329318" cy="4140858"/>
          </a:xfrm>
          <a:prstGeom prst="rect">
            <a:avLst/>
          </a:prstGeom>
        </p:spPr>
      </p:pic>
      <p:pic>
        <p:nvPicPr>
          <p:cNvPr id="6" name="图片 5">
            <a:extLst>
              <a:ext uri="{FF2B5EF4-FFF2-40B4-BE49-F238E27FC236}">
                <a16:creationId xmlns:a16="http://schemas.microsoft.com/office/drawing/2014/main" id="{E3B51E6F-42F8-4E3E-8045-CF1DF29E742B}"/>
              </a:ext>
            </a:extLst>
          </p:cNvPr>
          <p:cNvPicPr>
            <a:picLocks noChangeAspect="1"/>
          </p:cNvPicPr>
          <p:nvPr/>
        </p:nvPicPr>
        <p:blipFill>
          <a:blip r:embed="rId3"/>
          <a:stretch>
            <a:fillRect/>
          </a:stretch>
        </p:blipFill>
        <p:spPr>
          <a:xfrm>
            <a:off x="8112597" y="1498864"/>
            <a:ext cx="3418162" cy="4140859"/>
          </a:xfrm>
          <a:prstGeom prst="rect">
            <a:avLst/>
          </a:prstGeom>
        </p:spPr>
      </p:pic>
      <p:sp>
        <p:nvSpPr>
          <p:cNvPr id="8" name="文本框 7">
            <a:extLst>
              <a:ext uri="{FF2B5EF4-FFF2-40B4-BE49-F238E27FC236}">
                <a16:creationId xmlns:a16="http://schemas.microsoft.com/office/drawing/2014/main" id="{16577872-CAD8-4181-8656-915D1EA028C6}"/>
              </a:ext>
            </a:extLst>
          </p:cNvPr>
          <p:cNvSpPr txBox="1"/>
          <p:nvPr/>
        </p:nvSpPr>
        <p:spPr>
          <a:xfrm>
            <a:off x="1390043" y="5701820"/>
            <a:ext cx="10140716" cy="369332"/>
          </a:xfrm>
          <a:prstGeom prst="rect">
            <a:avLst/>
          </a:prstGeom>
          <a:noFill/>
        </p:spPr>
        <p:txBody>
          <a:bodyPr wrap="square" lIns="0" rIns="0" rtlCol="0">
            <a:spAutoFit/>
          </a:bodyPr>
          <a:lstStyle/>
          <a:p>
            <a:r>
              <a:rPr lang="en-US" i="1" dirty="0"/>
              <a:t>4DBInfer: A 4D Benchmarking Toolbox for Graph-Centric Predictive Modeling on RDBs</a:t>
            </a:r>
            <a:r>
              <a:rPr lang="en-US" dirty="0"/>
              <a:t>, Wang et al.</a:t>
            </a:r>
          </a:p>
        </p:txBody>
      </p:sp>
    </p:spTree>
    <p:extLst>
      <p:ext uri="{BB962C8B-B14F-4D97-AF65-F5344CB8AC3E}">
        <p14:creationId xmlns:p14="http://schemas.microsoft.com/office/powerpoint/2010/main" val="2813582034"/>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6AB603A-5644-480B-8EA5-DE1BB847077B}"/>
              </a:ext>
            </a:extLst>
          </p:cNvPr>
          <p:cNvSpPr>
            <a:spLocks noGrp="1"/>
          </p:cNvSpPr>
          <p:nvPr>
            <p:ph type="sldNum" sz="quarter" idx="4"/>
          </p:nvPr>
        </p:nvSpPr>
        <p:spPr/>
        <p:txBody>
          <a:bodyPr/>
          <a:lstStyle/>
          <a:p>
            <a:fld id="{DC503246-BBCE-4F0A-BCDC-08FC4C52637D}" type="slidenum">
              <a:rPr lang="en-US" smtClean="0"/>
              <a:pPr/>
              <a:t>135</a:t>
            </a:fld>
            <a:endParaRPr lang="en-US" dirty="0"/>
          </a:p>
        </p:txBody>
      </p:sp>
      <p:sp>
        <p:nvSpPr>
          <p:cNvPr id="4" name="标题 3">
            <a:extLst>
              <a:ext uri="{FF2B5EF4-FFF2-40B4-BE49-F238E27FC236}">
                <a16:creationId xmlns:a16="http://schemas.microsoft.com/office/drawing/2014/main" id="{46CB3B1B-46AB-452C-ACA8-2FC249660D41}"/>
              </a:ext>
            </a:extLst>
          </p:cNvPr>
          <p:cNvSpPr>
            <a:spLocks noGrp="1"/>
          </p:cNvSpPr>
          <p:nvPr>
            <p:ph type="title"/>
          </p:nvPr>
        </p:nvSpPr>
        <p:spPr/>
        <p:txBody>
          <a:bodyPr/>
          <a:lstStyle/>
          <a:p>
            <a:r>
              <a:rPr lang="en-US" dirty="0"/>
              <a:t>Empirical Comparison</a:t>
            </a:r>
          </a:p>
        </p:txBody>
      </p:sp>
      <p:pic>
        <p:nvPicPr>
          <p:cNvPr id="8" name="图片 7">
            <a:extLst>
              <a:ext uri="{FF2B5EF4-FFF2-40B4-BE49-F238E27FC236}">
                <a16:creationId xmlns:a16="http://schemas.microsoft.com/office/drawing/2014/main" id="{78FE4FF0-0AC5-4704-9E26-562D234C8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122" y="1522147"/>
            <a:ext cx="8154956" cy="4474859"/>
          </a:xfrm>
          <a:prstGeom prst="rect">
            <a:avLst/>
          </a:prstGeom>
        </p:spPr>
      </p:pic>
      <p:sp>
        <p:nvSpPr>
          <p:cNvPr id="9" name="文本框 8">
            <a:extLst>
              <a:ext uri="{FF2B5EF4-FFF2-40B4-BE49-F238E27FC236}">
                <a16:creationId xmlns:a16="http://schemas.microsoft.com/office/drawing/2014/main" id="{1542CB33-27A5-4F41-BA81-D0D9D03DC865}"/>
              </a:ext>
            </a:extLst>
          </p:cNvPr>
          <p:cNvSpPr txBox="1"/>
          <p:nvPr/>
        </p:nvSpPr>
        <p:spPr>
          <a:xfrm>
            <a:off x="8175172" y="2772494"/>
            <a:ext cx="3691812" cy="646331"/>
          </a:xfrm>
          <a:prstGeom prst="rect">
            <a:avLst/>
          </a:prstGeom>
          <a:noFill/>
        </p:spPr>
        <p:txBody>
          <a:bodyPr wrap="square" lIns="0" rIns="0" rtlCol="0">
            <a:spAutoFit/>
          </a:bodyPr>
          <a:lstStyle/>
          <a:p>
            <a:pPr algn="ctr"/>
            <a:r>
              <a:rPr lang="en-US" dirty="0">
                <a:solidFill>
                  <a:srgbClr val="C00000"/>
                </a:solidFill>
              </a:rPr>
              <a:t>GNNs is much more costly than feature engineering + tabular models</a:t>
            </a:r>
          </a:p>
        </p:txBody>
      </p:sp>
      <p:sp>
        <p:nvSpPr>
          <p:cNvPr id="10" name="文本框 9">
            <a:extLst>
              <a:ext uri="{FF2B5EF4-FFF2-40B4-BE49-F238E27FC236}">
                <a16:creationId xmlns:a16="http://schemas.microsoft.com/office/drawing/2014/main" id="{68E4E7E0-BBDF-4F18-9D01-856912CC0560}"/>
              </a:ext>
            </a:extLst>
          </p:cNvPr>
          <p:cNvSpPr txBox="1"/>
          <p:nvPr/>
        </p:nvSpPr>
        <p:spPr>
          <a:xfrm>
            <a:off x="1604647" y="5997006"/>
            <a:ext cx="10140716" cy="369332"/>
          </a:xfrm>
          <a:prstGeom prst="rect">
            <a:avLst/>
          </a:prstGeom>
          <a:noFill/>
        </p:spPr>
        <p:txBody>
          <a:bodyPr wrap="square" lIns="0" rIns="0" rtlCol="0">
            <a:spAutoFit/>
          </a:bodyPr>
          <a:lstStyle/>
          <a:p>
            <a:r>
              <a:rPr lang="en-US" i="1" dirty="0"/>
              <a:t>4DBInfer: A 4D Benchmarking Toolbox for Graph-Centric Predictive Modeling on RDBs</a:t>
            </a:r>
            <a:r>
              <a:rPr lang="en-US" dirty="0"/>
              <a:t>, Wang et al.</a:t>
            </a:r>
          </a:p>
        </p:txBody>
      </p:sp>
    </p:spTree>
    <p:extLst>
      <p:ext uri="{BB962C8B-B14F-4D97-AF65-F5344CB8AC3E}">
        <p14:creationId xmlns:p14="http://schemas.microsoft.com/office/powerpoint/2010/main" val="3284153206"/>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D1039-BC11-4F58-91A3-7492F6CF4F23}"/>
              </a:ext>
            </a:extLst>
          </p:cNvPr>
          <p:cNvSpPr>
            <a:spLocks noGrp="1"/>
          </p:cNvSpPr>
          <p:nvPr>
            <p:ph type="title"/>
          </p:nvPr>
        </p:nvSpPr>
        <p:spPr/>
        <p:txBody>
          <a:bodyPr/>
          <a:lstStyle/>
          <a:p>
            <a:r>
              <a:rPr lang="en-US" dirty="0"/>
              <a:t>Propagating labels</a:t>
            </a:r>
          </a:p>
        </p:txBody>
      </p:sp>
      <p:sp>
        <p:nvSpPr>
          <p:cNvPr id="3" name="内容占位符 2">
            <a:extLst>
              <a:ext uri="{FF2B5EF4-FFF2-40B4-BE49-F238E27FC236}">
                <a16:creationId xmlns:a16="http://schemas.microsoft.com/office/drawing/2014/main" id="{4207E260-848C-4841-B1C2-CAFFD12EE4EF}"/>
              </a:ext>
            </a:extLst>
          </p:cNvPr>
          <p:cNvSpPr>
            <a:spLocks noGrp="1"/>
          </p:cNvSpPr>
          <p:nvPr>
            <p:ph idx="1"/>
          </p:nvPr>
        </p:nvSpPr>
        <p:spPr>
          <a:xfrm>
            <a:off x="838200" y="1825625"/>
            <a:ext cx="4923503" cy="4351338"/>
          </a:xfrm>
        </p:spPr>
        <p:txBody>
          <a:bodyPr>
            <a:normAutofit/>
          </a:bodyPr>
          <a:lstStyle/>
          <a:p>
            <a:r>
              <a:rPr lang="en-US" sz="2400" dirty="0"/>
              <a:t>Nodes sharing the same labels tend to connect with each other (homophily property).</a:t>
            </a:r>
          </a:p>
          <a:p>
            <a:endParaRPr lang="en-US" sz="2400" dirty="0"/>
          </a:p>
          <a:p>
            <a:r>
              <a:rPr lang="en-US" sz="2400" dirty="0"/>
              <a:t>Label propagation algorithm:</a:t>
            </a:r>
          </a:p>
          <a:p>
            <a:pPr lvl="1"/>
            <a:r>
              <a:rPr lang="en-US" sz="2000" dirty="0"/>
              <a:t>P is the probability of node v having label c.</a:t>
            </a:r>
          </a:p>
          <a:p>
            <a:pPr lvl="1"/>
            <a:r>
              <a:rPr lang="en-US" sz="2000" dirty="0"/>
              <a:t>Repeat until convergence.</a:t>
            </a:r>
          </a:p>
        </p:txBody>
      </p:sp>
      <p:pic>
        <p:nvPicPr>
          <p:cNvPr id="11266" name="Picture 2" descr="Image">
            <a:extLst>
              <a:ext uri="{FF2B5EF4-FFF2-40B4-BE49-F238E27FC236}">
                <a16:creationId xmlns:a16="http://schemas.microsoft.com/office/drawing/2014/main" id="{EEC0CF8A-2C3B-40BC-982A-23727EE6B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5156" y="1825625"/>
            <a:ext cx="4768644" cy="374021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2AE1D51D-12A0-480E-8AAD-4A3976B28FBD}"/>
              </a:ext>
            </a:extLst>
          </p:cNvPr>
          <p:cNvPicPr>
            <a:picLocks noChangeAspect="1"/>
          </p:cNvPicPr>
          <p:nvPr/>
        </p:nvPicPr>
        <p:blipFill>
          <a:blip r:embed="rId3"/>
          <a:stretch>
            <a:fillRect/>
          </a:stretch>
        </p:blipFill>
        <p:spPr>
          <a:xfrm>
            <a:off x="783449" y="4955120"/>
            <a:ext cx="5033004" cy="828158"/>
          </a:xfrm>
          <a:prstGeom prst="rect">
            <a:avLst/>
          </a:prstGeom>
        </p:spPr>
      </p:pic>
    </p:spTree>
    <p:extLst>
      <p:ext uri="{BB962C8B-B14F-4D97-AF65-F5344CB8AC3E}">
        <p14:creationId xmlns:p14="http://schemas.microsoft.com/office/powerpoint/2010/main" val="678994925"/>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37276-77E6-436F-951C-1E1D15C8D771}"/>
              </a:ext>
            </a:extLst>
          </p:cNvPr>
          <p:cNvSpPr>
            <a:spLocks noGrp="1"/>
          </p:cNvSpPr>
          <p:nvPr>
            <p:ph type="title"/>
          </p:nvPr>
        </p:nvSpPr>
        <p:spPr/>
        <p:txBody>
          <a:bodyPr/>
          <a:lstStyle/>
          <a:p>
            <a:r>
              <a:rPr lang="en-US" dirty="0"/>
              <a:t>Advanced label propagation</a:t>
            </a:r>
          </a:p>
        </p:txBody>
      </p:sp>
      <p:sp>
        <p:nvSpPr>
          <p:cNvPr id="3" name="内容占位符 2">
            <a:extLst>
              <a:ext uri="{FF2B5EF4-FFF2-40B4-BE49-F238E27FC236}">
                <a16:creationId xmlns:a16="http://schemas.microsoft.com/office/drawing/2014/main" id="{9D296471-B3CB-427F-B608-D2B556B1DF40}"/>
              </a:ext>
            </a:extLst>
          </p:cNvPr>
          <p:cNvSpPr>
            <a:spLocks noGrp="1"/>
          </p:cNvSpPr>
          <p:nvPr>
            <p:ph idx="1"/>
          </p:nvPr>
        </p:nvSpPr>
        <p:spPr>
          <a:xfrm>
            <a:off x="838199" y="1825625"/>
            <a:ext cx="5618368" cy="4351338"/>
          </a:xfrm>
        </p:spPr>
        <p:txBody>
          <a:bodyPr>
            <a:normAutofit fontScale="92500" lnSpcReduction="10000"/>
          </a:bodyPr>
          <a:lstStyle/>
          <a:p>
            <a:r>
              <a:rPr lang="en-US" sz="2400" dirty="0"/>
              <a:t>[Huang et al., 2020] proposed correct &amp; smooth framework to smooth error residual across network.</a:t>
            </a:r>
          </a:p>
          <a:p>
            <a:endParaRPr lang="en-US" sz="2400" dirty="0"/>
          </a:p>
          <a:p>
            <a:r>
              <a:rPr lang="en-US" sz="2400" dirty="0"/>
              <a:t>[Wang et al., 2022] proposed label trick that combines label propagation with feature propagation. Random masking and soft labeling are adopted to avoid label leakage.</a:t>
            </a:r>
          </a:p>
          <a:p>
            <a:endParaRPr lang="en-US" sz="2400" dirty="0"/>
          </a:p>
          <a:p>
            <a:r>
              <a:rPr lang="en-US" sz="2400" dirty="0"/>
              <a:t>Label + feature propagation performs quite well on OGB leaderboards especially on large graphs.</a:t>
            </a:r>
          </a:p>
        </p:txBody>
      </p:sp>
      <p:pic>
        <p:nvPicPr>
          <p:cNvPr id="4" name="图片 3">
            <a:extLst>
              <a:ext uri="{FF2B5EF4-FFF2-40B4-BE49-F238E27FC236}">
                <a16:creationId xmlns:a16="http://schemas.microsoft.com/office/drawing/2014/main" id="{F2E9AF7D-C7E6-40C0-9EBC-9C9F34FEF3C3}"/>
              </a:ext>
            </a:extLst>
          </p:cNvPr>
          <p:cNvPicPr>
            <a:picLocks noChangeAspect="1"/>
          </p:cNvPicPr>
          <p:nvPr/>
        </p:nvPicPr>
        <p:blipFill>
          <a:blip r:embed="rId2"/>
          <a:stretch>
            <a:fillRect/>
          </a:stretch>
        </p:blipFill>
        <p:spPr>
          <a:xfrm>
            <a:off x="6387741" y="1825625"/>
            <a:ext cx="5361806" cy="2717355"/>
          </a:xfrm>
          <a:prstGeom prst="rect">
            <a:avLst/>
          </a:prstGeom>
        </p:spPr>
      </p:pic>
    </p:spTree>
    <p:extLst>
      <p:ext uri="{BB962C8B-B14F-4D97-AF65-F5344CB8AC3E}">
        <p14:creationId xmlns:p14="http://schemas.microsoft.com/office/powerpoint/2010/main" val="3016628204"/>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964DD72-B93A-4780-BC81-B8762E3F9D77}"/>
              </a:ext>
            </a:extLst>
          </p:cNvPr>
          <p:cNvSpPr>
            <a:spLocks noGrp="1"/>
          </p:cNvSpPr>
          <p:nvPr>
            <p:ph sz="quarter" idx="13"/>
          </p:nvPr>
        </p:nvSpPr>
        <p:spPr>
          <a:xfrm>
            <a:off x="425038" y="1371600"/>
            <a:ext cx="11424062" cy="1354217"/>
          </a:xfrm>
        </p:spPr>
        <p:txBody>
          <a:bodyPr/>
          <a:lstStyle/>
          <a:p>
            <a:r>
              <a:rPr lang="en-US" dirty="0"/>
              <a:t>Encode high-cardinality categorical features with statistics (e.g., mean) of target values calculated from the observed training sets.</a:t>
            </a:r>
          </a:p>
          <a:p>
            <a:r>
              <a:rPr lang="en-US" dirty="0"/>
              <a:t>A special case covered by the Deep Feature Synthesis framework</a:t>
            </a:r>
          </a:p>
        </p:txBody>
      </p:sp>
      <p:sp>
        <p:nvSpPr>
          <p:cNvPr id="3" name="灯片编号占位符 2">
            <a:extLst>
              <a:ext uri="{FF2B5EF4-FFF2-40B4-BE49-F238E27FC236}">
                <a16:creationId xmlns:a16="http://schemas.microsoft.com/office/drawing/2014/main" id="{9C99001C-1FC1-4781-B030-7577DEC81EAB}"/>
              </a:ext>
            </a:extLst>
          </p:cNvPr>
          <p:cNvSpPr>
            <a:spLocks noGrp="1"/>
          </p:cNvSpPr>
          <p:nvPr>
            <p:ph type="sldNum" sz="quarter" idx="4"/>
          </p:nvPr>
        </p:nvSpPr>
        <p:spPr/>
        <p:txBody>
          <a:bodyPr/>
          <a:lstStyle/>
          <a:p>
            <a:fld id="{DC503246-BBCE-4F0A-BCDC-08FC4C52637D}" type="slidenum">
              <a:rPr lang="en-US" smtClean="0"/>
              <a:pPr/>
              <a:t>138</a:t>
            </a:fld>
            <a:endParaRPr lang="en-US" dirty="0"/>
          </a:p>
        </p:txBody>
      </p:sp>
      <p:sp>
        <p:nvSpPr>
          <p:cNvPr id="4" name="标题 3">
            <a:extLst>
              <a:ext uri="{FF2B5EF4-FFF2-40B4-BE49-F238E27FC236}">
                <a16:creationId xmlns:a16="http://schemas.microsoft.com/office/drawing/2014/main" id="{F6F29677-96A9-4C00-BA8B-F5B407AD8DB1}"/>
              </a:ext>
            </a:extLst>
          </p:cNvPr>
          <p:cNvSpPr>
            <a:spLocks noGrp="1"/>
          </p:cNvSpPr>
          <p:nvPr>
            <p:ph type="title"/>
          </p:nvPr>
        </p:nvSpPr>
        <p:spPr/>
        <p:txBody>
          <a:bodyPr/>
          <a:lstStyle/>
          <a:p>
            <a:r>
              <a:rPr lang="en-US" dirty="0"/>
              <a:t>Target Encoding</a:t>
            </a:r>
          </a:p>
        </p:txBody>
      </p:sp>
      <p:graphicFrame>
        <p:nvGraphicFramePr>
          <p:cNvPr id="5" name="表格 4">
            <a:extLst>
              <a:ext uri="{FF2B5EF4-FFF2-40B4-BE49-F238E27FC236}">
                <a16:creationId xmlns:a16="http://schemas.microsoft.com/office/drawing/2014/main" id="{D7647B73-AAFF-42AD-B40D-D1B3EC3991F3}"/>
              </a:ext>
            </a:extLst>
          </p:cNvPr>
          <p:cNvGraphicFramePr>
            <a:graphicFrameLocks noGrp="1"/>
          </p:cNvGraphicFramePr>
          <p:nvPr/>
        </p:nvGraphicFramePr>
        <p:xfrm>
          <a:off x="739840" y="3574382"/>
          <a:ext cx="4132708" cy="2162044"/>
        </p:xfrm>
        <a:graphic>
          <a:graphicData uri="http://schemas.openxmlformats.org/drawingml/2006/table">
            <a:tbl>
              <a:tblPr firstRow="1" bandRow="1">
                <a:tableStyleId>{91EBBBCC-DAD2-459C-BE2E-F6DE35CF9A28}</a:tableStyleId>
              </a:tblPr>
              <a:tblGrid>
                <a:gridCol w="1033177">
                  <a:extLst>
                    <a:ext uri="{9D8B030D-6E8A-4147-A177-3AD203B41FA5}">
                      <a16:colId xmlns:a16="http://schemas.microsoft.com/office/drawing/2014/main" val="2620867882"/>
                    </a:ext>
                  </a:extLst>
                </a:gridCol>
                <a:gridCol w="1033177">
                  <a:extLst>
                    <a:ext uri="{9D8B030D-6E8A-4147-A177-3AD203B41FA5}">
                      <a16:colId xmlns:a16="http://schemas.microsoft.com/office/drawing/2014/main" val="2322188597"/>
                    </a:ext>
                  </a:extLst>
                </a:gridCol>
                <a:gridCol w="1033177">
                  <a:extLst>
                    <a:ext uri="{9D8B030D-6E8A-4147-A177-3AD203B41FA5}">
                      <a16:colId xmlns:a16="http://schemas.microsoft.com/office/drawing/2014/main" val="1068284410"/>
                    </a:ext>
                  </a:extLst>
                </a:gridCol>
                <a:gridCol w="1033177">
                  <a:extLst>
                    <a:ext uri="{9D8B030D-6E8A-4147-A177-3AD203B41FA5}">
                      <a16:colId xmlns:a16="http://schemas.microsoft.com/office/drawing/2014/main" val="134630685"/>
                    </a:ext>
                  </a:extLst>
                </a:gridCol>
              </a:tblGrid>
              <a:tr h="399958">
                <a:tc gridSpan="4">
                  <a:txBody>
                    <a:bodyPr/>
                    <a:lstStyle/>
                    <a:p>
                      <a:pPr algn="ctr"/>
                      <a:r>
                        <a:rPr lang="en-US" altLang="zh-CN" sz="1800" dirty="0" err="1"/>
                        <a:t>FraudulentUsers</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18663333"/>
                  </a:ext>
                </a:extLst>
              </a:tr>
              <a:tr h="293681">
                <a:tc>
                  <a:txBody>
                    <a:bodyPr/>
                    <a:lstStyle/>
                    <a:p>
                      <a:pPr algn="ctr"/>
                      <a:r>
                        <a:rPr lang="en-US" altLang="zh-CN" sz="1100" dirty="0" err="1"/>
                        <a:t>UserID</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1100" dirty="0"/>
                        <a:t>Date</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1100" dirty="0"/>
                        <a:t>Country</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1100" dirty="0" err="1"/>
                        <a:t>IsFraud</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93681">
                <a:tc>
                  <a:txBody>
                    <a:bodyPr/>
                    <a:lstStyle/>
                    <a:p>
                      <a:pPr algn="ctr"/>
                      <a:r>
                        <a:rPr lang="en-US" altLang="zh-CN" sz="1100" dirty="0"/>
                        <a:t>1</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2002/05/06</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US</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True</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93681">
                <a:tc>
                  <a:txBody>
                    <a:bodyPr/>
                    <a:lstStyle/>
                    <a:p>
                      <a:pPr algn="ctr"/>
                      <a:r>
                        <a:rPr lang="en-US" altLang="zh-CN" sz="1100" dirty="0"/>
                        <a:t>2</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2002/05/06</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US</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False</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93681">
                <a:tc>
                  <a:txBody>
                    <a:bodyPr/>
                    <a:lstStyle/>
                    <a:p>
                      <a:pPr algn="ctr"/>
                      <a:r>
                        <a:rPr lang="en-US" altLang="zh-CN" sz="1100" dirty="0"/>
                        <a:t>1</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2002/05/08</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US</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False</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93681">
                <a:tc>
                  <a:txBody>
                    <a:bodyPr/>
                    <a:lstStyle/>
                    <a:p>
                      <a:pPr algn="ctr"/>
                      <a:r>
                        <a:rPr lang="en-US" altLang="zh-CN" sz="1100" dirty="0"/>
                        <a:t>2</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CN" sz="1100" dirty="0"/>
                        <a:t>2002/05/08</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CN" sz="1100" dirty="0"/>
                        <a:t>US</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CN" sz="1100" dirty="0"/>
                        <a:t>?</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DBD"/>
                    </a:solidFill>
                  </a:tcPr>
                </a:tc>
                <a:extLst>
                  <a:ext uri="{0D108BD9-81ED-4DB2-BD59-A6C34878D82A}">
                    <a16:rowId xmlns:a16="http://schemas.microsoft.com/office/drawing/2014/main" val="1484581147"/>
                  </a:ext>
                </a:extLst>
              </a:tr>
              <a:tr h="293681">
                <a:tc>
                  <a:txBody>
                    <a:bodyPr/>
                    <a:lstStyle/>
                    <a:p>
                      <a:pPr algn="ctr"/>
                      <a:r>
                        <a:rPr lang="en-US" altLang="zh-CN" sz="1100" dirty="0"/>
                        <a:t>3</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2002/05/08</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Japan</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7743360"/>
                  </a:ext>
                </a:extLst>
              </a:tr>
            </a:tbl>
          </a:graphicData>
        </a:graphic>
      </p:graphicFrame>
      <p:graphicFrame>
        <p:nvGraphicFramePr>
          <p:cNvPr id="6" name="表格 5">
            <a:extLst>
              <a:ext uri="{FF2B5EF4-FFF2-40B4-BE49-F238E27FC236}">
                <a16:creationId xmlns:a16="http://schemas.microsoft.com/office/drawing/2014/main" id="{C52E0203-D190-4015-A96B-73BE73838927}"/>
              </a:ext>
            </a:extLst>
          </p:cNvPr>
          <p:cNvGraphicFramePr>
            <a:graphicFrameLocks noGrp="1"/>
          </p:cNvGraphicFramePr>
          <p:nvPr/>
        </p:nvGraphicFramePr>
        <p:xfrm>
          <a:off x="6479321" y="3574382"/>
          <a:ext cx="5253159" cy="2162044"/>
        </p:xfrm>
        <a:graphic>
          <a:graphicData uri="http://schemas.openxmlformats.org/drawingml/2006/table">
            <a:tbl>
              <a:tblPr firstRow="1" bandRow="1">
                <a:tableStyleId>{91EBBBCC-DAD2-459C-BE2E-F6DE35CF9A28}</a:tableStyleId>
              </a:tblPr>
              <a:tblGrid>
                <a:gridCol w="987183">
                  <a:extLst>
                    <a:ext uri="{9D8B030D-6E8A-4147-A177-3AD203B41FA5}">
                      <a16:colId xmlns:a16="http://schemas.microsoft.com/office/drawing/2014/main" val="2620867882"/>
                    </a:ext>
                  </a:extLst>
                </a:gridCol>
                <a:gridCol w="987183">
                  <a:extLst>
                    <a:ext uri="{9D8B030D-6E8A-4147-A177-3AD203B41FA5}">
                      <a16:colId xmlns:a16="http://schemas.microsoft.com/office/drawing/2014/main" val="2322188597"/>
                    </a:ext>
                  </a:extLst>
                </a:gridCol>
                <a:gridCol w="987183">
                  <a:extLst>
                    <a:ext uri="{9D8B030D-6E8A-4147-A177-3AD203B41FA5}">
                      <a16:colId xmlns:a16="http://schemas.microsoft.com/office/drawing/2014/main" val="1068284410"/>
                    </a:ext>
                  </a:extLst>
                </a:gridCol>
                <a:gridCol w="987183">
                  <a:extLst>
                    <a:ext uri="{9D8B030D-6E8A-4147-A177-3AD203B41FA5}">
                      <a16:colId xmlns:a16="http://schemas.microsoft.com/office/drawing/2014/main" val="134630685"/>
                    </a:ext>
                  </a:extLst>
                </a:gridCol>
                <a:gridCol w="1304427">
                  <a:extLst>
                    <a:ext uri="{9D8B030D-6E8A-4147-A177-3AD203B41FA5}">
                      <a16:colId xmlns:a16="http://schemas.microsoft.com/office/drawing/2014/main" val="1647921058"/>
                    </a:ext>
                  </a:extLst>
                </a:gridCol>
              </a:tblGrid>
              <a:tr h="399958">
                <a:tc gridSpan="5">
                  <a:txBody>
                    <a:bodyPr/>
                    <a:lstStyle/>
                    <a:p>
                      <a:pPr algn="ctr"/>
                      <a:r>
                        <a:rPr lang="en-US" altLang="zh-CN" sz="1800" dirty="0" err="1"/>
                        <a:t>FraudulentUsers</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tc hMerge="1">
                  <a:txBody>
                    <a:bodyPr/>
                    <a:lstStyle/>
                    <a:p>
                      <a:pPr algn="ct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93681">
                <a:tc>
                  <a:txBody>
                    <a:bodyPr/>
                    <a:lstStyle/>
                    <a:p>
                      <a:pPr algn="ctr"/>
                      <a:r>
                        <a:rPr lang="en-US" altLang="zh-CN" sz="1100" dirty="0" err="1"/>
                        <a:t>UserID</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1100" dirty="0"/>
                        <a:t>Date</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1100" dirty="0"/>
                        <a:t>Country</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1100" dirty="0" err="1"/>
                        <a:t>IsFraud</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1100" dirty="0" err="1"/>
                        <a:t>IsFraudRate</a:t>
                      </a:r>
                      <a:r>
                        <a:rPr lang="en-US" altLang="zh-CN" sz="1100" dirty="0"/>
                        <a:t>(</a:t>
                      </a:r>
                      <a:r>
                        <a:rPr lang="en-US" altLang="zh-CN" sz="1100" dirty="0" err="1"/>
                        <a:t>UserID</a:t>
                      </a:r>
                      <a:r>
                        <a:rPr lang="en-US" altLang="zh-CN" sz="1100" dirty="0"/>
                        <a:t>)</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93681">
                <a:tc>
                  <a:txBody>
                    <a:bodyPr/>
                    <a:lstStyle/>
                    <a:p>
                      <a:pPr algn="ctr"/>
                      <a:r>
                        <a:rPr lang="en-US" altLang="zh-CN" sz="1100" dirty="0"/>
                        <a:t>1</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2002/05/06</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US</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True</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0.5</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492687303"/>
                  </a:ext>
                </a:extLst>
              </a:tr>
              <a:tr h="293681">
                <a:tc>
                  <a:txBody>
                    <a:bodyPr/>
                    <a:lstStyle/>
                    <a:p>
                      <a:pPr algn="ctr"/>
                      <a:r>
                        <a:rPr lang="en-US" altLang="zh-CN" sz="1100" dirty="0"/>
                        <a:t>2</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2002/05/06</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US</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False</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0.9</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355932933"/>
                  </a:ext>
                </a:extLst>
              </a:tr>
              <a:tr h="293681">
                <a:tc>
                  <a:txBody>
                    <a:bodyPr/>
                    <a:lstStyle/>
                    <a:p>
                      <a:pPr algn="ctr"/>
                      <a:r>
                        <a:rPr lang="en-US" altLang="zh-CN" sz="1100" dirty="0"/>
                        <a:t>1</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2002/05/08</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US</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False</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0.5</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65066815"/>
                  </a:ext>
                </a:extLst>
              </a:tr>
              <a:tr h="293681">
                <a:tc>
                  <a:txBody>
                    <a:bodyPr/>
                    <a:lstStyle/>
                    <a:p>
                      <a:pPr algn="ctr"/>
                      <a:r>
                        <a:rPr lang="en-US" altLang="zh-CN" sz="1100" dirty="0"/>
                        <a:t>2</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CN" sz="1100" dirty="0"/>
                        <a:t>2002/05/08</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CN" sz="1100" dirty="0"/>
                        <a:t>US</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CN" sz="1100" dirty="0"/>
                        <a:t>?</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DBD"/>
                    </a:solidFill>
                  </a:tcPr>
                </a:tc>
                <a:tc>
                  <a:txBody>
                    <a:bodyPr/>
                    <a:lstStyle/>
                    <a:p>
                      <a:pPr algn="ctr"/>
                      <a:r>
                        <a:rPr lang="en-US" altLang="zh-CN" sz="1100" kern="1200" dirty="0">
                          <a:solidFill>
                            <a:schemeClr val="dk1"/>
                          </a:solidFill>
                          <a:latin typeface="+mn-lt"/>
                          <a:ea typeface="+mn-ea"/>
                          <a:cs typeface="+mn-cs"/>
                        </a:rPr>
                        <a:t>0.9</a:t>
                      </a:r>
                      <a:endParaRPr lang="zh-CN" altLang="en-US" sz="11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484581147"/>
                  </a:ext>
                </a:extLst>
              </a:tr>
              <a:tr h="293681">
                <a:tc>
                  <a:txBody>
                    <a:bodyPr/>
                    <a:lstStyle/>
                    <a:p>
                      <a:pPr algn="ctr"/>
                      <a:r>
                        <a:rPr lang="en-US" altLang="zh-CN" sz="1100" dirty="0"/>
                        <a:t>3</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2002/05/08</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Japan</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100" dirty="0"/>
                        <a:t>0.1</a:t>
                      </a: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257743360"/>
                  </a:ext>
                </a:extLst>
              </a:tr>
            </a:tbl>
          </a:graphicData>
        </a:graphic>
      </p:graphicFrame>
      <p:sp>
        <p:nvSpPr>
          <p:cNvPr id="7" name="箭头: 右 6">
            <a:extLst>
              <a:ext uri="{FF2B5EF4-FFF2-40B4-BE49-F238E27FC236}">
                <a16:creationId xmlns:a16="http://schemas.microsoft.com/office/drawing/2014/main" id="{64DADAB6-0014-4A2E-BC42-B2C5FB169012}"/>
              </a:ext>
            </a:extLst>
          </p:cNvPr>
          <p:cNvSpPr/>
          <p:nvPr/>
        </p:nvSpPr>
        <p:spPr>
          <a:xfrm>
            <a:off x="5385707" y="4239905"/>
            <a:ext cx="615821" cy="830997"/>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3361925495"/>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951A014-33B7-46C8-8050-C2417F872FF1}"/>
              </a:ext>
            </a:extLst>
          </p:cNvPr>
          <p:cNvSpPr>
            <a:spLocks noGrp="1"/>
          </p:cNvSpPr>
          <p:nvPr>
            <p:ph sz="quarter" idx="13"/>
          </p:nvPr>
        </p:nvSpPr>
        <p:spPr>
          <a:xfrm>
            <a:off x="425038" y="1371600"/>
            <a:ext cx="11424062" cy="3293209"/>
          </a:xfrm>
        </p:spPr>
        <p:txBody>
          <a:bodyPr/>
          <a:lstStyle/>
          <a:p>
            <a:r>
              <a:rPr lang="en-US" dirty="0"/>
              <a:t>Node/edge features have tabular structure, different from normal graph datasets where one vector feature is typically assumed.</a:t>
            </a:r>
          </a:p>
          <a:p>
            <a:pPr lvl="1"/>
            <a:r>
              <a:rPr lang="en-US" dirty="0"/>
              <a:t>[1] combines tabular NN models (e.g., </a:t>
            </a:r>
            <a:r>
              <a:rPr lang="en-US" dirty="0" err="1"/>
              <a:t>DeepFM</a:t>
            </a:r>
            <a:r>
              <a:rPr lang="en-US" dirty="0"/>
              <a:t>) with GNNs to retain such structural information.</a:t>
            </a:r>
          </a:p>
          <a:p>
            <a:r>
              <a:rPr lang="en-US" dirty="0"/>
              <a:t>Data leakage, e.g., column-wise, temporal</a:t>
            </a:r>
          </a:p>
          <a:p>
            <a:pPr lvl="1"/>
            <a:r>
              <a:rPr lang="en-US" dirty="0"/>
              <a:t>Temporal neighbor sampling [2][3]</a:t>
            </a:r>
          </a:p>
          <a:p>
            <a:pPr lvl="1"/>
            <a:r>
              <a:rPr lang="en-US" dirty="0"/>
              <a:t>Data masking</a:t>
            </a:r>
          </a:p>
        </p:txBody>
      </p:sp>
      <p:sp>
        <p:nvSpPr>
          <p:cNvPr id="3" name="灯片编号占位符 2">
            <a:extLst>
              <a:ext uri="{FF2B5EF4-FFF2-40B4-BE49-F238E27FC236}">
                <a16:creationId xmlns:a16="http://schemas.microsoft.com/office/drawing/2014/main" id="{9C1C3A0D-70CF-4733-B585-C2D334E4BD19}"/>
              </a:ext>
            </a:extLst>
          </p:cNvPr>
          <p:cNvSpPr>
            <a:spLocks noGrp="1"/>
          </p:cNvSpPr>
          <p:nvPr>
            <p:ph type="sldNum" sz="quarter" idx="4"/>
          </p:nvPr>
        </p:nvSpPr>
        <p:spPr/>
        <p:txBody>
          <a:bodyPr/>
          <a:lstStyle/>
          <a:p>
            <a:fld id="{DC503246-BBCE-4F0A-BCDC-08FC4C52637D}" type="slidenum">
              <a:rPr lang="en-US" smtClean="0"/>
              <a:pPr/>
              <a:t>139</a:t>
            </a:fld>
            <a:endParaRPr lang="en-US" dirty="0"/>
          </a:p>
        </p:txBody>
      </p:sp>
      <p:sp>
        <p:nvSpPr>
          <p:cNvPr id="4" name="标题 3">
            <a:extLst>
              <a:ext uri="{FF2B5EF4-FFF2-40B4-BE49-F238E27FC236}">
                <a16:creationId xmlns:a16="http://schemas.microsoft.com/office/drawing/2014/main" id="{8F4EAF4B-5E22-451C-AC2A-60C1E2572753}"/>
              </a:ext>
            </a:extLst>
          </p:cNvPr>
          <p:cNvSpPr>
            <a:spLocks noGrp="1"/>
          </p:cNvSpPr>
          <p:nvPr>
            <p:ph type="title"/>
          </p:nvPr>
        </p:nvSpPr>
        <p:spPr/>
        <p:txBody>
          <a:bodyPr/>
          <a:lstStyle/>
          <a:p>
            <a:r>
              <a:rPr lang="en-US" dirty="0"/>
              <a:t>Unique challenges on graphs extracted from RDB</a:t>
            </a:r>
          </a:p>
        </p:txBody>
      </p:sp>
      <p:graphicFrame>
        <p:nvGraphicFramePr>
          <p:cNvPr id="5" name="表格 4">
            <a:extLst>
              <a:ext uri="{FF2B5EF4-FFF2-40B4-BE49-F238E27FC236}">
                <a16:creationId xmlns:a16="http://schemas.microsoft.com/office/drawing/2014/main" id="{62FB551F-B222-44C3-B322-0C9E3C2E4824}"/>
              </a:ext>
            </a:extLst>
          </p:cNvPr>
          <p:cNvGraphicFramePr>
            <a:graphicFrameLocks noGrp="1"/>
          </p:cNvGraphicFramePr>
          <p:nvPr/>
        </p:nvGraphicFramePr>
        <p:xfrm>
          <a:off x="7231224" y="3618369"/>
          <a:ext cx="4535737" cy="1706880"/>
        </p:xfrm>
        <a:graphic>
          <a:graphicData uri="http://schemas.openxmlformats.org/drawingml/2006/table">
            <a:tbl>
              <a:tblPr firstRow="1" bandRow="1">
                <a:tableStyleId>{91EBBBCC-DAD2-459C-BE2E-F6DE35CF9A28}</a:tableStyleId>
              </a:tblPr>
              <a:tblGrid>
                <a:gridCol w="665329">
                  <a:extLst>
                    <a:ext uri="{9D8B030D-6E8A-4147-A177-3AD203B41FA5}">
                      <a16:colId xmlns:a16="http://schemas.microsoft.com/office/drawing/2014/main" val="2620867882"/>
                    </a:ext>
                  </a:extLst>
                </a:gridCol>
                <a:gridCol w="822908">
                  <a:extLst>
                    <a:ext uri="{9D8B030D-6E8A-4147-A177-3AD203B41FA5}">
                      <a16:colId xmlns:a16="http://schemas.microsoft.com/office/drawing/2014/main" val="2322188597"/>
                    </a:ext>
                  </a:extLst>
                </a:gridCol>
                <a:gridCol w="2255080">
                  <a:extLst>
                    <a:ext uri="{9D8B030D-6E8A-4147-A177-3AD203B41FA5}">
                      <a16:colId xmlns:a16="http://schemas.microsoft.com/office/drawing/2014/main" val="134630685"/>
                    </a:ext>
                  </a:extLst>
                </a:gridCol>
                <a:gridCol w="792420">
                  <a:extLst>
                    <a:ext uri="{9D8B030D-6E8A-4147-A177-3AD203B41FA5}">
                      <a16:colId xmlns:a16="http://schemas.microsoft.com/office/drawing/2014/main" val="329182359"/>
                    </a:ext>
                  </a:extLst>
                </a:gridCol>
              </a:tblGrid>
              <a:tr h="250759">
                <a:tc gridSpan="4">
                  <a:txBody>
                    <a:bodyPr/>
                    <a:lstStyle/>
                    <a:p>
                      <a:pPr algn="ctr"/>
                      <a:r>
                        <a:rPr lang="en-US" altLang="zh-CN" sz="1600" dirty="0" err="1"/>
                        <a:t>UserReviews</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1200" dirty="0" err="1"/>
                        <a:t>UserID</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1200" dirty="0" err="1"/>
                        <a:t>ItemID</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1200" dirty="0"/>
                        <a:t>Review</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1200" dirty="0"/>
                        <a:t>Rating</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1200" dirty="0"/>
                        <a:t>1</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Great product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1200" dirty="0"/>
                        <a:t>5</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492687303"/>
                  </a:ext>
                </a:extLst>
              </a:tr>
              <a:tr h="208966">
                <a:tc>
                  <a:txBody>
                    <a:bodyPr/>
                    <a:lstStyle/>
                    <a:p>
                      <a:pPr algn="ctr"/>
                      <a:r>
                        <a:rPr lang="en-US" altLang="zh-CN" sz="1200" dirty="0"/>
                        <a:t>2</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B</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Not great but good enough</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1200" dirty="0"/>
                        <a:t>4</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355932933"/>
                  </a:ext>
                </a:extLst>
              </a:tr>
              <a:tr h="208966">
                <a:tc>
                  <a:txBody>
                    <a:bodyPr/>
                    <a:lstStyle/>
                    <a:p>
                      <a:pPr algn="ctr"/>
                      <a:r>
                        <a:rPr lang="en-US" altLang="zh-CN" sz="1200" dirty="0"/>
                        <a:t>3</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C</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Mediocre</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1200" dirty="0"/>
                        <a:t>3</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65066815"/>
                  </a:ext>
                </a:extLst>
              </a:tr>
              <a:tr h="208966">
                <a:tc>
                  <a:txBody>
                    <a:bodyPr/>
                    <a:lstStyle/>
                    <a:p>
                      <a:pPr algn="ctr"/>
                      <a:r>
                        <a:rPr lang="en-US" altLang="zh-CN" sz="1200" dirty="0"/>
                        <a:t>4</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D</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dirty="0"/>
                        <a:t>I don’t like this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altLang="zh-CN" sz="1200" dirty="0"/>
                        <a:t>2</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4581147"/>
                  </a:ext>
                </a:extLst>
              </a:tr>
            </a:tbl>
          </a:graphicData>
        </a:graphic>
      </p:graphicFrame>
      <p:sp>
        <p:nvSpPr>
          <p:cNvPr id="6" name="文本框 5">
            <a:extLst>
              <a:ext uri="{FF2B5EF4-FFF2-40B4-BE49-F238E27FC236}">
                <a16:creationId xmlns:a16="http://schemas.microsoft.com/office/drawing/2014/main" id="{52633CF4-F9F9-4450-BB31-BE08F0F0B1C7}"/>
              </a:ext>
            </a:extLst>
          </p:cNvPr>
          <p:cNvSpPr txBox="1"/>
          <p:nvPr/>
        </p:nvSpPr>
        <p:spPr>
          <a:xfrm>
            <a:off x="9891509" y="3059668"/>
            <a:ext cx="1619482" cy="369332"/>
          </a:xfrm>
          <a:prstGeom prst="rect">
            <a:avLst/>
          </a:prstGeom>
          <a:noFill/>
        </p:spPr>
        <p:txBody>
          <a:bodyPr wrap="none" lIns="0" rIns="0" rtlCol="0">
            <a:spAutoFit/>
          </a:bodyPr>
          <a:lstStyle/>
          <a:p>
            <a:pPr algn="ctr"/>
            <a:r>
              <a:rPr lang="en-US" b="1" dirty="0">
                <a:solidFill>
                  <a:schemeClr val="accent2"/>
                </a:solidFill>
              </a:rPr>
              <a:t>Prediction Target</a:t>
            </a:r>
          </a:p>
        </p:txBody>
      </p:sp>
      <p:cxnSp>
        <p:nvCxnSpPr>
          <p:cNvPr id="8" name="直接箭头连接符 7">
            <a:extLst>
              <a:ext uri="{FF2B5EF4-FFF2-40B4-BE49-F238E27FC236}">
                <a16:creationId xmlns:a16="http://schemas.microsoft.com/office/drawing/2014/main" id="{8DC207C6-DAF7-47C2-B75B-4311869E444A}"/>
              </a:ext>
            </a:extLst>
          </p:cNvPr>
          <p:cNvCxnSpPr>
            <a:stCxn id="6" idx="2"/>
          </p:cNvCxnSpPr>
          <p:nvPr/>
        </p:nvCxnSpPr>
        <p:spPr>
          <a:xfrm>
            <a:off x="10701250" y="3429000"/>
            <a:ext cx="426098" cy="6643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文本框 8">
            <a:extLst>
              <a:ext uri="{FF2B5EF4-FFF2-40B4-BE49-F238E27FC236}">
                <a16:creationId xmlns:a16="http://schemas.microsoft.com/office/drawing/2014/main" id="{D3DD0D00-5F8D-494C-B11B-656B49B54990}"/>
              </a:ext>
            </a:extLst>
          </p:cNvPr>
          <p:cNvSpPr txBox="1"/>
          <p:nvPr/>
        </p:nvSpPr>
        <p:spPr>
          <a:xfrm>
            <a:off x="10148568" y="5568429"/>
            <a:ext cx="1532407" cy="369332"/>
          </a:xfrm>
          <a:prstGeom prst="rect">
            <a:avLst/>
          </a:prstGeom>
          <a:noFill/>
        </p:spPr>
        <p:txBody>
          <a:bodyPr wrap="none" lIns="0" rIns="0" rtlCol="0">
            <a:spAutoFit/>
          </a:bodyPr>
          <a:lstStyle/>
          <a:p>
            <a:pPr algn="ctr"/>
            <a:r>
              <a:rPr lang="en-US" b="1" dirty="0">
                <a:solidFill>
                  <a:schemeClr val="accent1"/>
                </a:solidFill>
              </a:rPr>
              <a:t>Leakage column</a:t>
            </a:r>
          </a:p>
        </p:txBody>
      </p:sp>
      <p:cxnSp>
        <p:nvCxnSpPr>
          <p:cNvPr id="10" name="直接箭头连接符 9">
            <a:extLst>
              <a:ext uri="{FF2B5EF4-FFF2-40B4-BE49-F238E27FC236}">
                <a16:creationId xmlns:a16="http://schemas.microsoft.com/office/drawing/2014/main" id="{956A14C7-0FA4-4DC3-8BF9-CBD60C8D01E2}"/>
              </a:ext>
            </a:extLst>
          </p:cNvPr>
          <p:cNvCxnSpPr>
            <a:cxnSpLocks/>
            <a:stCxn id="9" idx="0"/>
          </p:cNvCxnSpPr>
          <p:nvPr/>
        </p:nvCxnSpPr>
        <p:spPr>
          <a:xfrm flipH="1" flipV="1">
            <a:off x="10563313" y="5160886"/>
            <a:ext cx="351459" cy="407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EEC5851E-12DD-4445-9AEA-4FED8B8A9636}"/>
              </a:ext>
            </a:extLst>
          </p:cNvPr>
          <p:cNvSpPr txBox="1"/>
          <p:nvPr/>
        </p:nvSpPr>
        <p:spPr>
          <a:xfrm>
            <a:off x="628452" y="4906315"/>
            <a:ext cx="6602772" cy="1477328"/>
          </a:xfrm>
          <a:prstGeom prst="rect">
            <a:avLst/>
          </a:prstGeom>
          <a:noFill/>
        </p:spPr>
        <p:txBody>
          <a:bodyPr wrap="square" lIns="0" rIns="0" rtlCol="0">
            <a:spAutoFit/>
          </a:bodyPr>
          <a:lstStyle/>
          <a:p>
            <a:r>
              <a:rPr lang="en-US" dirty="0"/>
              <a:t>[1] </a:t>
            </a:r>
            <a:r>
              <a:rPr lang="en-US" i="1" dirty="0"/>
              <a:t>GFS: Graph-based Feature Synthesis for Prediction over Relational Databases</a:t>
            </a:r>
            <a:r>
              <a:rPr lang="en-US" dirty="0"/>
              <a:t>, Zhang et al.</a:t>
            </a:r>
          </a:p>
          <a:p>
            <a:r>
              <a:rPr lang="en-US" dirty="0"/>
              <a:t>[2] </a:t>
            </a:r>
            <a:r>
              <a:rPr lang="en-US" i="1" dirty="0"/>
              <a:t>Inductive Representation Learning on Temporal Graphs</a:t>
            </a:r>
            <a:r>
              <a:rPr lang="en-US" dirty="0"/>
              <a:t>, Xu et al.</a:t>
            </a:r>
          </a:p>
          <a:p>
            <a:r>
              <a:rPr lang="en-US" dirty="0"/>
              <a:t>[3] </a:t>
            </a:r>
            <a:r>
              <a:rPr lang="en-US" i="1" dirty="0"/>
              <a:t>Temporal Graph Networks for Deep Learning on Dynamic Graphs</a:t>
            </a:r>
            <a:r>
              <a:rPr lang="en-US" dirty="0"/>
              <a:t>, Rossi et al.</a:t>
            </a:r>
          </a:p>
        </p:txBody>
      </p:sp>
    </p:spTree>
    <p:extLst>
      <p:ext uri="{BB962C8B-B14F-4D97-AF65-F5344CB8AC3E}">
        <p14:creationId xmlns:p14="http://schemas.microsoft.com/office/powerpoint/2010/main" val="12027570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65B97-3862-421C-AEDD-DDFD21EBAE10}"/>
              </a:ext>
            </a:extLst>
          </p:cNvPr>
          <p:cNvSpPr>
            <a:spLocks noGrp="1"/>
          </p:cNvSpPr>
          <p:nvPr>
            <p:ph type="title"/>
          </p:nvPr>
        </p:nvSpPr>
        <p:spPr/>
        <p:txBody>
          <a:bodyPr/>
          <a:lstStyle/>
          <a:p>
            <a:r>
              <a:rPr lang="en-US" dirty="0"/>
              <a:t>Examples when interdependency matters</a:t>
            </a:r>
          </a:p>
        </p:txBody>
      </p:sp>
      <p:sp>
        <p:nvSpPr>
          <p:cNvPr id="3" name="Content Placeholder 2">
            <a:extLst>
              <a:ext uri="{FF2B5EF4-FFF2-40B4-BE49-F238E27FC236}">
                <a16:creationId xmlns:a16="http://schemas.microsoft.com/office/drawing/2014/main" id="{5DC9CEC4-9DA2-40D6-B282-A5B4F791DD26}"/>
              </a:ext>
            </a:extLst>
          </p:cNvPr>
          <p:cNvSpPr>
            <a:spLocks noGrp="1"/>
          </p:cNvSpPr>
          <p:nvPr>
            <p:ph idx="1"/>
          </p:nvPr>
        </p:nvSpPr>
        <p:spPr>
          <a:xfrm>
            <a:off x="425038" y="1371600"/>
            <a:ext cx="11424062" cy="461665"/>
          </a:xfrm>
        </p:spPr>
        <p:txBody>
          <a:bodyPr/>
          <a:lstStyle/>
          <a:p>
            <a:r>
              <a:rPr lang="en-US" dirty="0"/>
              <a:t>Social network event modeling</a:t>
            </a:r>
          </a:p>
        </p:txBody>
      </p:sp>
      <p:sp>
        <p:nvSpPr>
          <p:cNvPr id="4" name="Slide Number Placeholder 3">
            <a:extLst>
              <a:ext uri="{FF2B5EF4-FFF2-40B4-BE49-F238E27FC236}">
                <a16:creationId xmlns:a16="http://schemas.microsoft.com/office/drawing/2014/main" id="{CC65F090-1457-482C-BD37-C9E59EE00F37}"/>
              </a:ext>
            </a:extLst>
          </p:cNvPr>
          <p:cNvSpPr>
            <a:spLocks noGrp="1"/>
          </p:cNvSpPr>
          <p:nvPr>
            <p:ph type="sldNum" sz="quarter" idx="4"/>
          </p:nvPr>
        </p:nvSpPr>
        <p:spPr/>
        <p:txBody>
          <a:bodyPr/>
          <a:lstStyle/>
          <a:p>
            <a:fld id="{DC503246-BBCE-4F0A-BCDC-08FC4C52637D}" type="slidenum">
              <a:rPr lang="en-US" smtClean="0"/>
              <a:pPr/>
              <a:t>14</a:t>
            </a:fld>
            <a:endParaRPr lang="en-US"/>
          </a:p>
        </p:txBody>
      </p:sp>
      <p:pic>
        <p:nvPicPr>
          <p:cNvPr id="1026" name="Picture 2" descr="9.1 Social Networks – Principles of Management">
            <a:extLst>
              <a:ext uri="{FF2B5EF4-FFF2-40B4-BE49-F238E27FC236}">
                <a16:creationId xmlns:a16="http://schemas.microsoft.com/office/drawing/2014/main" id="{905879EF-7337-4A98-A46E-E8766984E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6471" y="1946267"/>
            <a:ext cx="6435308" cy="4288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967760"/>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F8362D-F48F-4AE4-8362-2527F9CB8D6A}"/>
              </a:ext>
            </a:extLst>
          </p:cNvPr>
          <p:cNvSpPr>
            <a:spLocks noGrp="1"/>
          </p:cNvSpPr>
          <p:nvPr>
            <p:ph type="body" sz="quarter" idx="12"/>
          </p:nvPr>
        </p:nvSpPr>
        <p:spPr>
          <a:xfrm>
            <a:off x="2325936" y="1608620"/>
            <a:ext cx="2870355" cy="1077218"/>
          </a:xfrm>
        </p:spPr>
        <p:txBody>
          <a:bodyPr/>
          <a:lstStyle/>
          <a:p>
            <a:r>
              <a:rPr lang="en-US" sz="3200" dirty="0"/>
              <a:t>Schema Discovery </a:t>
            </a:r>
          </a:p>
        </p:txBody>
      </p:sp>
      <p:sp>
        <p:nvSpPr>
          <p:cNvPr id="3" name="文本占位符 2">
            <a:extLst>
              <a:ext uri="{FF2B5EF4-FFF2-40B4-BE49-F238E27FC236}">
                <a16:creationId xmlns:a16="http://schemas.microsoft.com/office/drawing/2014/main" id="{22ECD045-9CDE-4545-B1EE-C168FBAF8B88}"/>
              </a:ext>
            </a:extLst>
          </p:cNvPr>
          <p:cNvSpPr>
            <a:spLocks noGrp="1"/>
          </p:cNvSpPr>
          <p:nvPr>
            <p:ph type="body" sz="quarter" idx="13"/>
          </p:nvPr>
        </p:nvSpPr>
        <p:spPr/>
        <p:txBody>
          <a:bodyPr/>
          <a:lstStyle/>
          <a:p>
            <a:r>
              <a:rPr lang="en-US" dirty="0"/>
              <a:t>01</a:t>
            </a:r>
          </a:p>
        </p:txBody>
      </p:sp>
      <p:sp>
        <p:nvSpPr>
          <p:cNvPr id="5" name="文本占位符 4">
            <a:extLst>
              <a:ext uri="{FF2B5EF4-FFF2-40B4-BE49-F238E27FC236}">
                <a16:creationId xmlns:a16="http://schemas.microsoft.com/office/drawing/2014/main" id="{C577BDB3-1F71-4EBA-A5DA-BAE498FEED8B}"/>
              </a:ext>
            </a:extLst>
          </p:cNvPr>
          <p:cNvSpPr>
            <a:spLocks noGrp="1"/>
          </p:cNvSpPr>
          <p:nvPr>
            <p:ph type="body" sz="quarter" idx="19"/>
          </p:nvPr>
        </p:nvSpPr>
        <p:spPr/>
        <p:txBody>
          <a:bodyPr/>
          <a:lstStyle/>
          <a:p>
            <a:r>
              <a:rPr lang="en-US" dirty="0"/>
              <a:t>03</a:t>
            </a:r>
          </a:p>
        </p:txBody>
      </p:sp>
      <p:sp>
        <p:nvSpPr>
          <p:cNvPr id="8" name="文本占位符 7">
            <a:extLst>
              <a:ext uri="{FF2B5EF4-FFF2-40B4-BE49-F238E27FC236}">
                <a16:creationId xmlns:a16="http://schemas.microsoft.com/office/drawing/2014/main" id="{2B2C14A1-2EC2-4561-A8D3-9B13586BE948}"/>
              </a:ext>
            </a:extLst>
          </p:cNvPr>
          <p:cNvSpPr>
            <a:spLocks noGrp="1"/>
          </p:cNvSpPr>
          <p:nvPr>
            <p:ph type="body" sz="quarter" idx="23"/>
          </p:nvPr>
        </p:nvSpPr>
        <p:spPr/>
        <p:txBody>
          <a:bodyPr/>
          <a:lstStyle/>
          <a:p>
            <a:r>
              <a:rPr lang="en-US" dirty="0"/>
              <a:t>02</a:t>
            </a:r>
          </a:p>
        </p:txBody>
      </p:sp>
      <p:sp>
        <p:nvSpPr>
          <p:cNvPr id="10" name="文本占位符 9">
            <a:extLst>
              <a:ext uri="{FF2B5EF4-FFF2-40B4-BE49-F238E27FC236}">
                <a16:creationId xmlns:a16="http://schemas.microsoft.com/office/drawing/2014/main" id="{6CAF1716-D18F-4A4E-AF92-6C5F2AD829F5}"/>
              </a:ext>
            </a:extLst>
          </p:cNvPr>
          <p:cNvSpPr>
            <a:spLocks noGrp="1"/>
          </p:cNvSpPr>
          <p:nvPr>
            <p:ph type="body" sz="quarter" idx="25"/>
          </p:nvPr>
        </p:nvSpPr>
        <p:spPr/>
        <p:txBody>
          <a:bodyPr/>
          <a:lstStyle/>
          <a:p>
            <a:r>
              <a:rPr lang="en-US" dirty="0"/>
              <a:t>04</a:t>
            </a:r>
          </a:p>
        </p:txBody>
      </p:sp>
      <p:sp>
        <p:nvSpPr>
          <p:cNvPr id="11" name="灯片编号占位符 10">
            <a:extLst>
              <a:ext uri="{FF2B5EF4-FFF2-40B4-BE49-F238E27FC236}">
                <a16:creationId xmlns:a16="http://schemas.microsoft.com/office/drawing/2014/main" id="{F527E223-1D11-4B29-A194-3850ADE5FEDB}"/>
              </a:ext>
            </a:extLst>
          </p:cNvPr>
          <p:cNvSpPr>
            <a:spLocks noGrp="1"/>
          </p:cNvSpPr>
          <p:nvPr>
            <p:ph type="sldNum" sz="quarter" idx="4"/>
          </p:nvPr>
        </p:nvSpPr>
        <p:spPr/>
        <p:txBody>
          <a:bodyPr/>
          <a:lstStyle/>
          <a:p>
            <a:fld id="{DC503246-BBCE-4F0A-BCDC-08FC4C52637D}" type="slidenum">
              <a:rPr lang="en-US" smtClean="0"/>
              <a:pPr/>
              <a:t>140</a:t>
            </a:fld>
            <a:endParaRPr lang="en-US"/>
          </a:p>
        </p:txBody>
      </p:sp>
      <p:sp>
        <p:nvSpPr>
          <p:cNvPr id="12" name="文本占位符 1">
            <a:extLst>
              <a:ext uri="{FF2B5EF4-FFF2-40B4-BE49-F238E27FC236}">
                <a16:creationId xmlns:a16="http://schemas.microsoft.com/office/drawing/2014/main" id="{9CDCF9F2-C588-477E-A1EC-765D34575499}"/>
              </a:ext>
            </a:extLst>
          </p:cNvPr>
          <p:cNvSpPr txBox="1">
            <a:spLocks/>
          </p:cNvSpPr>
          <p:nvPr/>
        </p:nvSpPr>
        <p:spPr>
          <a:xfrm>
            <a:off x="8153851" y="1614674"/>
            <a:ext cx="2870355" cy="1077218"/>
          </a:xfrm>
          <a:prstGeom prst="rect">
            <a:avLst/>
          </a:prstGeom>
        </p:spPr>
        <p:txBody>
          <a:bodyPr vert="horz" wrap="square" lIns="0" tIns="45720" rIns="0" bIns="45720" rtlCol="0" anchor="b">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000" b="0" i="0" kern="1200">
                <a:solidFill>
                  <a:schemeClr val="tx1"/>
                </a:solidFill>
                <a:latin typeface="+mn-lt"/>
                <a:ea typeface="Amazon Ember Display" panose="020F0603020204020204" pitchFamily="34" charset="0"/>
                <a:cs typeface="Amazon Ember Display" panose="020F0603020204020204" pitchFamily="34" charset="0"/>
              </a:defRPr>
            </a:lvl1pPr>
            <a:lvl2pPr marL="228600" indent="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9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sz="3200" dirty="0"/>
              <a:t>Graph Construction</a:t>
            </a:r>
          </a:p>
        </p:txBody>
      </p:sp>
      <p:sp>
        <p:nvSpPr>
          <p:cNvPr id="13" name="文本占位符 1">
            <a:extLst>
              <a:ext uri="{FF2B5EF4-FFF2-40B4-BE49-F238E27FC236}">
                <a16:creationId xmlns:a16="http://schemas.microsoft.com/office/drawing/2014/main" id="{F5C90F5D-725A-4D03-8401-CAA2AD99B541}"/>
              </a:ext>
            </a:extLst>
          </p:cNvPr>
          <p:cNvSpPr txBox="1">
            <a:spLocks/>
          </p:cNvSpPr>
          <p:nvPr/>
        </p:nvSpPr>
        <p:spPr>
          <a:xfrm>
            <a:off x="2325936" y="4352253"/>
            <a:ext cx="2870355" cy="1077218"/>
          </a:xfrm>
          <a:prstGeom prst="rect">
            <a:avLst/>
          </a:prstGeom>
        </p:spPr>
        <p:txBody>
          <a:bodyPr vert="horz" wrap="square" lIns="0" tIns="45720" rIns="0" bIns="45720" rtlCol="0" anchor="b">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000" b="0" i="0" kern="1200">
                <a:solidFill>
                  <a:schemeClr val="tx1"/>
                </a:solidFill>
                <a:latin typeface="+mn-lt"/>
                <a:ea typeface="Amazon Ember Display" panose="020F0603020204020204" pitchFamily="34" charset="0"/>
                <a:cs typeface="Amazon Ember Display" panose="020F0603020204020204" pitchFamily="34" charset="0"/>
              </a:defRPr>
            </a:lvl1pPr>
            <a:lvl2pPr marL="228600" indent="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9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sz="3200" dirty="0"/>
              <a:t>Predictive Architecture</a:t>
            </a:r>
          </a:p>
        </p:txBody>
      </p:sp>
      <p:sp>
        <p:nvSpPr>
          <p:cNvPr id="14" name="文本占位符 1">
            <a:extLst>
              <a:ext uri="{FF2B5EF4-FFF2-40B4-BE49-F238E27FC236}">
                <a16:creationId xmlns:a16="http://schemas.microsoft.com/office/drawing/2014/main" id="{E1F3F7B2-1E9B-49B2-9B31-F31C5E1AF3F9}"/>
              </a:ext>
            </a:extLst>
          </p:cNvPr>
          <p:cNvSpPr txBox="1">
            <a:spLocks/>
          </p:cNvSpPr>
          <p:nvPr/>
        </p:nvSpPr>
        <p:spPr>
          <a:xfrm>
            <a:off x="8153851" y="4352253"/>
            <a:ext cx="2870355" cy="1077218"/>
          </a:xfrm>
          <a:prstGeom prst="rect">
            <a:avLst/>
          </a:prstGeom>
        </p:spPr>
        <p:txBody>
          <a:bodyPr vert="horz" wrap="square" lIns="0" tIns="45720" rIns="0" bIns="45720" rtlCol="0" anchor="b">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000" b="0" i="0" kern="1200">
                <a:solidFill>
                  <a:schemeClr val="tx1"/>
                </a:solidFill>
                <a:latin typeface="+mn-lt"/>
                <a:ea typeface="Amazon Ember Display" panose="020F0603020204020204" pitchFamily="34" charset="0"/>
                <a:cs typeface="Amazon Ember Display" panose="020F0603020204020204" pitchFamily="34" charset="0"/>
              </a:defRPr>
            </a:lvl1pPr>
            <a:lvl2pPr marL="228600" indent="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9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sz="3200" dirty="0"/>
              <a:t>Resources &amp; Future Directions</a:t>
            </a:r>
          </a:p>
        </p:txBody>
      </p:sp>
    </p:spTree>
    <p:extLst>
      <p:ext uri="{BB962C8B-B14F-4D97-AF65-F5344CB8AC3E}">
        <p14:creationId xmlns:p14="http://schemas.microsoft.com/office/powerpoint/2010/main" val="2483240671"/>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DEF914A-D95F-4755-8799-492101C79026}"/>
              </a:ext>
            </a:extLst>
          </p:cNvPr>
          <p:cNvSpPr>
            <a:spLocks noGrp="1"/>
          </p:cNvSpPr>
          <p:nvPr>
            <p:ph type="sldNum" sz="quarter" idx="4"/>
          </p:nvPr>
        </p:nvSpPr>
        <p:spPr/>
        <p:txBody>
          <a:bodyPr/>
          <a:lstStyle/>
          <a:p>
            <a:fld id="{DC503246-BBCE-4F0A-BCDC-08FC4C52637D}" type="slidenum">
              <a:rPr lang="en-US" smtClean="0"/>
              <a:pPr/>
              <a:t>141</a:t>
            </a:fld>
            <a:endParaRPr lang="en-US" dirty="0"/>
          </a:p>
        </p:txBody>
      </p:sp>
      <p:sp>
        <p:nvSpPr>
          <p:cNvPr id="4" name="标题 3">
            <a:extLst>
              <a:ext uri="{FF2B5EF4-FFF2-40B4-BE49-F238E27FC236}">
                <a16:creationId xmlns:a16="http://schemas.microsoft.com/office/drawing/2014/main" id="{3FAE3B28-0190-4085-A18D-A8F0A7011489}"/>
              </a:ext>
            </a:extLst>
          </p:cNvPr>
          <p:cNvSpPr>
            <a:spLocks noGrp="1"/>
          </p:cNvSpPr>
          <p:nvPr>
            <p:ph type="title"/>
          </p:nvPr>
        </p:nvSpPr>
        <p:spPr/>
        <p:txBody>
          <a:bodyPr/>
          <a:lstStyle/>
          <a:p>
            <a:r>
              <a:rPr lang="en-US" dirty="0"/>
              <a:t>Datasets &amp; Benchmarks</a:t>
            </a:r>
          </a:p>
        </p:txBody>
      </p:sp>
      <p:pic>
        <p:nvPicPr>
          <p:cNvPr id="5" name="图片 4">
            <a:extLst>
              <a:ext uri="{FF2B5EF4-FFF2-40B4-BE49-F238E27FC236}">
                <a16:creationId xmlns:a16="http://schemas.microsoft.com/office/drawing/2014/main" id="{73F11EF3-C6DA-4DDD-A983-1DA4E53676CE}"/>
              </a:ext>
            </a:extLst>
          </p:cNvPr>
          <p:cNvPicPr>
            <a:picLocks noChangeAspect="1"/>
          </p:cNvPicPr>
          <p:nvPr/>
        </p:nvPicPr>
        <p:blipFill>
          <a:blip r:embed="rId2"/>
          <a:stretch>
            <a:fillRect/>
          </a:stretch>
        </p:blipFill>
        <p:spPr>
          <a:xfrm>
            <a:off x="2662038" y="1829349"/>
            <a:ext cx="6867924" cy="3199302"/>
          </a:xfrm>
          <a:prstGeom prst="rect">
            <a:avLst/>
          </a:prstGeom>
        </p:spPr>
      </p:pic>
    </p:spTree>
    <p:extLst>
      <p:ext uri="{BB962C8B-B14F-4D97-AF65-F5344CB8AC3E}">
        <p14:creationId xmlns:p14="http://schemas.microsoft.com/office/powerpoint/2010/main" val="3349853061"/>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F71E4CF-1365-4FB2-91F1-8378F928B20B}"/>
              </a:ext>
            </a:extLst>
          </p:cNvPr>
          <p:cNvSpPr>
            <a:spLocks noGrp="1"/>
          </p:cNvSpPr>
          <p:nvPr>
            <p:ph sz="quarter" idx="13"/>
          </p:nvPr>
        </p:nvSpPr>
        <p:spPr>
          <a:xfrm>
            <a:off x="425038" y="1371599"/>
            <a:ext cx="5369272" cy="4493538"/>
          </a:xfrm>
        </p:spPr>
        <p:txBody>
          <a:bodyPr/>
          <a:lstStyle/>
          <a:p>
            <a:r>
              <a:rPr lang="en-US" dirty="0"/>
              <a:t>Carefully curated from multiple data sources</a:t>
            </a:r>
          </a:p>
          <a:p>
            <a:r>
              <a:rPr lang="en-US" dirty="0"/>
              <a:t>Realistic task setup</a:t>
            </a:r>
          </a:p>
          <a:p>
            <a:pPr lvl="1"/>
            <a:r>
              <a:rPr lang="en-US" dirty="0"/>
              <a:t>Temporal / non-temporal</a:t>
            </a:r>
          </a:p>
          <a:p>
            <a:pPr lvl="1"/>
            <a:r>
              <a:rPr lang="en-US" dirty="0"/>
              <a:t>Inductive</a:t>
            </a:r>
            <a:r>
              <a:rPr lang="en-US" i="1" dirty="0"/>
              <a:t> </a:t>
            </a:r>
            <a:r>
              <a:rPr lang="en-US" dirty="0"/>
              <a:t>/ </a:t>
            </a:r>
            <a:r>
              <a:rPr lang="en-US" dirty="0" err="1"/>
              <a:t>transductive</a:t>
            </a:r>
            <a:endParaRPr lang="en-US" dirty="0"/>
          </a:p>
          <a:p>
            <a:pPr lvl="1"/>
            <a:r>
              <a:rPr lang="en-US" dirty="0"/>
              <a:t>Entity / relationship prediction</a:t>
            </a:r>
          </a:p>
          <a:p>
            <a:r>
              <a:rPr lang="en-US" dirty="0"/>
              <a:t>Diverse baselines for study</a:t>
            </a:r>
          </a:p>
          <a:p>
            <a:pPr lvl="1"/>
            <a:r>
              <a:rPr lang="en-US" dirty="0"/>
              <a:t>GNNs</a:t>
            </a:r>
          </a:p>
          <a:p>
            <a:pPr lvl="1"/>
            <a:r>
              <a:rPr lang="en-US" dirty="0"/>
              <a:t>Feature engineering + Tabular ML</a:t>
            </a:r>
          </a:p>
        </p:txBody>
      </p:sp>
      <p:sp>
        <p:nvSpPr>
          <p:cNvPr id="3" name="灯片编号占位符 2">
            <a:extLst>
              <a:ext uri="{FF2B5EF4-FFF2-40B4-BE49-F238E27FC236}">
                <a16:creationId xmlns:a16="http://schemas.microsoft.com/office/drawing/2014/main" id="{B44747BC-2FE8-49B1-84B9-9CE20AF3C3BF}"/>
              </a:ext>
            </a:extLst>
          </p:cNvPr>
          <p:cNvSpPr>
            <a:spLocks noGrp="1"/>
          </p:cNvSpPr>
          <p:nvPr>
            <p:ph type="sldNum" sz="quarter" idx="4"/>
          </p:nvPr>
        </p:nvSpPr>
        <p:spPr/>
        <p:txBody>
          <a:bodyPr/>
          <a:lstStyle/>
          <a:p>
            <a:fld id="{DC503246-BBCE-4F0A-BCDC-08FC4C52637D}" type="slidenum">
              <a:rPr lang="en-US" smtClean="0"/>
              <a:pPr/>
              <a:t>142</a:t>
            </a:fld>
            <a:endParaRPr lang="en-US" dirty="0"/>
          </a:p>
        </p:txBody>
      </p:sp>
      <p:sp>
        <p:nvSpPr>
          <p:cNvPr id="4" name="标题 3">
            <a:extLst>
              <a:ext uri="{FF2B5EF4-FFF2-40B4-BE49-F238E27FC236}">
                <a16:creationId xmlns:a16="http://schemas.microsoft.com/office/drawing/2014/main" id="{A7EF3B12-C936-4E52-BD68-ACDD0BBA0F26}"/>
              </a:ext>
            </a:extLst>
          </p:cNvPr>
          <p:cNvSpPr>
            <a:spLocks noGrp="1"/>
          </p:cNvSpPr>
          <p:nvPr>
            <p:ph type="title"/>
          </p:nvPr>
        </p:nvSpPr>
        <p:spPr/>
        <p:txBody>
          <a:bodyPr/>
          <a:lstStyle/>
          <a:p>
            <a:r>
              <a:rPr lang="en-US" dirty="0"/>
              <a:t>Datasets &amp; Benchmarks</a:t>
            </a:r>
          </a:p>
        </p:txBody>
      </p:sp>
      <p:pic>
        <p:nvPicPr>
          <p:cNvPr id="5" name="图片 4">
            <a:extLst>
              <a:ext uri="{FF2B5EF4-FFF2-40B4-BE49-F238E27FC236}">
                <a16:creationId xmlns:a16="http://schemas.microsoft.com/office/drawing/2014/main" id="{9D177F13-56DE-4129-A123-D5B0A989F7D2}"/>
              </a:ext>
            </a:extLst>
          </p:cNvPr>
          <p:cNvPicPr>
            <a:picLocks noChangeAspect="1"/>
          </p:cNvPicPr>
          <p:nvPr/>
        </p:nvPicPr>
        <p:blipFill>
          <a:blip r:embed="rId2"/>
          <a:stretch>
            <a:fillRect/>
          </a:stretch>
        </p:blipFill>
        <p:spPr>
          <a:xfrm>
            <a:off x="6941166" y="240689"/>
            <a:ext cx="3117234" cy="2559963"/>
          </a:xfrm>
          <a:prstGeom prst="rect">
            <a:avLst/>
          </a:prstGeom>
        </p:spPr>
      </p:pic>
      <p:pic>
        <p:nvPicPr>
          <p:cNvPr id="7" name="图片 6">
            <a:extLst>
              <a:ext uri="{FF2B5EF4-FFF2-40B4-BE49-F238E27FC236}">
                <a16:creationId xmlns:a16="http://schemas.microsoft.com/office/drawing/2014/main" id="{EDF45950-AB1F-471A-8E1E-C6FE87B0971E}"/>
              </a:ext>
            </a:extLst>
          </p:cNvPr>
          <p:cNvPicPr>
            <a:picLocks noChangeAspect="1"/>
          </p:cNvPicPr>
          <p:nvPr/>
        </p:nvPicPr>
        <p:blipFill>
          <a:blip r:embed="rId3"/>
          <a:stretch>
            <a:fillRect/>
          </a:stretch>
        </p:blipFill>
        <p:spPr>
          <a:xfrm>
            <a:off x="6131789" y="3026825"/>
            <a:ext cx="5377586" cy="3423218"/>
          </a:xfrm>
          <a:prstGeom prst="rect">
            <a:avLst/>
          </a:prstGeom>
        </p:spPr>
      </p:pic>
    </p:spTree>
    <p:extLst>
      <p:ext uri="{BB962C8B-B14F-4D97-AF65-F5344CB8AC3E}">
        <p14:creationId xmlns:p14="http://schemas.microsoft.com/office/powerpoint/2010/main" val="193845136"/>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047B4F5-A728-4C48-9C41-141BEFFD8264}"/>
              </a:ext>
            </a:extLst>
          </p:cNvPr>
          <p:cNvSpPr>
            <a:spLocks noGrp="1"/>
          </p:cNvSpPr>
          <p:nvPr>
            <p:ph sz="quarter" idx="13"/>
          </p:nvPr>
        </p:nvSpPr>
        <p:spPr>
          <a:xfrm>
            <a:off x="425038" y="1371600"/>
            <a:ext cx="10417133" cy="1508105"/>
          </a:xfrm>
        </p:spPr>
        <p:txBody>
          <a:bodyPr/>
          <a:lstStyle/>
          <a:p>
            <a:r>
              <a:rPr lang="en-US" dirty="0"/>
              <a:t>GitHub repo: </a:t>
            </a:r>
            <a:r>
              <a:rPr lang="en-US" dirty="0">
                <a:hlinkClick r:id="rId2"/>
              </a:rPr>
              <a:t>https://github.com/awslabs/multi-table-benchmark/</a:t>
            </a:r>
            <a:endParaRPr lang="en-US" dirty="0"/>
          </a:p>
          <a:p>
            <a:r>
              <a:rPr lang="en-US" dirty="0"/>
              <a:t>One click to access 8 RDB datasets and 14 prediction tasks</a:t>
            </a:r>
          </a:p>
          <a:p>
            <a:r>
              <a:rPr lang="en-US" dirty="0"/>
              <a:t>Running any baseline with one command</a:t>
            </a:r>
          </a:p>
        </p:txBody>
      </p:sp>
      <p:sp>
        <p:nvSpPr>
          <p:cNvPr id="3" name="灯片编号占位符 2">
            <a:extLst>
              <a:ext uri="{FF2B5EF4-FFF2-40B4-BE49-F238E27FC236}">
                <a16:creationId xmlns:a16="http://schemas.microsoft.com/office/drawing/2014/main" id="{C238456C-64FF-4FBA-B4D2-990DA9B99949}"/>
              </a:ext>
            </a:extLst>
          </p:cNvPr>
          <p:cNvSpPr>
            <a:spLocks noGrp="1"/>
          </p:cNvSpPr>
          <p:nvPr>
            <p:ph type="sldNum" sz="quarter" idx="4"/>
          </p:nvPr>
        </p:nvSpPr>
        <p:spPr/>
        <p:txBody>
          <a:bodyPr/>
          <a:lstStyle/>
          <a:p>
            <a:fld id="{DC503246-BBCE-4F0A-BCDC-08FC4C52637D}" type="slidenum">
              <a:rPr lang="en-US" smtClean="0"/>
              <a:pPr/>
              <a:t>143</a:t>
            </a:fld>
            <a:endParaRPr lang="en-US" dirty="0"/>
          </a:p>
        </p:txBody>
      </p:sp>
      <p:sp>
        <p:nvSpPr>
          <p:cNvPr id="4" name="标题 3">
            <a:extLst>
              <a:ext uri="{FF2B5EF4-FFF2-40B4-BE49-F238E27FC236}">
                <a16:creationId xmlns:a16="http://schemas.microsoft.com/office/drawing/2014/main" id="{EDD95AE1-832B-4108-AB3B-342AD196638E}"/>
              </a:ext>
            </a:extLst>
          </p:cNvPr>
          <p:cNvSpPr>
            <a:spLocks noGrp="1"/>
          </p:cNvSpPr>
          <p:nvPr>
            <p:ph type="title"/>
          </p:nvPr>
        </p:nvSpPr>
        <p:spPr/>
        <p:txBody>
          <a:bodyPr/>
          <a:lstStyle/>
          <a:p>
            <a:r>
              <a:rPr lang="en-US" dirty="0"/>
              <a:t>Datasets &amp; Benchmarks</a:t>
            </a:r>
          </a:p>
        </p:txBody>
      </p:sp>
      <p:pic>
        <p:nvPicPr>
          <p:cNvPr id="5" name="图片 4">
            <a:extLst>
              <a:ext uri="{FF2B5EF4-FFF2-40B4-BE49-F238E27FC236}">
                <a16:creationId xmlns:a16="http://schemas.microsoft.com/office/drawing/2014/main" id="{58507307-7D23-4FD6-A25B-904F621A1D4D}"/>
              </a:ext>
            </a:extLst>
          </p:cNvPr>
          <p:cNvPicPr>
            <a:picLocks noChangeAspect="1"/>
          </p:cNvPicPr>
          <p:nvPr/>
        </p:nvPicPr>
        <p:blipFill>
          <a:blip r:embed="rId3"/>
          <a:stretch>
            <a:fillRect/>
          </a:stretch>
        </p:blipFill>
        <p:spPr>
          <a:xfrm>
            <a:off x="5101038" y="3108276"/>
            <a:ext cx="6748062" cy="3239875"/>
          </a:xfrm>
          <a:prstGeom prst="rect">
            <a:avLst/>
          </a:prstGeom>
        </p:spPr>
      </p:pic>
      <p:sp>
        <p:nvSpPr>
          <p:cNvPr id="6" name="文本框 5">
            <a:extLst>
              <a:ext uri="{FF2B5EF4-FFF2-40B4-BE49-F238E27FC236}">
                <a16:creationId xmlns:a16="http://schemas.microsoft.com/office/drawing/2014/main" id="{100DA08E-BDC7-4DEE-9A3F-0DC6E2573B01}"/>
              </a:ext>
            </a:extLst>
          </p:cNvPr>
          <p:cNvSpPr txBox="1"/>
          <p:nvPr/>
        </p:nvSpPr>
        <p:spPr>
          <a:xfrm>
            <a:off x="668733" y="3456772"/>
            <a:ext cx="3165931" cy="369332"/>
          </a:xfrm>
          <a:prstGeom prst="rect">
            <a:avLst/>
          </a:prstGeom>
          <a:noFill/>
        </p:spPr>
        <p:txBody>
          <a:bodyPr wrap="none" lIns="0" rIns="0" rtlCol="0">
            <a:spAutoFit/>
          </a:bodyPr>
          <a:lstStyle/>
          <a:p>
            <a:pPr algn="ctr"/>
            <a:r>
              <a:rPr lang="en-US" dirty="0">
                <a:latin typeface="Consolas" panose="020B0609020204030204" pitchFamily="49" charset="0"/>
              </a:rPr>
              <a:t>pip install </a:t>
            </a:r>
            <a:r>
              <a:rPr lang="en-US" dirty="0" err="1">
                <a:latin typeface="Consolas" panose="020B0609020204030204" pitchFamily="49" charset="0"/>
              </a:rPr>
              <a:t>dbinfer</a:t>
            </a:r>
            <a:r>
              <a:rPr lang="en-US" dirty="0">
                <a:latin typeface="Consolas" panose="020B0609020204030204" pitchFamily="49" charset="0"/>
              </a:rPr>
              <a:t>-bench</a:t>
            </a:r>
          </a:p>
        </p:txBody>
      </p:sp>
      <p:sp>
        <p:nvSpPr>
          <p:cNvPr id="7" name="文本框 6">
            <a:extLst>
              <a:ext uri="{FF2B5EF4-FFF2-40B4-BE49-F238E27FC236}">
                <a16:creationId xmlns:a16="http://schemas.microsoft.com/office/drawing/2014/main" id="{A843DFF6-0A58-4852-B4C4-F93F1D9ED044}"/>
              </a:ext>
            </a:extLst>
          </p:cNvPr>
          <p:cNvSpPr txBox="1"/>
          <p:nvPr/>
        </p:nvSpPr>
        <p:spPr>
          <a:xfrm>
            <a:off x="668733" y="4263212"/>
            <a:ext cx="3927357" cy="584775"/>
          </a:xfrm>
          <a:prstGeom prst="rect">
            <a:avLst/>
          </a:prstGeom>
          <a:noFill/>
        </p:spPr>
        <p:txBody>
          <a:bodyPr wrap="none" lIns="0" rIns="0" rtlCol="0">
            <a:spAutoFit/>
          </a:bodyPr>
          <a:lstStyle/>
          <a:p>
            <a:r>
              <a:rPr lang="en-US" sz="1600" dirty="0">
                <a:latin typeface="Consolas" panose="020B0609020204030204" pitchFamily="49" charset="0"/>
              </a:rPr>
              <a:t>&gt;&gt;&gt; </a:t>
            </a:r>
            <a:r>
              <a:rPr lang="en-US" sz="1600" dirty="0">
                <a:solidFill>
                  <a:schemeClr val="accent1"/>
                </a:solidFill>
                <a:latin typeface="Consolas" panose="020B0609020204030204" pitchFamily="49" charset="0"/>
              </a:rPr>
              <a:t>import</a:t>
            </a:r>
            <a:r>
              <a:rPr lang="en-US" sz="1600" dirty="0">
                <a:latin typeface="Consolas" panose="020B0609020204030204" pitchFamily="49" charset="0"/>
              </a:rPr>
              <a:t> </a:t>
            </a:r>
            <a:r>
              <a:rPr lang="en-US" sz="1600" dirty="0" err="1">
                <a:latin typeface="Consolas" panose="020B0609020204030204" pitchFamily="49" charset="0"/>
              </a:rPr>
              <a:t>dbinfer_bench</a:t>
            </a:r>
            <a:r>
              <a:rPr lang="en-US" sz="1600" dirty="0">
                <a:latin typeface="Consolas" panose="020B0609020204030204" pitchFamily="49" charset="0"/>
              </a:rPr>
              <a:t> </a:t>
            </a:r>
            <a:r>
              <a:rPr lang="en-US" sz="1600" dirty="0">
                <a:solidFill>
                  <a:schemeClr val="accent1"/>
                </a:solidFill>
                <a:latin typeface="Consolas" panose="020B0609020204030204" pitchFamily="49" charset="0"/>
              </a:rPr>
              <a:t>as</a:t>
            </a:r>
            <a:r>
              <a:rPr lang="en-US" sz="1600" dirty="0">
                <a:latin typeface="Consolas" panose="020B0609020204030204" pitchFamily="49" charset="0"/>
              </a:rPr>
              <a:t> </a:t>
            </a:r>
            <a:r>
              <a:rPr lang="en-US" sz="1600" dirty="0" err="1">
                <a:latin typeface="Consolas" panose="020B0609020204030204" pitchFamily="49" charset="0"/>
              </a:rPr>
              <a:t>dbb</a:t>
            </a:r>
            <a:endParaRPr lang="en-US" sz="1600" dirty="0">
              <a:latin typeface="Consolas" panose="020B0609020204030204" pitchFamily="49" charset="0"/>
            </a:endParaRPr>
          </a:p>
          <a:p>
            <a:r>
              <a:rPr lang="en-US" sz="1600" dirty="0">
                <a:latin typeface="Consolas" panose="020B0609020204030204" pitchFamily="49" charset="0"/>
              </a:rPr>
              <a:t>&gt;&gt;&gt; </a:t>
            </a:r>
            <a:r>
              <a:rPr lang="en-US" sz="1600" dirty="0" err="1">
                <a:latin typeface="Consolas" panose="020B0609020204030204" pitchFamily="49" charset="0"/>
              </a:rPr>
              <a:t>dbb.load_rdb_data</a:t>
            </a:r>
            <a:r>
              <a:rPr lang="en-US" sz="1600" dirty="0">
                <a:latin typeface="Consolas" panose="020B0609020204030204" pitchFamily="49" charset="0"/>
              </a:rPr>
              <a:t>(</a:t>
            </a:r>
            <a:r>
              <a:rPr lang="en-US" sz="1600" dirty="0">
                <a:solidFill>
                  <a:srgbClr val="C00000"/>
                </a:solidFill>
                <a:latin typeface="Consolas" panose="020B0609020204030204" pitchFamily="49" charset="0"/>
              </a:rPr>
              <a:t>“</a:t>
            </a:r>
            <a:r>
              <a:rPr lang="en-US" sz="1600" dirty="0" err="1">
                <a:solidFill>
                  <a:srgbClr val="C00000"/>
                </a:solidFill>
                <a:latin typeface="Consolas" panose="020B0609020204030204" pitchFamily="49" charset="0"/>
              </a:rPr>
              <a:t>diginetica</a:t>
            </a:r>
            <a:r>
              <a:rPr lang="en-US" sz="1600" dirty="0">
                <a:solidFill>
                  <a:srgbClr val="C00000"/>
                </a:solidFill>
                <a:latin typeface="Consolas" panose="020B0609020204030204" pitchFamily="49" charset="0"/>
              </a:rPr>
              <a:t>”</a:t>
            </a:r>
            <a:r>
              <a:rPr lang="en-US" sz="1600" dirty="0">
                <a:latin typeface="Consolas" panose="020B0609020204030204" pitchFamily="49" charset="0"/>
              </a:rPr>
              <a:t>)</a:t>
            </a:r>
          </a:p>
        </p:txBody>
      </p:sp>
    </p:spTree>
    <p:extLst>
      <p:ext uri="{BB962C8B-B14F-4D97-AF65-F5344CB8AC3E}">
        <p14:creationId xmlns:p14="http://schemas.microsoft.com/office/powerpoint/2010/main" val="1282302383"/>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7D889EB-F99B-4FEF-9A19-2162DB621258}"/>
              </a:ext>
            </a:extLst>
          </p:cNvPr>
          <p:cNvSpPr>
            <a:spLocks noGrp="1"/>
          </p:cNvSpPr>
          <p:nvPr>
            <p:ph sz="quarter" idx="13"/>
          </p:nvPr>
        </p:nvSpPr>
        <p:spPr>
          <a:xfrm>
            <a:off x="425038" y="1371600"/>
            <a:ext cx="11424062" cy="3662541"/>
          </a:xfrm>
        </p:spPr>
        <p:txBody>
          <a:bodyPr/>
          <a:lstStyle/>
          <a:p>
            <a:r>
              <a:rPr lang="en-US" b="1" dirty="0" err="1"/>
              <a:t>RDBench</a:t>
            </a:r>
            <a:r>
              <a:rPr lang="en-US" dirty="0"/>
              <a:t>: Evaluated GNNs </a:t>
            </a:r>
            <a:r>
              <a:rPr lang="en-US" dirty="0" err="1"/>
              <a:t>v.s</a:t>
            </a:r>
            <a:r>
              <a:rPr lang="en-US" dirty="0"/>
              <a:t>. simple join-based solutions. 3 tiers of RDB datasets processed from the CTU Prague </a:t>
            </a:r>
            <a:r>
              <a:rPr lang="en-US" dirty="0" err="1"/>
              <a:t>RelationalRepo</a:t>
            </a:r>
            <a:r>
              <a:rPr lang="en-US" dirty="0"/>
              <a:t>.</a:t>
            </a:r>
          </a:p>
          <a:p>
            <a:r>
              <a:rPr lang="en-US" b="1" dirty="0" err="1"/>
              <a:t>RelBench</a:t>
            </a:r>
            <a:r>
              <a:rPr lang="en-US" dirty="0"/>
              <a:t>: Evolving RDB benchmarks from an initial set of 2 datasets (more planned).</a:t>
            </a:r>
          </a:p>
          <a:p>
            <a:r>
              <a:rPr lang="en-US" b="1" dirty="0"/>
              <a:t>CTU Prague </a:t>
            </a:r>
            <a:r>
              <a:rPr lang="en-US" b="1" dirty="0" err="1"/>
              <a:t>RelationalRepo</a:t>
            </a:r>
            <a:r>
              <a:rPr lang="en-US" dirty="0"/>
              <a:t> (</a:t>
            </a:r>
            <a:r>
              <a:rPr lang="en-US" dirty="0">
                <a:hlinkClick r:id="rId2"/>
              </a:rPr>
              <a:t>relational-data.org</a:t>
            </a:r>
            <a:r>
              <a:rPr lang="en-US" dirty="0"/>
              <a:t>): 80+ RDB datasets for testing predictive ML. Data size and complexity is a bit under modern standard.</a:t>
            </a:r>
          </a:p>
          <a:p>
            <a:r>
              <a:rPr lang="en-US" b="1" dirty="0"/>
              <a:t>Kaggle</a:t>
            </a:r>
            <a:r>
              <a:rPr lang="en-US" dirty="0"/>
              <a:t>: Mostly focus on single-table datasets. Multi-table datasets often do not have rigorous schema.</a:t>
            </a:r>
          </a:p>
          <a:p>
            <a:r>
              <a:rPr lang="en-US" b="1" dirty="0"/>
              <a:t>UCI Machine Learning Repository</a:t>
            </a:r>
            <a:r>
              <a:rPr lang="en-US" dirty="0"/>
              <a:t>: 600+ datasets. Mostly single-table.</a:t>
            </a:r>
          </a:p>
        </p:txBody>
      </p:sp>
      <p:sp>
        <p:nvSpPr>
          <p:cNvPr id="3" name="灯片编号占位符 2">
            <a:extLst>
              <a:ext uri="{FF2B5EF4-FFF2-40B4-BE49-F238E27FC236}">
                <a16:creationId xmlns:a16="http://schemas.microsoft.com/office/drawing/2014/main" id="{D4B147B0-EBE4-448A-8073-7ABE90546C68}"/>
              </a:ext>
            </a:extLst>
          </p:cNvPr>
          <p:cNvSpPr>
            <a:spLocks noGrp="1"/>
          </p:cNvSpPr>
          <p:nvPr>
            <p:ph type="sldNum" sz="quarter" idx="4"/>
          </p:nvPr>
        </p:nvSpPr>
        <p:spPr/>
        <p:txBody>
          <a:bodyPr/>
          <a:lstStyle/>
          <a:p>
            <a:fld id="{DC503246-BBCE-4F0A-BCDC-08FC4C52637D}" type="slidenum">
              <a:rPr lang="en-US" smtClean="0"/>
              <a:pPr/>
              <a:t>144</a:t>
            </a:fld>
            <a:endParaRPr lang="en-US" dirty="0"/>
          </a:p>
        </p:txBody>
      </p:sp>
      <p:sp>
        <p:nvSpPr>
          <p:cNvPr id="4" name="标题 3">
            <a:extLst>
              <a:ext uri="{FF2B5EF4-FFF2-40B4-BE49-F238E27FC236}">
                <a16:creationId xmlns:a16="http://schemas.microsoft.com/office/drawing/2014/main" id="{D97FD658-3766-4BF2-876C-40BB1452FEDC}"/>
              </a:ext>
            </a:extLst>
          </p:cNvPr>
          <p:cNvSpPr>
            <a:spLocks noGrp="1"/>
          </p:cNvSpPr>
          <p:nvPr>
            <p:ph type="title"/>
          </p:nvPr>
        </p:nvSpPr>
        <p:spPr/>
        <p:txBody>
          <a:bodyPr/>
          <a:lstStyle/>
          <a:p>
            <a:r>
              <a:rPr lang="en-US" dirty="0"/>
              <a:t>Datasets &amp; Benchmarks</a:t>
            </a:r>
          </a:p>
        </p:txBody>
      </p:sp>
    </p:spTree>
    <p:extLst>
      <p:ext uri="{BB962C8B-B14F-4D97-AF65-F5344CB8AC3E}">
        <p14:creationId xmlns:p14="http://schemas.microsoft.com/office/powerpoint/2010/main" val="274660674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0987117-6056-4DFA-BD17-73D4D9615BC3}"/>
              </a:ext>
            </a:extLst>
          </p:cNvPr>
          <p:cNvSpPr>
            <a:spLocks noGrp="1"/>
          </p:cNvSpPr>
          <p:nvPr>
            <p:ph sz="quarter" idx="13"/>
          </p:nvPr>
        </p:nvSpPr>
        <p:spPr>
          <a:xfrm>
            <a:off x="425038" y="1371600"/>
            <a:ext cx="11424062" cy="2616101"/>
          </a:xfrm>
        </p:spPr>
        <p:txBody>
          <a:bodyPr/>
          <a:lstStyle/>
          <a:p>
            <a:r>
              <a:rPr lang="en-US" dirty="0"/>
              <a:t>LLM’s common world knowledge may help identify important features.</a:t>
            </a:r>
          </a:p>
          <a:p>
            <a:pPr lvl="1"/>
            <a:r>
              <a:rPr lang="en-US" dirty="0"/>
              <a:t>E.g., product sales depend on product type, seasonality, product price, etc.</a:t>
            </a:r>
          </a:p>
          <a:p>
            <a:r>
              <a:rPr lang="en-US" dirty="0"/>
              <a:t>CAAFE [Hollmann et al., 2023] evaluated LLM-generated features </a:t>
            </a:r>
            <a:r>
              <a:rPr lang="en-US" dirty="0" err="1"/>
              <a:t>v.s</a:t>
            </a:r>
            <a:r>
              <a:rPr lang="en-US" dirty="0"/>
              <a:t>. </a:t>
            </a:r>
            <a:r>
              <a:rPr lang="en-US" dirty="0" err="1"/>
              <a:t>AutoFE</a:t>
            </a:r>
            <a:r>
              <a:rPr lang="en-US" dirty="0"/>
              <a:t> methods like Deep Feature Synthesis. LLM-Select [</a:t>
            </a:r>
            <a:r>
              <a:rPr lang="en-US" dirty="0" err="1"/>
              <a:t>Jeong</a:t>
            </a:r>
            <a:r>
              <a:rPr lang="en-US" dirty="0"/>
              <a:t> et al., 2024] devised metrics to measure feature qualities. ELF-GYM [Zhang et al., 2024] compared LLM-generated features with those crafted by Kaggle experts.</a:t>
            </a:r>
          </a:p>
        </p:txBody>
      </p:sp>
      <p:sp>
        <p:nvSpPr>
          <p:cNvPr id="3" name="灯片编号占位符 2">
            <a:extLst>
              <a:ext uri="{FF2B5EF4-FFF2-40B4-BE49-F238E27FC236}">
                <a16:creationId xmlns:a16="http://schemas.microsoft.com/office/drawing/2014/main" id="{88A69589-B86C-4EE1-A697-5A6721F1C41E}"/>
              </a:ext>
            </a:extLst>
          </p:cNvPr>
          <p:cNvSpPr>
            <a:spLocks noGrp="1"/>
          </p:cNvSpPr>
          <p:nvPr>
            <p:ph type="sldNum" sz="quarter" idx="4"/>
          </p:nvPr>
        </p:nvSpPr>
        <p:spPr/>
        <p:txBody>
          <a:bodyPr/>
          <a:lstStyle/>
          <a:p>
            <a:fld id="{DC503246-BBCE-4F0A-BCDC-08FC4C52637D}" type="slidenum">
              <a:rPr lang="en-US" smtClean="0"/>
              <a:pPr/>
              <a:t>145</a:t>
            </a:fld>
            <a:endParaRPr lang="en-US" dirty="0"/>
          </a:p>
        </p:txBody>
      </p:sp>
      <p:sp>
        <p:nvSpPr>
          <p:cNvPr id="4" name="标题 3">
            <a:extLst>
              <a:ext uri="{FF2B5EF4-FFF2-40B4-BE49-F238E27FC236}">
                <a16:creationId xmlns:a16="http://schemas.microsoft.com/office/drawing/2014/main" id="{C8798422-BAF9-4F4C-BE30-0596B8445F1C}"/>
              </a:ext>
            </a:extLst>
          </p:cNvPr>
          <p:cNvSpPr>
            <a:spLocks noGrp="1"/>
          </p:cNvSpPr>
          <p:nvPr>
            <p:ph type="title"/>
          </p:nvPr>
        </p:nvSpPr>
        <p:spPr/>
        <p:txBody>
          <a:bodyPr/>
          <a:lstStyle/>
          <a:p>
            <a:r>
              <a:rPr lang="en-US" dirty="0"/>
              <a:t>Future Directions: LLM as data scientist</a:t>
            </a:r>
          </a:p>
        </p:txBody>
      </p:sp>
      <p:pic>
        <p:nvPicPr>
          <p:cNvPr id="5" name="图片 4">
            <a:extLst>
              <a:ext uri="{FF2B5EF4-FFF2-40B4-BE49-F238E27FC236}">
                <a16:creationId xmlns:a16="http://schemas.microsoft.com/office/drawing/2014/main" id="{4E30E90F-C7BB-4C7D-83C6-CFF0455A632D}"/>
              </a:ext>
            </a:extLst>
          </p:cNvPr>
          <p:cNvPicPr>
            <a:picLocks noChangeAspect="1"/>
          </p:cNvPicPr>
          <p:nvPr/>
        </p:nvPicPr>
        <p:blipFill>
          <a:blip r:embed="rId2"/>
          <a:stretch>
            <a:fillRect/>
          </a:stretch>
        </p:blipFill>
        <p:spPr>
          <a:xfrm>
            <a:off x="490353" y="4190078"/>
            <a:ext cx="6235468" cy="2109583"/>
          </a:xfrm>
          <a:prstGeom prst="rect">
            <a:avLst/>
          </a:prstGeom>
        </p:spPr>
      </p:pic>
      <p:pic>
        <p:nvPicPr>
          <p:cNvPr id="6" name="图片 5">
            <a:extLst>
              <a:ext uri="{FF2B5EF4-FFF2-40B4-BE49-F238E27FC236}">
                <a16:creationId xmlns:a16="http://schemas.microsoft.com/office/drawing/2014/main" id="{D8255D61-DAC3-46CF-BA28-7812D19E79F3}"/>
              </a:ext>
            </a:extLst>
          </p:cNvPr>
          <p:cNvPicPr>
            <a:picLocks noChangeAspect="1"/>
          </p:cNvPicPr>
          <p:nvPr/>
        </p:nvPicPr>
        <p:blipFill>
          <a:blip r:embed="rId3"/>
          <a:stretch>
            <a:fillRect/>
          </a:stretch>
        </p:blipFill>
        <p:spPr>
          <a:xfrm>
            <a:off x="7724544" y="3893083"/>
            <a:ext cx="3276247" cy="2820193"/>
          </a:xfrm>
          <a:prstGeom prst="rect">
            <a:avLst/>
          </a:prstGeom>
        </p:spPr>
      </p:pic>
    </p:spTree>
    <p:extLst>
      <p:ext uri="{BB962C8B-B14F-4D97-AF65-F5344CB8AC3E}">
        <p14:creationId xmlns:p14="http://schemas.microsoft.com/office/powerpoint/2010/main" val="571200227"/>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F3B7C5D-6C0C-433F-B876-6AE15A73003D}"/>
              </a:ext>
            </a:extLst>
          </p:cNvPr>
          <p:cNvSpPr>
            <a:spLocks noGrp="1"/>
          </p:cNvSpPr>
          <p:nvPr>
            <p:ph sz="quarter" idx="13"/>
          </p:nvPr>
        </p:nvSpPr>
        <p:spPr>
          <a:xfrm>
            <a:off x="425037" y="1800808"/>
            <a:ext cx="6115721" cy="2246769"/>
          </a:xfrm>
        </p:spPr>
        <p:txBody>
          <a:bodyPr/>
          <a:lstStyle/>
          <a:p>
            <a:r>
              <a:rPr lang="en-US" dirty="0"/>
              <a:t>Graph Transformers [Dwivedi et al., 2020]</a:t>
            </a:r>
          </a:p>
          <a:p>
            <a:r>
              <a:rPr lang="en-US" dirty="0"/>
              <a:t>Graph Foundational Models [Liu et al., 2024; Chen et al., 2024]</a:t>
            </a:r>
          </a:p>
          <a:p>
            <a:r>
              <a:rPr lang="en-US" dirty="0"/>
              <a:t>Table LLMs [</a:t>
            </a:r>
            <a:r>
              <a:rPr lang="en-US" dirty="0" err="1"/>
              <a:t>Hegselmann</a:t>
            </a:r>
            <a:r>
              <a:rPr lang="en-US" dirty="0"/>
              <a:t> et al., 2023; Zhang et al., 2024]</a:t>
            </a:r>
          </a:p>
        </p:txBody>
      </p:sp>
      <p:sp>
        <p:nvSpPr>
          <p:cNvPr id="3" name="灯片编号占位符 2">
            <a:extLst>
              <a:ext uri="{FF2B5EF4-FFF2-40B4-BE49-F238E27FC236}">
                <a16:creationId xmlns:a16="http://schemas.microsoft.com/office/drawing/2014/main" id="{7617890C-3CA0-44C7-8D42-A6594ED97BCF}"/>
              </a:ext>
            </a:extLst>
          </p:cNvPr>
          <p:cNvSpPr>
            <a:spLocks noGrp="1"/>
          </p:cNvSpPr>
          <p:nvPr>
            <p:ph type="sldNum" sz="quarter" idx="4"/>
          </p:nvPr>
        </p:nvSpPr>
        <p:spPr/>
        <p:txBody>
          <a:bodyPr/>
          <a:lstStyle/>
          <a:p>
            <a:fld id="{DC503246-BBCE-4F0A-BCDC-08FC4C52637D}" type="slidenum">
              <a:rPr lang="en-US" smtClean="0"/>
              <a:pPr/>
              <a:t>146</a:t>
            </a:fld>
            <a:endParaRPr lang="en-US" dirty="0"/>
          </a:p>
        </p:txBody>
      </p:sp>
      <p:sp>
        <p:nvSpPr>
          <p:cNvPr id="4" name="标题 3">
            <a:extLst>
              <a:ext uri="{FF2B5EF4-FFF2-40B4-BE49-F238E27FC236}">
                <a16:creationId xmlns:a16="http://schemas.microsoft.com/office/drawing/2014/main" id="{DDD8C8FF-F5A6-47B1-90AC-8BB5BA0C44CD}"/>
              </a:ext>
            </a:extLst>
          </p:cNvPr>
          <p:cNvSpPr>
            <a:spLocks noGrp="1"/>
          </p:cNvSpPr>
          <p:nvPr>
            <p:ph type="title"/>
          </p:nvPr>
        </p:nvSpPr>
        <p:spPr>
          <a:xfrm>
            <a:off x="425038" y="342899"/>
            <a:ext cx="11424062" cy="1289957"/>
          </a:xfrm>
        </p:spPr>
        <p:txBody>
          <a:bodyPr/>
          <a:lstStyle/>
          <a:p>
            <a:r>
              <a:rPr lang="en-US" dirty="0"/>
              <a:t>Future Directions: Foundational Models for Relational Data</a:t>
            </a:r>
          </a:p>
        </p:txBody>
      </p:sp>
      <p:pic>
        <p:nvPicPr>
          <p:cNvPr id="2050" name="Picture 2" descr="https://miro.medium.com/v2/resize:fit:963/1*PTF6l0lB_cI172OvrsDxhw.png">
            <a:extLst>
              <a:ext uri="{FF2B5EF4-FFF2-40B4-BE49-F238E27FC236}">
                <a16:creationId xmlns:a16="http://schemas.microsoft.com/office/drawing/2014/main" id="{A3CDEF07-BA67-44B9-8EA1-DDAF00D8BE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423" y="1138334"/>
            <a:ext cx="3617147" cy="255040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4154B8EC-E46D-4340-AB06-4C385DF9714A}"/>
              </a:ext>
            </a:extLst>
          </p:cNvPr>
          <p:cNvPicPr>
            <a:picLocks noChangeAspect="1"/>
          </p:cNvPicPr>
          <p:nvPr/>
        </p:nvPicPr>
        <p:blipFill>
          <a:blip r:embed="rId3"/>
          <a:stretch>
            <a:fillRect/>
          </a:stretch>
        </p:blipFill>
        <p:spPr>
          <a:xfrm>
            <a:off x="724678" y="4215529"/>
            <a:ext cx="5638023" cy="2057477"/>
          </a:xfrm>
          <a:prstGeom prst="rect">
            <a:avLst/>
          </a:prstGeom>
        </p:spPr>
      </p:pic>
      <p:pic>
        <p:nvPicPr>
          <p:cNvPr id="6" name="图片 5">
            <a:extLst>
              <a:ext uri="{FF2B5EF4-FFF2-40B4-BE49-F238E27FC236}">
                <a16:creationId xmlns:a16="http://schemas.microsoft.com/office/drawing/2014/main" id="{D55FAA4A-14A9-4D58-9207-DB6DD88847A0}"/>
              </a:ext>
            </a:extLst>
          </p:cNvPr>
          <p:cNvPicPr>
            <a:picLocks noChangeAspect="1"/>
          </p:cNvPicPr>
          <p:nvPr/>
        </p:nvPicPr>
        <p:blipFill>
          <a:blip r:embed="rId4"/>
          <a:stretch>
            <a:fillRect/>
          </a:stretch>
        </p:blipFill>
        <p:spPr>
          <a:xfrm>
            <a:off x="7430202" y="4077038"/>
            <a:ext cx="3351398" cy="2334457"/>
          </a:xfrm>
          <a:prstGeom prst="rect">
            <a:avLst/>
          </a:prstGeom>
        </p:spPr>
      </p:pic>
    </p:spTree>
    <p:extLst>
      <p:ext uri="{BB962C8B-B14F-4D97-AF65-F5344CB8AC3E}">
        <p14:creationId xmlns:p14="http://schemas.microsoft.com/office/powerpoint/2010/main" val="334853261"/>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9F21FD1-9A7D-4874-B66F-2FD7480532BE}"/>
              </a:ext>
            </a:extLst>
          </p:cNvPr>
          <p:cNvSpPr>
            <a:spLocks noGrp="1"/>
          </p:cNvSpPr>
          <p:nvPr>
            <p:ph type="body" sz="quarter" idx="10"/>
          </p:nvPr>
        </p:nvSpPr>
        <p:spPr/>
        <p:txBody>
          <a:bodyPr/>
          <a:lstStyle/>
          <a:p>
            <a:endParaRPr lang="en-US" dirty="0"/>
          </a:p>
          <a:p>
            <a:pPr marL="342900" indent="-342900">
              <a:buFont typeface="Wingdings" panose="05000000000000000000" pitchFamily="2" charset="2"/>
              <a:buChar char="Ø"/>
            </a:pPr>
            <a:r>
              <a:rPr lang="en-US" dirty="0"/>
              <a:t>All materials will be available on </a:t>
            </a:r>
            <a:r>
              <a:rPr lang="en-US" dirty="0">
                <a:hlinkClick r:id="rId2"/>
              </a:rPr>
              <a:t>https://github.com/dglai/GML-on-Multi-Tables</a:t>
            </a:r>
            <a:r>
              <a:rPr lang="en-US" dirty="0"/>
              <a:t> </a:t>
            </a:r>
          </a:p>
          <a:p>
            <a:pPr marL="342900" indent="-342900">
              <a:buFont typeface="Wingdings" panose="05000000000000000000" pitchFamily="2" charset="2"/>
              <a:buChar char="Ø"/>
            </a:pPr>
            <a:r>
              <a:rPr lang="en-US" dirty="0"/>
              <a:t>Follow our X account </a:t>
            </a:r>
            <a:r>
              <a:rPr lang="en-US" dirty="0" err="1"/>
              <a:t>DGLGraph</a:t>
            </a:r>
            <a:r>
              <a:rPr lang="en-US" dirty="0"/>
              <a:t>@ for more update and release.</a:t>
            </a:r>
          </a:p>
          <a:p>
            <a:pPr marL="342900" indent="-342900">
              <a:buFont typeface="Wingdings" panose="05000000000000000000" pitchFamily="2" charset="2"/>
              <a:buChar char="Ø"/>
            </a:pPr>
            <a:r>
              <a:rPr lang="en-US" dirty="0"/>
              <a:t>Check out our survey paper</a:t>
            </a:r>
          </a:p>
          <a:p>
            <a:endParaRPr lang="en-US" dirty="0"/>
          </a:p>
        </p:txBody>
      </p:sp>
      <p:sp>
        <p:nvSpPr>
          <p:cNvPr id="3" name="标题 2">
            <a:extLst>
              <a:ext uri="{FF2B5EF4-FFF2-40B4-BE49-F238E27FC236}">
                <a16:creationId xmlns:a16="http://schemas.microsoft.com/office/drawing/2014/main" id="{9D4F7CF3-6599-4428-96C4-89A10B58710F}"/>
              </a:ext>
            </a:extLst>
          </p:cNvPr>
          <p:cNvSpPr>
            <a:spLocks noGrp="1"/>
          </p:cNvSpPr>
          <p:nvPr>
            <p:ph type="title"/>
          </p:nvPr>
        </p:nvSpPr>
        <p:spPr>
          <a:xfrm>
            <a:off x="425038" y="2938462"/>
            <a:ext cx="5219700" cy="1344289"/>
          </a:xfrm>
        </p:spPr>
        <p:txBody>
          <a:bodyPr/>
          <a:lstStyle/>
          <a:p>
            <a:r>
              <a:rPr lang="en-US" dirty="0"/>
              <a:t>Thank You for Attending!</a:t>
            </a:r>
          </a:p>
        </p:txBody>
      </p:sp>
      <p:sp>
        <p:nvSpPr>
          <p:cNvPr id="4" name="灯片编号占位符 3">
            <a:extLst>
              <a:ext uri="{FF2B5EF4-FFF2-40B4-BE49-F238E27FC236}">
                <a16:creationId xmlns:a16="http://schemas.microsoft.com/office/drawing/2014/main" id="{FFEBAA79-676B-445B-93D6-EA527B9BC1CD}"/>
              </a:ext>
            </a:extLst>
          </p:cNvPr>
          <p:cNvSpPr>
            <a:spLocks noGrp="1"/>
          </p:cNvSpPr>
          <p:nvPr>
            <p:ph type="sldNum" sz="quarter" idx="4"/>
          </p:nvPr>
        </p:nvSpPr>
        <p:spPr/>
        <p:txBody>
          <a:bodyPr/>
          <a:lstStyle/>
          <a:p>
            <a:fld id="{DC503246-BBCE-4F0A-BCDC-08FC4C52637D}" type="slidenum">
              <a:rPr lang="en-US" smtClean="0"/>
              <a:pPr/>
              <a:t>147</a:t>
            </a:fld>
            <a:endParaRPr lang="en-US" dirty="0"/>
          </a:p>
        </p:txBody>
      </p:sp>
      <p:pic>
        <p:nvPicPr>
          <p:cNvPr id="5" name="Picture 2">
            <a:extLst>
              <a:ext uri="{FF2B5EF4-FFF2-40B4-BE49-F238E27FC236}">
                <a16:creationId xmlns:a16="http://schemas.microsoft.com/office/drawing/2014/main" id="{E00EF4C7-1E7E-4981-A92E-953828B36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387" y="4335046"/>
            <a:ext cx="1597462" cy="1597462"/>
          </a:xfrm>
          <a:prstGeom prst="rect">
            <a:avLst/>
          </a:prstGeom>
        </p:spPr>
      </p:pic>
    </p:spTree>
    <p:extLst>
      <p:ext uri="{BB962C8B-B14F-4D97-AF65-F5344CB8AC3E}">
        <p14:creationId xmlns:p14="http://schemas.microsoft.com/office/powerpoint/2010/main" val="22070295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65B97-3862-421C-AEDD-DDFD21EBAE10}"/>
              </a:ext>
            </a:extLst>
          </p:cNvPr>
          <p:cNvSpPr>
            <a:spLocks noGrp="1"/>
          </p:cNvSpPr>
          <p:nvPr>
            <p:ph type="title"/>
          </p:nvPr>
        </p:nvSpPr>
        <p:spPr/>
        <p:txBody>
          <a:bodyPr/>
          <a:lstStyle/>
          <a:p>
            <a:r>
              <a:rPr lang="en-US" dirty="0"/>
              <a:t>Examples when interdependency matters</a:t>
            </a:r>
          </a:p>
        </p:txBody>
      </p:sp>
      <p:sp>
        <p:nvSpPr>
          <p:cNvPr id="3" name="Content Placeholder 2">
            <a:extLst>
              <a:ext uri="{FF2B5EF4-FFF2-40B4-BE49-F238E27FC236}">
                <a16:creationId xmlns:a16="http://schemas.microsoft.com/office/drawing/2014/main" id="{5DC9CEC4-9DA2-40D6-B282-A5B4F791DD26}"/>
              </a:ext>
            </a:extLst>
          </p:cNvPr>
          <p:cNvSpPr>
            <a:spLocks noGrp="1"/>
          </p:cNvSpPr>
          <p:nvPr>
            <p:ph idx="1"/>
          </p:nvPr>
        </p:nvSpPr>
        <p:spPr>
          <a:xfrm>
            <a:off x="425038" y="1371600"/>
            <a:ext cx="11424062" cy="461665"/>
          </a:xfrm>
        </p:spPr>
        <p:txBody>
          <a:bodyPr/>
          <a:lstStyle/>
          <a:p>
            <a:r>
              <a:rPr lang="en-US" dirty="0"/>
              <a:t>To model user activity, one needs to look at neighboring user’s activities…</a:t>
            </a:r>
          </a:p>
        </p:txBody>
      </p:sp>
      <p:sp>
        <p:nvSpPr>
          <p:cNvPr id="4" name="Slide Number Placeholder 3">
            <a:extLst>
              <a:ext uri="{FF2B5EF4-FFF2-40B4-BE49-F238E27FC236}">
                <a16:creationId xmlns:a16="http://schemas.microsoft.com/office/drawing/2014/main" id="{CC65F090-1457-482C-BD37-C9E59EE00F37}"/>
              </a:ext>
            </a:extLst>
          </p:cNvPr>
          <p:cNvSpPr>
            <a:spLocks noGrp="1"/>
          </p:cNvSpPr>
          <p:nvPr>
            <p:ph type="sldNum" sz="quarter" idx="4"/>
          </p:nvPr>
        </p:nvSpPr>
        <p:spPr/>
        <p:txBody>
          <a:bodyPr/>
          <a:lstStyle/>
          <a:p>
            <a:fld id="{DC503246-BBCE-4F0A-BCDC-08FC4C52637D}" type="slidenum">
              <a:rPr lang="en-US" smtClean="0"/>
              <a:pPr/>
              <a:t>15</a:t>
            </a:fld>
            <a:endParaRPr lang="en-US"/>
          </a:p>
        </p:txBody>
      </p:sp>
      <p:pic>
        <p:nvPicPr>
          <p:cNvPr id="1026" name="Picture 2" descr="9.1 Social Networks – Principles of Management">
            <a:extLst>
              <a:ext uri="{FF2B5EF4-FFF2-40B4-BE49-F238E27FC236}">
                <a16:creationId xmlns:a16="http://schemas.microsoft.com/office/drawing/2014/main" id="{905879EF-7337-4A98-A46E-E8766984E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471" y="1946267"/>
            <a:ext cx="6435308" cy="4288882"/>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5">
            <a:extLst>
              <a:ext uri="{FF2B5EF4-FFF2-40B4-BE49-F238E27FC236}">
                <a16:creationId xmlns:a16="http://schemas.microsoft.com/office/drawing/2014/main" id="{F9248BE0-E50B-4A13-9192-6E75294B89B6}"/>
              </a:ext>
            </a:extLst>
          </p:cNvPr>
          <p:cNvSpPr/>
          <p:nvPr/>
        </p:nvSpPr>
        <p:spPr>
          <a:xfrm>
            <a:off x="5521911" y="3595456"/>
            <a:ext cx="914400" cy="337352"/>
          </a:xfrm>
          <a:prstGeom prst="wedgeRectCallout">
            <a:avLst>
              <a:gd name="adj1" fmla="val -36367"/>
              <a:gd name="adj2" fmla="val 80921"/>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dirty="0"/>
              <a:t>Real Madrid No. 1!</a:t>
            </a:r>
          </a:p>
        </p:txBody>
      </p:sp>
      <p:pic>
        <p:nvPicPr>
          <p:cNvPr id="2052" name="Picture 4">
            <a:extLst>
              <a:ext uri="{FF2B5EF4-FFF2-40B4-BE49-F238E27FC236}">
                <a16:creationId xmlns:a16="http://schemas.microsoft.com/office/drawing/2014/main" id="{A7B2E903-EF36-455C-A019-2B06CE0993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540439" y="2051253"/>
            <a:ext cx="886123" cy="119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2817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65B97-3862-421C-AEDD-DDFD21EBAE10}"/>
              </a:ext>
            </a:extLst>
          </p:cNvPr>
          <p:cNvSpPr>
            <a:spLocks noGrp="1"/>
          </p:cNvSpPr>
          <p:nvPr>
            <p:ph type="title"/>
          </p:nvPr>
        </p:nvSpPr>
        <p:spPr/>
        <p:txBody>
          <a:bodyPr/>
          <a:lstStyle/>
          <a:p>
            <a:r>
              <a:rPr lang="en-US" dirty="0"/>
              <a:t>Examples when interdependency matters</a:t>
            </a:r>
          </a:p>
        </p:txBody>
      </p:sp>
      <p:sp>
        <p:nvSpPr>
          <p:cNvPr id="3" name="Content Placeholder 2">
            <a:extLst>
              <a:ext uri="{FF2B5EF4-FFF2-40B4-BE49-F238E27FC236}">
                <a16:creationId xmlns:a16="http://schemas.microsoft.com/office/drawing/2014/main" id="{5DC9CEC4-9DA2-40D6-B282-A5B4F791DD26}"/>
              </a:ext>
            </a:extLst>
          </p:cNvPr>
          <p:cNvSpPr>
            <a:spLocks noGrp="1"/>
          </p:cNvSpPr>
          <p:nvPr>
            <p:ph idx="1"/>
          </p:nvPr>
        </p:nvSpPr>
        <p:spPr>
          <a:xfrm>
            <a:off x="425038" y="1371600"/>
            <a:ext cx="11424062" cy="461665"/>
          </a:xfrm>
        </p:spPr>
        <p:txBody>
          <a:bodyPr/>
          <a:lstStyle/>
          <a:p>
            <a:r>
              <a:rPr lang="en-US" dirty="0"/>
              <a:t>To model user activity, one needs to look at neighboring user’s activities…</a:t>
            </a:r>
          </a:p>
        </p:txBody>
      </p:sp>
      <p:sp>
        <p:nvSpPr>
          <p:cNvPr id="4" name="Slide Number Placeholder 3">
            <a:extLst>
              <a:ext uri="{FF2B5EF4-FFF2-40B4-BE49-F238E27FC236}">
                <a16:creationId xmlns:a16="http://schemas.microsoft.com/office/drawing/2014/main" id="{CC65F090-1457-482C-BD37-C9E59EE00F37}"/>
              </a:ext>
            </a:extLst>
          </p:cNvPr>
          <p:cNvSpPr>
            <a:spLocks noGrp="1"/>
          </p:cNvSpPr>
          <p:nvPr>
            <p:ph type="sldNum" sz="quarter" idx="4"/>
          </p:nvPr>
        </p:nvSpPr>
        <p:spPr/>
        <p:txBody>
          <a:bodyPr/>
          <a:lstStyle/>
          <a:p>
            <a:fld id="{DC503246-BBCE-4F0A-BCDC-08FC4C52637D}" type="slidenum">
              <a:rPr lang="en-US" smtClean="0"/>
              <a:pPr/>
              <a:t>16</a:t>
            </a:fld>
            <a:endParaRPr lang="en-US"/>
          </a:p>
        </p:txBody>
      </p:sp>
      <p:pic>
        <p:nvPicPr>
          <p:cNvPr id="1026" name="Picture 2" descr="9.1 Social Networks – Principles of Management">
            <a:extLst>
              <a:ext uri="{FF2B5EF4-FFF2-40B4-BE49-F238E27FC236}">
                <a16:creationId xmlns:a16="http://schemas.microsoft.com/office/drawing/2014/main" id="{905879EF-7337-4A98-A46E-E8766984E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471" y="1946267"/>
            <a:ext cx="6435308" cy="42888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088A636C-79EA-4388-9DBC-9F58EAE7C1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540439" y="2051253"/>
            <a:ext cx="886123" cy="1196266"/>
          </a:xfrm>
          <a:prstGeom prst="rect">
            <a:avLst/>
          </a:prstGeom>
          <a:noFill/>
          <a:extLst>
            <a:ext uri="{909E8E84-426E-40DD-AFC4-6F175D3DCCD1}">
              <a14:hiddenFill xmlns:a14="http://schemas.microsoft.com/office/drawing/2010/main">
                <a:solidFill>
                  <a:srgbClr val="FFFFFF"/>
                </a:solidFill>
              </a14:hiddenFill>
            </a:ext>
          </a:extLst>
        </p:spPr>
      </p:pic>
      <p:sp>
        <p:nvSpPr>
          <p:cNvPr id="11" name="Speech Bubble: Rectangle 10">
            <a:extLst>
              <a:ext uri="{FF2B5EF4-FFF2-40B4-BE49-F238E27FC236}">
                <a16:creationId xmlns:a16="http://schemas.microsoft.com/office/drawing/2014/main" id="{209BF6B3-3A32-4447-8449-383CF660C132}"/>
              </a:ext>
            </a:extLst>
          </p:cNvPr>
          <p:cNvSpPr/>
          <p:nvPr/>
        </p:nvSpPr>
        <p:spPr>
          <a:xfrm>
            <a:off x="7324078" y="4079932"/>
            <a:ext cx="914400" cy="337352"/>
          </a:xfrm>
          <a:prstGeom prst="wedgeRectCallout">
            <a:avLst>
              <a:gd name="adj1" fmla="val -36367"/>
              <a:gd name="adj2" fmla="val 80921"/>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dirty="0"/>
              <a:t>Real Madrid No. 1!</a:t>
            </a:r>
          </a:p>
        </p:txBody>
      </p:sp>
      <p:sp>
        <p:nvSpPr>
          <p:cNvPr id="12" name="Speech Bubble: Rectangle 11">
            <a:extLst>
              <a:ext uri="{FF2B5EF4-FFF2-40B4-BE49-F238E27FC236}">
                <a16:creationId xmlns:a16="http://schemas.microsoft.com/office/drawing/2014/main" id="{7A07A155-0F4E-449E-982D-6E6592F54B86}"/>
              </a:ext>
            </a:extLst>
          </p:cNvPr>
          <p:cNvSpPr/>
          <p:nvPr/>
        </p:nvSpPr>
        <p:spPr>
          <a:xfrm>
            <a:off x="8930936" y="3009530"/>
            <a:ext cx="914400" cy="337352"/>
          </a:xfrm>
          <a:prstGeom prst="wedgeRectCallout">
            <a:avLst>
              <a:gd name="adj1" fmla="val -36367"/>
              <a:gd name="adj2" fmla="val 80921"/>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dirty="0"/>
              <a:t>Real Madrid No. 1!</a:t>
            </a:r>
          </a:p>
        </p:txBody>
      </p:sp>
      <p:sp>
        <p:nvSpPr>
          <p:cNvPr id="13" name="Speech Bubble: Rectangle 12">
            <a:extLst>
              <a:ext uri="{FF2B5EF4-FFF2-40B4-BE49-F238E27FC236}">
                <a16:creationId xmlns:a16="http://schemas.microsoft.com/office/drawing/2014/main" id="{12D0BAB3-92A3-4BC4-B1D2-A51E1D18BF45}"/>
              </a:ext>
            </a:extLst>
          </p:cNvPr>
          <p:cNvSpPr/>
          <p:nvPr/>
        </p:nvSpPr>
        <p:spPr>
          <a:xfrm>
            <a:off x="4928585" y="2649386"/>
            <a:ext cx="992819" cy="337352"/>
          </a:xfrm>
          <a:prstGeom prst="wedgeRectCallout">
            <a:avLst>
              <a:gd name="adj1" fmla="val -36367"/>
              <a:gd name="adj2" fmla="val 80921"/>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b="1" i="0" dirty="0">
                <a:solidFill>
                  <a:schemeClr val="bg1"/>
                </a:solidFill>
                <a:effectLst/>
                <a:latin typeface="Arial" panose="020B0604020202020204" pitchFamily="34" charset="0"/>
              </a:rPr>
              <a:t>Long Live Barça!!</a:t>
            </a:r>
            <a:endParaRPr lang="en-US" sz="1050" b="1" dirty="0">
              <a:solidFill>
                <a:schemeClr val="bg1"/>
              </a:solidFill>
            </a:endParaRPr>
          </a:p>
        </p:txBody>
      </p:sp>
      <p:pic>
        <p:nvPicPr>
          <p:cNvPr id="3074" name="Picture 2">
            <a:extLst>
              <a:ext uri="{FF2B5EF4-FFF2-40B4-BE49-F238E27FC236}">
                <a16:creationId xmlns:a16="http://schemas.microsoft.com/office/drawing/2014/main" id="{10EB3592-50AF-4835-8BBA-E8CC4FE5AC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9991" y="4848523"/>
            <a:ext cx="1092419" cy="1108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704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65B97-3862-421C-AEDD-DDFD21EBAE10}"/>
              </a:ext>
            </a:extLst>
          </p:cNvPr>
          <p:cNvSpPr>
            <a:spLocks noGrp="1"/>
          </p:cNvSpPr>
          <p:nvPr>
            <p:ph type="title"/>
          </p:nvPr>
        </p:nvSpPr>
        <p:spPr/>
        <p:txBody>
          <a:bodyPr/>
          <a:lstStyle/>
          <a:p>
            <a:r>
              <a:rPr lang="en-US" dirty="0"/>
              <a:t>Examples when interdependency matters</a:t>
            </a:r>
          </a:p>
        </p:txBody>
      </p:sp>
      <p:sp>
        <p:nvSpPr>
          <p:cNvPr id="3" name="Content Placeholder 2">
            <a:extLst>
              <a:ext uri="{FF2B5EF4-FFF2-40B4-BE49-F238E27FC236}">
                <a16:creationId xmlns:a16="http://schemas.microsoft.com/office/drawing/2014/main" id="{5DC9CEC4-9DA2-40D6-B282-A5B4F791DD26}"/>
              </a:ext>
            </a:extLst>
          </p:cNvPr>
          <p:cNvSpPr>
            <a:spLocks noGrp="1"/>
          </p:cNvSpPr>
          <p:nvPr>
            <p:ph idx="1"/>
          </p:nvPr>
        </p:nvSpPr>
        <p:spPr>
          <a:xfrm>
            <a:off x="425038" y="1371600"/>
            <a:ext cx="11424062" cy="461665"/>
          </a:xfrm>
        </p:spPr>
        <p:txBody>
          <a:bodyPr/>
          <a:lstStyle/>
          <a:p>
            <a:r>
              <a:rPr lang="en-US" dirty="0"/>
              <a:t>To model user activity, one needs to look at neighboring user’s activities…</a:t>
            </a:r>
          </a:p>
        </p:txBody>
      </p:sp>
      <p:sp>
        <p:nvSpPr>
          <p:cNvPr id="4" name="Slide Number Placeholder 3">
            <a:extLst>
              <a:ext uri="{FF2B5EF4-FFF2-40B4-BE49-F238E27FC236}">
                <a16:creationId xmlns:a16="http://schemas.microsoft.com/office/drawing/2014/main" id="{CC65F090-1457-482C-BD37-C9E59EE00F37}"/>
              </a:ext>
            </a:extLst>
          </p:cNvPr>
          <p:cNvSpPr>
            <a:spLocks noGrp="1"/>
          </p:cNvSpPr>
          <p:nvPr>
            <p:ph type="sldNum" sz="quarter" idx="4"/>
          </p:nvPr>
        </p:nvSpPr>
        <p:spPr/>
        <p:txBody>
          <a:bodyPr/>
          <a:lstStyle/>
          <a:p>
            <a:fld id="{DC503246-BBCE-4F0A-BCDC-08FC4C52637D}" type="slidenum">
              <a:rPr lang="en-US" smtClean="0"/>
              <a:pPr/>
              <a:t>17</a:t>
            </a:fld>
            <a:endParaRPr lang="en-US"/>
          </a:p>
        </p:txBody>
      </p:sp>
      <p:pic>
        <p:nvPicPr>
          <p:cNvPr id="1026" name="Picture 2" descr="9.1 Social Networks – Principles of Management">
            <a:extLst>
              <a:ext uri="{FF2B5EF4-FFF2-40B4-BE49-F238E27FC236}">
                <a16:creationId xmlns:a16="http://schemas.microsoft.com/office/drawing/2014/main" id="{905879EF-7337-4A98-A46E-E8766984E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471" y="1946267"/>
            <a:ext cx="6435308" cy="428888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93810B15-4B4E-4386-8EE5-71A2275BE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540439" y="2051253"/>
            <a:ext cx="886123" cy="11962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3AB29870-1030-4262-AACB-3CEE008AD4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9991" y="4848523"/>
            <a:ext cx="1092419" cy="1108805"/>
          </a:xfrm>
          <a:prstGeom prst="rect">
            <a:avLst/>
          </a:prstGeom>
          <a:noFill/>
          <a:extLst>
            <a:ext uri="{909E8E84-426E-40DD-AFC4-6F175D3DCCD1}">
              <a14:hiddenFill xmlns:a14="http://schemas.microsoft.com/office/drawing/2010/main">
                <a:solidFill>
                  <a:srgbClr val="FFFFFF"/>
                </a:solidFill>
              </a14:hiddenFill>
            </a:ext>
          </a:extLst>
        </p:spPr>
      </p:pic>
      <p:sp>
        <p:nvSpPr>
          <p:cNvPr id="16" name="Speech Bubble: Rectangle 15">
            <a:extLst>
              <a:ext uri="{FF2B5EF4-FFF2-40B4-BE49-F238E27FC236}">
                <a16:creationId xmlns:a16="http://schemas.microsoft.com/office/drawing/2014/main" id="{06A51046-23E0-4629-B6C4-E1747E397011}"/>
              </a:ext>
            </a:extLst>
          </p:cNvPr>
          <p:cNvSpPr/>
          <p:nvPr/>
        </p:nvSpPr>
        <p:spPr>
          <a:xfrm>
            <a:off x="5878496" y="2160353"/>
            <a:ext cx="992819" cy="337352"/>
          </a:xfrm>
          <a:prstGeom prst="wedgeRectCallout">
            <a:avLst>
              <a:gd name="adj1" fmla="val -36367"/>
              <a:gd name="adj2" fmla="val 80921"/>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b="1" i="0" dirty="0">
                <a:solidFill>
                  <a:schemeClr val="bg1"/>
                </a:solidFill>
                <a:effectLst/>
                <a:latin typeface="Arial" panose="020B0604020202020204" pitchFamily="34" charset="0"/>
              </a:rPr>
              <a:t>Long Live Barça!!</a:t>
            </a:r>
            <a:endParaRPr lang="en-US" sz="1050" b="1" dirty="0">
              <a:solidFill>
                <a:schemeClr val="bg1"/>
              </a:solidFill>
            </a:endParaRPr>
          </a:p>
        </p:txBody>
      </p:sp>
      <p:sp>
        <p:nvSpPr>
          <p:cNvPr id="17" name="Speech Bubble: Rectangle 16">
            <a:extLst>
              <a:ext uri="{FF2B5EF4-FFF2-40B4-BE49-F238E27FC236}">
                <a16:creationId xmlns:a16="http://schemas.microsoft.com/office/drawing/2014/main" id="{1DE6DDF4-D1AF-43A5-8DD3-F8EED9C9EA73}"/>
              </a:ext>
            </a:extLst>
          </p:cNvPr>
          <p:cNvSpPr/>
          <p:nvPr/>
        </p:nvSpPr>
        <p:spPr>
          <a:xfrm>
            <a:off x="6842411" y="2690122"/>
            <a:ext cx="992819" cy="337352"/>
          </a:xfrm>
          <a:prstGeom prst="wedgeRectCallout">
            <a:avLst>
              <a:gd name="adj1" fmla="val -36367"/>
              <a:gd name="adj2" fmla="val 80921"/>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b="1" i="0" dirty="0">
                <a:solidFill>
                  <a:schemeClr val="bg1"/>
                </a:solidFill>
                <a:effectLst/>
                <a:latin typeface="Arial" panose="020B0604020202020204" pitchFamily="34" charset="0"/>
              </a:rPr>
              <a:t>No Barça No. 1!</a:t>
            </a:r>
            <a:endParaRPr lang="en-US" sz="1050" b="1" dirty="0">
              <a:solidFill>
                <a:schemeClr val="bg1"/>
              </a:solidFill>
            </a:endParaRPr>
          </a:p>
        </p:txBody>
      </p:sp>
      <p:sp>
        <p:nvSpPr>
          <p:cNvPr id="18" name="Speech Bubble: Rectangle 17">
            <a:extLst>
              <a:ext uri="{FF2B5EF4-FFF2-40B4-BE49-F238E27FC236}">
                <a16:creationId xmlns:a16="http://schemas.microsoft.com/office/drawing/2014/main" id="{37330A49-567F-42CF-ABFD-E82EB1906F38}"/>
              </a:ext>
            </a:extLst>
          </p:cNvPr>
          <p:cNvSpPr/>
          <p:nvPr/>
        </p:nvSpPr>
        <p:spPr>
          <a:xfrm>
            <a:off x="9563100" y="3671559"/>
            <a:ext cx="914400" cy="337352"/>
          </a:xfrm>
          <a:prstGeom prst="wedgeRectCallout">
            <a:avLst>
              <a:gd name="adj1" fmla="val -36367"/>
              <a:gd name="adj2" fmla="val 80921"/>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dirty="0"/>
              <a:t>Real Madrid No. 1!</a:t>
            </a:r>
          </a:p>
        </p:txBody>
      </p:sp>
      <p:sp>
        <p:nvSpPr>
          <p:cNvPr id="19" name="Speech Bubble: Rectangle 18">
            <a:extLst>
              <a:ext uri="{FF2B5EF4-FFF2-40B4-BE49-F238E27FC236}">
                <a16:creationId xmlns:a16="http://schemas.microsoft.com/office/drawing/2014/main" id="{3A66DCA4-FF2E-460F-8BF0-8EA99513AB70}"/>
              </a:ext>
            </a:extLst>
          </p:cNvPr>
          <p:cNvSpPr/>
          <p:nvPr/>
        </p:nvSpPr>
        <p:spPr>
          <a:xfrm>
            <a:off x="10298098" y="2919045"/>
            <a:ext cx="914400" cy="337352"/>
          </a:xfrm>
          <a:prstGeom prst="wedgeRectCallout">
            <a:avLst>
              <a:gd name="adj1" fmla="val -36367"/>
              <a:gd name="adj2" fmla="val 80921"/>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dirty="0"/>
              <a:t>Real Madrid No. 1!</a:t>
            </a:r>
          </a:p>
        </p:txBody>
      </p:sp>
      <p:sp>
        <p:nvSpPr>
          <p:cNvPr id="20" name="Speech Bubble: Rectangle 19">
            <a:extLst>
              <a:ext uri="{FF2B5EF4-FFF2-40B4-BE49-F238E27FC236}">
                <a16:creationId xmlns:a16="http://schemas.microsoft.com/office/drawing/2014/main" id="{DBC1638B-5DAD-4316-BCEA-844F20CD86F9}"/>
              </a:ext>
            </a:extLst>
          </p:cNvPr>
          <p:cNvSpPr/>
          <p:nvPr/>
        </p:nvSpPr>
        <p:spPr>
          <a:xfrm>
            <a:off x="5638800" y="3584680"/>
            <a:ext cx="914400" cy="337352"/>
          </a:xfrm>
          <a:prstGeom prst="wedgeRectCallout">
            <a:avLst>
              <a:gd name="adj1" fmla="val -36367"/>
              <a:gd name="adj2" fmla="val 80921"/>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dirty="0"/>
              <a:t>%$@#*%#</a:t>
            </a:r>
          </a:p>
        </p:txBody>
      </p:sp>
      <p:sp>
        <p:nvSpPr>
          <p:cNvPr id="21" name="Speech Bubble: Rectangle 20">
            <a:extLst>
              <a:ext uri="{FF2B5EF4-FFF2-40B4-BE49-F238E27FC236}">
                <a16:creationId xmlns:a16="http://schemas.microsoft.com/office/drawing/2014/main" id="{38100F44-4264-43A6-B1EE-BCD8F5A749E7}"/>
              </a:ext>
            </a:extLst>
          </p:cNvPr>
          <p:cNvSpPr/>
          <p:nvPr/>
        </p:nvSpPr>
        <p:spPr>
          <a:xfrm>
            <a:off x="4997335" y="2652471"/>
            <a:ext cx="992819" cy="337352"/>
          </a:xfrm>
          <a:prstGeom prst="wedgeRectCallout">
            <a:avLst>
              <a:gd name="adj1" fmla="val -36367"/>
              <a:gd name="adj2" fmla="val 80921"/>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b="1" i="0" dirty="0">
                <a:solidFill>
                  <a:schemeClr val="bg1"/>
                </a:solidFill>
                <a:effectLst/>
                <a:latin typeface="Arial" panose="020B0604020202020204" pitchFamily="34" charset="0"/>
              </a:rPr>
              <a:t>%#@!&amp;$@</a:t>
            </a:r>
            <a:endParaRPr lang="en-US" sz="1050" b="1" dirty="0">
              <a:solidFill>
                <a:schemeClr val="bg1"/>
              </a:solidFill>
            </a:endParaRPr>
          </a:p>
        </p:txBody>
      </p:sp>
      <p:pic>
        <p:nvPicPr>
          <p:cNvPr id="4098" name="Picture 2" descr="⚔️ Crossed Swords Emoji">
            <a:extLst>
              <a:ext uri="{FF2B5EF4-FFF2-40B4-BE49-F238E27FC236}">
                <a16:creationId xmlns:a16="http://schemas.microsoft.com/office/drawing/2014/main" id="{172E7FBC-8786-46F2-9E32-E5BE18AEC5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0794" y="3450931"/>
            <a:ext cx="1178106" cy="1108806"/>
          </a:xfrm>
          <a:prstGeom prst="rect">
            <a:avLst/>
          </a:prstGeom>
          <a:noFill/>
          <a:extLst>
            <a:ext uri="{909E8E84-426E-40DD-AFC4-6F175D3DCCD1}">
              <a14:hiddenFill xmlns:a14="http://schemas.microsoft.com/office/drawing/2010/main">
                <a:solidFill>
                  <a:srgbClr val="FFFFFF"/>
                </a:solidFill>
              </a14:hiddenFill>
            </a:ext>
          </a:extLst>
        </p:spPr>
      </p:pic>
      <p:sp>
        <p:nvSpPr>
          <p:cNvPr id="22" name="Speech Bubble: Rectangle 21">
            <a:extLst>
              <a:ext uri="{FF2B5EF4-FFF2-40B4-BE49-F238E27FC236}">
                <a16:creationId xmlns:a16="http://schemas.microsoft.com/office/drawing/2014/main" id="{CE0759C1-38A7-49C2-B2EB-285AAD16F7C5}"/>
              </a:ext>
            </a:extLst>
          </p:cNvPr>
          <p:cNvSpPr/>
          <p:nvPr/>
        </p:nvSpPr>
        <p:spPr>
          <a:xfrm>
            <a:off x="8930936" y="3009530"/>
            <a:ext cx="914400" cy="337352"/>
          </a:xfrm>
          <a:prstGeom prst="wedgeRectCallout">
            <a:avLst>
              <a:gd name="adj1" fmla="val -36367"/>
              <a:gd name="adj2" fmla="val 80921"/>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t>No Real Madrid No. 1!</a:t>
            </a:r>
          </a:p>
        </p:txBody>
      </p:sp>
    </p:spTree>
    <p:extLst>
      <p:ext uri="{BB962C8B-B14F-4D97-AF65-F5344CB8AC3E}">
        <p14:creationId xmlns:p14="http://schemas.microsoft.com/office/powerpoint/2010/main" val="34242870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72190-71BB-CC16-0853-5BA10AE6A494}"/>
              </a:ext>
            </a:extLst>
          </p:cNvPr>
          <p:cNvSpPr>
            <a:spLocks noGrp="1"/>
          </p:cNvSpPr>
          <p:nvPr>
            <p:ph type="title"/>
          </p:nvPr>
        </p:nvSpPr>
        <p:spPr/>
        <p:txBody>
          <a:bodyPr/>
          <a:lstStyle/>
          <a:p>
            <a:r>
              <a:rPr lang="en-US" dirty="0"/>
              <a:t>Graph ML is promising, and I want to try it…</a:t>
            </a:r>
          </a:p>
        </p:txBody>
      </p:sp>
      <p:sp>
        <p:nvSpPr>
          <p:cNvPr id="4" name="Content Placeholder 3">
            <a:extLst>
              <a:ext uri="{FF2B5EF4-FFF2-40B4-BE49-F238E27FC236}">
                <a16:creationId xmlns:a16="http://schemas.microsoft.com/office/drawing/2014/main" id="{84E3BD99-B1C7-481A-95C4-BC143713B01B}"/>
              </a:ext>
            </a:extLst>
          </p:cNvPr>
          <p:cNvSpPr>
            <a:spLocks noGrp="1"/>
          </p:cNvSpPr>
          <p:nvPr>
            <p:ph idx="1"/>
          </p:nvPr>
        </p:nvSpPr>
        <p:spPr>
          <a:xfrm>
            <a:off x="425038" y="1371600"/>
            <a:ext cx="4493191" cy="1569660"/>
          </a:xfrm>
        </p:spPr>
        <p:txBody>
          <a:bodyPr/>
          <a:lstStyle/>
          <a:p>
            <a:r>
              <a:rPr lang="en-US" dirty="0"/>
              <a:t>So I found this fraud detection paper using graph neural networks [1] that looks quite impressive…</a:t>
            </a:r>
          </a:p>
        </p:txBody>
      </p:sp>
      <p:sp>
        <p:nvSpPr>
          <p:cNvPr id="2" name="Slide Number Placeholder 5">
            <a:extLst>
              <a:ext uri="{FF2B5EF4-FFF2-40B4-BE49-F238E27FC236}">
                <a16:creationId xmlns:a16="http://schemas.microsoft.com/office/drawing/2014/main" id="{CD8581EF-873C-A2F8-1129-C839CB48597D}"/>
              </a:ext>
            </a:extLst>
          </p:cNvPr>
          <p:cNvSpPr>
            <a:spLocks noGrp="1"/>
          </p:cNvSpPr>
          <p:nvPr>
            <p:ph type="sldNum" sz="quarter" idx="4"/>
          </p:nvPr>
        </p:nvSpPr>
        <p:spPr>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18</a:t>
            </a:fld>
            <a:endParaRPr lang="en-US"/>
          </a:p>
        </p:txBody>
      </p:sp>
      <p:pic>
        <p:nvPicPr>
          <p:cNvPr id="6" name="Picture 5">
            <a:extLst>
              <a:ext uri="{FF2B5EF4-FFF2-40B4-BE49-F238E27FC236}">
                <a16:creationId xmlns:a16="http://schemas.microsoft.com/office/drawing/2014/main" id="{F7EF1F8B-04A7-44D5-8D70-E5101B9D121B}"/>
              </a:ext>
            </a:extLst>
          </p:cNvPr>
          <p:cNvPicPr>
            <a:picLocks noChangeAspect="1"/>
          </p:cNvPicPr>
          <p:nvPr/>
        </p:nvPicPr>
        <p:blipFill>
          <a:blip r:embed="rId3"/>
          <a:stretch>
            <a:fillRect/>
          </a:stretch>
        </p:blipFill>
        <p:spPr>
          <a:xfrm>
            <a:off x="6773727" y="1214392"/>
            <a:ext cx="3972646" cy="4495925"/>
          </a:xfrm>
          <a:prstGeom prst="rect">
            <a:avLst/>
          </a:prstGeom>
        </p:spPr>
      </p:pic>
      <p:sp>
        <p:nvSpPr>
          <p:cNvPr id="9" name="Oval 8">
            <a:extLst>
              <a:ext uri="{FF2B5EF4-FFF2-40B4-BE49-F238E27FC236}">
                <a16:creationId xmlns:a16="http://schemas.microsoft.com/office/drawing/2014/main" id="{65A6E6CA-2AEF-477A-8D05-75025F1806FE}"/>
              </a:ext>
            </a:extLst>
          </p:cNvPr>
          <p:cNvSpPr/>
          <p:nvPr/>
        </p:nvSpPr>
        <p:spPr>
          <a:xfrm>
            <a:off x="9543496" y="2017930"/>
            <a:ext cx="276999" cy="27699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a:p>
        </p:txBody>
      </p:sp>
      <p:sp>
        <p:nvSpPr>
          <p:cNvPr id="10" name="TextBox 9">
            <a:extLst>
              <a:ext uri="{FF2B5EF4-FFF2-40B4-BE49-F238E27FC236}">
                <a16:creationId xmlns:a16="http://schemas.microsoft.com/office/drawing/2014/main" id="{AC7B5DE6-22FE-4DE2-B6E8-2B77637CCBE8}"/>
              </a:ext>
            </a:extLst>
          </p:cNvPr>
          <p:cNvSpPr txBox="1"/>
          <p:nvPr/>
        </p:nvSpPr>
        <p:spPr>
          <a:xfrm>
            <a:off x="9863118" y="1971763"/>
            <a:ext cx="1766509" cy="369332"/>
          </a:xfrm>
          <a:prstGeom prst="rect">
            <a:avLst/>
          </a:prstGeom>
          <a:noFill/>
        </p:spPr>
        <p:txBody>
          <a:bodyPr wrap="none" lIns="0" rIns="0" rtlCol="0">
            <a:spAutoFit/>
          </a:bodyPr>
          <a:lstStyle/>
          <a:p>
            <a:pPr algn="ctr"/>
            <a:r>
              <a:rPr lang="en-US" dirty="0"/>
              <a:t>Normal accounts</a:t>
            </a:r>
          </a:p>
        </p:txBody>
      </p:sp>
      <p:sp>
        <p:nvSpPr>
          <p:cNvPr id="11" name="Oval 10">
            <a:extLst>
              <a:ext uri="{FF2B5EF4-FFF2-40B4-BE49-F238E27FC236}">
                <a16:creationId xmlns:a16="http://schemas.microsoft.com/office/drawing/2014/main" id="{7B23711F-14D5-44E5-B3D9-9CF60973652E}"/>
              </a:ext>
            </a:extLst>
          </p:cNvPr>
          <p:cNvSpPr/>
          <p:nvPr/>
        </p:nvSpPr>
        <p:spPr>
          <a:xfrm>
            <a:off x="9543496" y="2693892"/>
            <a:ext cx="276999" cy="276999"/>
          </a:xfrm>
          <a:prstGeom prst="ellipse">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a:p>
        </p:txBody>
      </p:sp>
      <p:sp>
        <p:nvSpPr>
          <p:cNvPr id="12" name="TextBox 11">
            <a:extLst>
              <a:ext uri="{FF2B5EF4-FFF2-40B4-BE49-F238E27FC236}">
                <a16:creationId xmlns:a16="http://schemas.microsoft.com/office/drawing/2014/main" id="{36934012-5552-42AF-B9CE-4F5DE34EECE7}"/>
              </a:ext>
            </a:extLst>
          </p:cNvPr>
          <p:cNvSpPr txBox="1"/>
          <p:nvPr/>
        </p:nvSpPr>
        <p:spPr>
          <a:xfrm>
            <a:off x="9954489" y="2647725"/>
            <a:ext cx="1583767" cy="369332"/>
          </a:xfrm>
          <a:prstGeom prst="rect">
            <a:avLst/>
          </a:prstGeom>
          <a:noFill/>
        </p:spPr>
        <p:txBody>
          <a:bodyPr wrap="none" lIns="0" rIns="0" rtlCol="0">
            <a:spAutoFit/>
          </a:bodyPr>
          <a:lstStyle/>
          <a:p>
            <a:pPr algn="ctr"/>
            <a:r>
              <a:rPr lang="en-US" dirty="0"/>
              <a:t>Fraud accounts</a:t>
            </a:r>
          </a:p>
        </p:txBody>
      </p:sp>
      <p:sp>
        <p:nvSpPr>
          <p:cNvPr id="13" name="TextBox 12">
            <a:extLst>
              <a:ext uri="{FF2B5EF4-FFF2-40B4-BE49-F238E27FC236}">
                <a16:creationId xmlns:a16="http://schemas.microsoft.com/office/drawing/2014/main" id="{3A272089-546F-4C69-8B08-CD7A4F3A0C02}"/>
              </a:ext>
            </a:extLst>
          </p:cNvPr>
          <p:cNvSpPr txBox="1"/>
          <p:nvPr/>
        </p:nvSpPr>
        <p:spPr>
          <a:xfrm>
            <a:off x="636956" y="6071152"/>
            <a:ext cx="8562545" cy="276999"/>
          </a:xfrm>
          <a:prstGeom prst="rect">
            <a:avLst/>
          </a:prstGeom>
          <a:noFill/>
        </p:spPr>
        <p:txBody>
          <a:bodyPr wrap="square" lIns="0" rIns="0" rtlCol="0">
            <a:spAutoFit/>
          </a:bodyPr>
          <a:lstStyle/>
          <a:p>
            <a:r>
              <a:rPr lang="en-US" sz="1200" dirty="0"/>
              <a:t>[1] </a:t>
            </a:r>
            <a:r>
              <a:rPr lang="en-US" sz="1200" i="1" dirty="0"/>
              <a:t>Heterogeneous Graph Neural Networks for Malicious Account Detection</a:t>
            </a:r>
            <a:r>
              <a:rPr lang="en-US" sz="1200" dirty="0"/>
              <a:t>, Liu et al.</a:t>
            </a:r>
            <a:endParaRPr lang="en-US" sz="1200" i="1" dirty="0"/>
          </a:p>
        </p:txBody>
      </p:sp>
    </p:spTree>
    <p:extLst>
      <p:ext uri="{BB962C8B-B14F-4D97-AF65-F5344CB8AC3E}">
        <p14:creationId xmlns:p14="http://schemas.microsoft.com/office/powerpoint/2010/main" val="27534779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72190-71BB-CC16-0853-5BA10AE6A494}"/>
              </a:ext>
            </a:extLst>
          </p:cNvPr>
          <p:cNvSpPr>
            <a:spLocks noGrp="1"/>
          </p:cNvSpPr>
          <p:nvPr>
            <p:ph type="title"/>
          </p:nvPr>
        </p:nvSpPr>
        <p:spPr/>
        <p:txBody>
          <a:bodyPr/>
          <a:lstStyle/>
          <a:p>
            <a:r>
              <a:rPr lang="en-US" dirty="0"/>
              <a:t>Graph ML is promising, and I want to try it…</a:t>
            </a:r>
          </a:p>
        </p:txBody>
      </p:sp>
      <p:sp>
        <p:nvSpPr>
          <p:cNvPr id="4" name="Content Placeholder 3">
            <a:extLst>
              <a:ext uri="{FF2B5EF4-FFF2-40B4-BE49-F238E27FC236}">
                <a16:creationId xmlns:a16="http://schemas.microsoft.com/office/drawing/2014/main" id="{84E3BD99-B1C7-481A-95C4-BC143713B01B}"/>
              </a:ext>
            </a:extLst>
          </p:cNvPr>
          <p:cNvSpPr>
            <a:spLocks noGrp="1"/>
          </p:cNvSpPr>
          <p:nvPr>
            <p:ph idx="1"/>
          </p:nvPr>
        </p:nvSpPr>
        <p:spPr>
          <a:xfrm>
            <a:off x="425038" y="1371600"/>
            <a:ext cx="4493191" cy="2831544"/>
          </a:xfrm>
        </p:spPr>
        <p:txBody>
          <a:bodyPr/>
          <a:lstStyle/>
          <a:p>
            <a:r>
              <a:rPr lang="en-US" dirty="0"/>
              <a:t>So I found this fraud detection paper using graph neural networks [1] that looks quite impressive…</a:t>
            </a:r>
          </a:p>
          <a:p>
            <a:r>
              <a:rPr lang="en-US" dirty="0"/>
              <a:t>I want to predict whether a user is fraudulent at a particular day…</a:t>
            </a:r>
          </a:p>
        </p:txBody>
      </p:sp>
      <p:sp>
        <p:nvSpPr>
          <p:cNvPr id="2" name="Slide Number Placeholder 5">
            <a:extLst>
              <a:ext uri="{FF2B5EF4-FFF2-40B4-BE49-F238E27FC236}">
                <a16:creationId xmlns:a16="http://schemas.microsoft.com/office/drawing/2014/main" id="{CD8581EF-873C-A2F8-1129-C839CB48597D}"/>
              </a:ext>
            </a:extLst>
          </p:cNvPr>
          <p:cNvSpPr>
            <a:spLocks noGrp="1"/>
          </p:cNvSpPr>
          <p:nvPr>
            <p:ph type="sldNum" sz="quarter" idx="4"/>
          </p:nvPr>
        </p:nvSpPr>
        <p:spPr>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19</a:t>
            </a:fld>
            <a:endParaRPr lang="en-US"/>
          </a:p>
        </p:txBody>
      </p:sp>
      <p:sp>
        <p:nvSpPr>
          <p:cNvPr id="7" name="TextBox 6">
            <a:extLst>
              <a:ext uri="{FF2B5EF4-FFF2-40B4-BE49-F238E27FC236}">
                <a16:creationId xmlns:a16="http://schemas.microsoft.com/office/drawing/2014/main" id="{A79F8D71-10F4-4F4D-B2A3-561B7DC18FC4}"/>
              </a:ext>
            </a:extLst>
          </p:cNvPr>
          <p:cNvSpPr txBox="1"/>
          <p:nvPr/>
        </p:nvSpPr>
        <p:spPr>
          <a:xfrm>
            <a:off x="636956" y="6071152"/>
            <a:ext cx="8562545" cy="276999"/>
          </a:xfrm>
          <a:prstGeom prst="rect">
            <a:avLst/>
          </a:prstGeom>
          <a:noFill/>
        </p:spPr>
        <p:txBody>
          <a:bodyPr wrap="square" lIns="0" rIns="0" rtlCol="0">
            <a:spAutoFit/>
          </a:bodyPr>
          <a:lstStyle/>
          <a:p>
            <a:r>
              <a:rPr lang="en-US" sz="1200" dirty="0"/>
              <a:t>[1] </a:t>
            </a:r>
            <a:r>
              <a:rPr lang="en-US" sz="1200" i="1" dirty="0"/>
              <a:t>Heterogeneous Graph Neural Networks for Malicious Account Detection</a:t>
            </a:r>
            <a:r>
              <a:rPr lang="en-US" sz="1200" dirty="0"/>
              <a:t>, Liu et al.</a:t>
            </a:r>
            <a:endParaRPr lang="en-US" sz="1200" i="1" dirty="0"/>
          </a:p>
        </p:txBody>
      </p:sp>
      <p:graphicFrame>
        <p:nvGraphicFramePr>
          <p:cNvPr id="17" name="表格 4">
            <a:extLst>
              <a:ext uri="{FF2B5EF4-FFF2-40B4-BE49-F238E27FC236}">
                <a16:creationId xmlns:a16="http://schemas.microsoft.com/office/drawing/2014/main" id="{C1A2743B-2F94-4FB1-B817-C1B23EC18E0E}"/>
              </a:ext>
            </a:extLst>
          </p:cNvPr>
          <p:cNvGraphicFramePr>
            <a:graphicFrameLocks noGrp="1"/>
          </p:cNvGraphicFramePr>
          <p:nvPr>
            <p:extLst>
              <p:ext uri="{D42A27DB-BD31-4B8C-83A1-F6EECF244321}">
                <p14:modId xmlns:p14="http://schemas.microsoft.com/office/powerpoint/2010/main" val="3422745770"/>
              </p:ext>
            </p:extLst>
          </p:nvPr>
        </p:nvGraphicFramePr>
        <p:xfrm>
          <a:off x="4918229" y="2916512"/>
          <a:ext cx="3108164" cy="1554480"/>
        </p:xfrm>
        <a:graphic>
          <a:graphicData uri="http://schemas.openxmlformats.org/drawingml/2006/table">
            <a:tbl>
              <a:tblPr firstRow="1" bandRow="1">
                <a:tableStyleId>{91EBBBCC-DAD2-459C-BE2E-F6DE35CF9A28}</a:tableStyleId>
              </a:tblPr>
              <a:tblGrid>
                <a:gridCol w="777041">
                  <a:extLst>
                    <a:ext uri="{9D8B030D-6E8A-4147-A177-3AD203B41FA5}">
                      <a16:colId xmlns:a16="http://schemas.microsoft.com/office/drawing/2014/main" val="2620867882"/>
                    </a:ext>
                  </a:extLst>
                </a:gridCol>
                <a:gridCol w="777041">
                  <a:extLst>
                    <a:ext uri="{9D8B030D-6E8A-4147-A177-3AD203B41FA5}">
                      <a16:colId xmlns:a16="http://schemas.microsoft.com/office/drawing/2014/main" val="2322188597"/>
                    </a:ext>
                  </a:extLst>
                </a:gridCol>
                <a:gridCol w="777041">
                  <a:extLst>
                    <a:ext uri="{9D8B030D-6E8A-4147-A177-3AD203B41FA5}">
                      <a16:colId xmlns:a16="http://schemas.microsoft.com/office/drawing/2014/main" val="1068284410"/>
                    </a:ext>
                  </a:extLst>
                </a:gridCol>
                <a:gridCol w="777041">
                  <a:extLst>
                    <a:ext uri="{9D8B030D-6E8A-4147-A177-3AD203B41FA5}">
                      <a16:colId xmlns:a16="http://schemas.microsoft.com/office/drawing/2014/main" val="134630685"/>
                    </a:ext>
                  </a:extLst>
                </a:gridCol>
              </a:tblGrid>
              <a:tr h="250759">
                <a:tc gridSpan="4">
                  <a:txBody>
                    <a:bodyPr/>
                    <a:lstStyle/>
                    <a:p>
                      <a:pPr algn="ctr"/>
                      <a:r>
                        <a:rPr lang="en-US" altLang="zh-CN" sz="1200" dirty="0"/>
                        <a: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IsFraud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True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False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N/A</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4581147"/>
                  </a:ext>
                </a:extLst>
              </a:tr>
              <a:tr h="208966">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MI</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57743360"/>
                  </a:ext>
                </a:extLst>
              </a:tr>
            </a:tbl>
          </a:graphicData>
        </a:graphic>
      </p:graphicFrame>
      <p:graphicFrame>
        <p:nvGraphicFramePr>
          <p:cNvPr id="18" name="表格 4">
            <a:extLst>
              <a:ext uri="{FF2B5EF4-FFF2-40B4-BE49-F238E27FC236}">
                <a16:creationId xmlns:a16="http://schemas.microsoft.com/office/drawing/2014/main" id="{99492695-4774-4683-B2FF-DE66DEB83779}"/>
              </a:ext>
            </a:extLst>
          </p:cNvPr>
          <p:cNvGraphicFramePr>
            <a:graphicFrameLocks noGrp="1"/>
          </p:cNvGraphicFramePr>
          <p:nvPr>
            <p:extLst>
              <p:ext uri="{D42A27DB-BD31-4B8C-83A1-F6EECF244321}">
                <p14:modId xmlns:p14="http://schemas.microsoft.com/office/powerpoint/2010/main" val="2624415623"/>
              </p:ext>
            </p:extLst>
          </p:nvPr>
        </p:nvGraphicFramePr>
        <p:xfrm>
          <a:off x="8032675" y="1165019"/>
          <a:ext cx="3816425" cy="1554480"/>
        </p:xfrm>
        <a:graphic>
          <a:graphicData uri="http://schemas.openxmlformats.org/drawingml/2006/table">
            <a:tbl>
              <a:tblPr firstRow="1" bandRow="1">
                <a:tableStyleId>{91EBBBCC-DAD2-459C-BE2E-F6DE35CF9A28}</a:tableStyleId>
              </a:tblPr>
              <a:tblGrid>
                <a:gridCol w="763285">
                  <a:extLst>
                    <a:ext uri="{9D8B030D-6E8A-4147-A177-3AD203B41FA5}">
                      <a16:colId xmlns:a16="http://schemas.microsoft.com/office/drawing/2014/main" val="2620867882"/>
                    </a:ext>
                  </a:extLst>
                </a:gridCol>
                <a:gridCol w="763285">
                  <a:extLst>
                    <a:ext uri="{9D8B030D-6E8A-4147-A177-3AD203B41FA5}">
                      <a16:colId xmlns:a16="http://schemas.microsoft.com/office/drawing/2014/main" val="2322188597"/>
                    </a:ext>
                  </a:extLst>
                </a:gridCol>
                <a:gridCol w="763285">
                  <a:extLst>
                    <a:ext uri="{9D8B030D-6E8A-4147-A177-3AD203B41FA5}">
                      <a16:colId xmlns:a16="http://schemas.microsoft.com/office/drawing/2014/main" val="134630685"/>
                    </a:ext>
                  </a:extLst>
                </a:gridCol>
                <a:gridCol w="763285">
                  <a:extLst>
                    <a:ext uri="{9D8B030D-6E8A-4147-A177-3AD203B41FA5}">
                      <a16:colId xmlns:a16="http://schemas.microsoft.com/office/drawing/2014/main" val="329182359"/>
                    </a:ext>
                  </a:extLst>
                </a:gridCol>
                <a:gridCol w="763285">
                  <a:extLst>
                    <a:ext uri="{9D8B030D-6E8A-4147-A177-3AD203B41FA5}">
                      <a16:colId xmlns:a16="http://schemas.microsoft.com/office/drawing/2014/main" val="2969143317"/>
                    </a:ext>
                  </a:extLst>
                </a:gridCol>
              </a:tblGrid>
              <a:tr h="250759">
                <a:tc gridSpan="5">
                  <a:txBody>
                    <a:bodyPr/>
                    <a:lstStyle/>
                    <a:p>
                      <a:pPr algn="ctr"/>
                      <a:r>
                        <a:rPr lang="en-US" altLang="zh-CN" sz="1200" dirty="0" err="1"/>
                        <a:t>MobileInfo</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OS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AppVer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IP</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Android 13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2002/05/09</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7743360"/>
                  </a:ext>
                </a:extLst>
              </a:tr>
            </a:tbl>
          </a:graphicData>
        </a:graphic>
      </p:graphicFrame>
      <p:graphicFrame>
        <p:nvGraphicFramePr>
          <p:cNvPr id="19" name="表格 5">
            <a:extLst>
              <a:ext uri="{FF2B5EF4-FFF2-40B4-BE49-F238E27FC236}">
                <a16:creationId xmlns:a16="http://schemas.microsoft.com/office/drawing/2014/main" id="{936C6A43-0C04-4A18-9065-6F3623E55959}"/>
              </a:ext>
            </a:extLst>
          </p:cNvPr>
          <p:cNvGraphicFramePr>
            <a:graphicFrameLocks noGrp="1"/>
          </p:cNvGraphicFramePr>
          <p:nvPr>
            <p:extLst>
              <p:ext uri="{D42A27DB-BD31-4B8C-83A1-F6EECF244321}">
                <p14:modId xmlns:p14="http://schemas.microsoft.com/office/powerpoint/2010/main" val="4291302772"/>
              </p:ext>
            </p:extLst>
          </p:nvPr>
        </p:nvGraphicFramePr>
        <p:xfrm>
          <a:off x="8290245" y="3102664"/>
          <a:ext cx="3456384" cy="1341120"/>
        </p:xfrm>
        <a:graphic>
          <a:graphicData uri="http://schemas.openxmlformats.org/drawingml/2006/table">
            <a:tbl>
              <a:tblPr firstRow="1" bandRow="1">
                <a:tableStyleId>{91EBBBCC-DAD2-459C-BE2E-F6DE35CF9A28}</a:tableStyleId>
              </a:tblPr>
              <a:tblGrid>
                <a:gridCol w="864096">
                  <a:extLst>
                    <a:ext uri="{9D8B030D-6E8A-4147-A177-3AD203B41FA5}">
                      <a16:colId xmlns:a16="http://schemas.microsoft.com/office/drawing/2014/main" val="2620867882"/>
                    </a:ext>
                  </a:extLst>
                </a:gridCol>
                <a:gridCol w="864096">
                  <a:extLst>
                    <a:ext uri="{9D8B030D-6E8A-4147-A177-3AD203B41FA5}">
                      <a16:colId xmlns:a16="http://schemas.microsoft.com/office/drawing/2014/main" val="2322188597"/>
                    </a:ext>
                  </a:extLst>
                </a:gridCol>
                <a:gridCol w="864096">
                  <a:extLst>
                    <a:ext uri="{9D8B030D-6E8A-4147-A177-3AD203B41FA5}">
                      <a16:colId xmlns:a16="http://schemas.microsoft.com/office/drawing/2014/main" val="134630685"/>
                    </a:ext>
                  </a:extLst>
                </a:gridCol>
                <a:gridCol w="864096">
                  <a:extLst>
                    <a:ext uri="{9D8B030D-6E8A-4147-A177-3AD203B41FA5}">
                      <a16:colId xmlns:a16="http://schemas.microsoft.com/office/drawing/2014/main" val="329182359"/>
                    </a:ext>
                  </a:extLst>
                </a:gridCol>
              </a:tblGrid>
              <a:tr h="250759">
                <a:tc gridSpan="4">
                  <a:txBody>
                    <a:bodyPr/>
                    <a:lstStyle/>
                    <a:p>
                      <a:pPr algn="ctr"/>
                      <a:r>
                        <a:rPr lang="en-US" altLang="zh-CN" sz="1200" dirty="0" err="1"/>
                        <a:t>CreditCard</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CardNumber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ExpiryDate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2006/04/08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2005/03/27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2006/09/12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2007/12/11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20" name="表格 7">
            <a:extLst>
              <a:ext uri="{FF2B5EF4-FFF2-40B4-BE49-F238E27FC236}">
                <a16:creationId xmlns:a16="http://schemas.microsoft.com/office/drawing/2014/main" id="{93369A6A-8416-4445-96FB-F872F4357E30}"/>
              </a:ext>
            </a:extLst>
          </p:cNvPr>
          <p:cNvGraphicFramePr>
            <a:graphicFrameLocks noGrp="1"/>
          </p:cNvGraphicFramePr>
          <p:nvPr>
            <p:extLst>
              <p:ext uri="{D42A27DB-BD31-4B8C-83A1-F6EECF244321}">
                <p14:modId xmlns:p14="http://schemas.microsoft.com/office/powerpoint/2010/main" val="3223982076"/>
              </p:ext>
            </p:extLst>
          </p:nvPr>
        </p:nvGraphicFramePr>
        <p:xfrm>
          <a:off x="6238610" y="4695308"/>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0" name="表格 4">
            <a:extLst>
              <a:ext uri="{FF2B5EF4-FFF2-40B4-BE49-F238E27FC236}">
                <a16:creationId xmlns:a16="http://schemas.microsoft.com/office/drawing/2014/main" id="{4D00282E-13AD-4F5C-8675-923C625F9744}"/>
              </a:ext>
            </a:extLst>
          </p:cNvPr>
          <p:cNvGraphicFramePr>
            <a:graphicFrameLocks noGrp="1"/>
          </p:cNvGraphicFramePr>
          <p:nvPr>
            <p:extLst>
              <p:ext uri="{D42A27DB-BD31-4B8C-83A1-F6EECF244321}">
                <p14:modId xmlns:p14="http://schemas.microsoft.com/office/powerpoint/2010/main" val="2279897518"/>
              </p:ext>
            </p:extLst>
          </p:nvPr>
        </p:nvGraphicFramePr>
        <p:xfrm>
          <a:off x="5518862" y="1364728"/>
          <a:ext cx="1906898" cy="1127760"/>
        </p:xfrm>
        <a:graphic>
          <a:graphicData uri="http://schemas.openxmlformats.org/drawingml/2006/table">
            <a:tbl>
              <a:tblPr firstRow="1" bandRow="1">
                <a:tableStyleId>{91EBBBCC-DAD2-459C-BE2E-F6DE35CF9A28}</a:tableStyleId>
              </a:tblPr>
              <a:tblGrid>
                <a:gridCol w="953449">
                  <a:extLst>
                    <a:ext uri="{9D8B030D-6E8A-4147-A177-3AD203B41FA5}">
                      <a16:colId xmlns:a16="http://schemas.microsoft.com/office/drawing/2014/main" val="2620867882"/>
                    </a:ext>
                  </a:extLst>
                </a:gridCol>
                <a:gridCol w="953449">
                  <a:extLst>
                    <a:ext uri="{9D8B030D-6E8A-4147-A177-3AD203B41FA5}">
                      <a16:colId xmlns:a16="http://schemas.microsoft.com/office/drawing/2014/main" val="2322188597"/>
                    </a:ext>
                  </a:extLst>
                </a:gridCol>
              </a:tblGrid>
              <a:tr h="250759">
                <a:tc gridSpan="2">
                  <a:txBody>
                    <a:bodyPr/>
                    <a:lstStyle/>
                    <a:p>
                      <a:pPr algn="ctr"/>
                      <a:r>
                        <a:rPr lang="en-US" altLang="zh-CN" sz="1200" dirty="0"/>
                        <a:t>State</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StateName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Area (km2)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New York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141,297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Pennsylvania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119,280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Michigan</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250,487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bl>
          </a:graphicData>
        </a:graphic>
      </p:graphicFrame>
    </p:spTree>
    <p:extLst>
      <p:ext uri="{BB962C8B-B14F-4D97-AF65-F5344CB8AC3E}">
        <p14:creationId xmlns:p14="http://schemas.microsoft.com/office/powerpoint/2010/main" val="31363854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p:txBody>
          <a:bodyPr>
            <a:normAutofit fontScale="92500"/>
          </a:bodyPr>
          <a:lstStyle/>
          <a:p>
            <a:pPr>
              <a:spcAft>
                <a:spcPts val="1200"/>
              </a:spcAft>
            </a:pPr>
            <a:r>
              <a:rPr lang="en-US" b="1" dirty="0"/>
              <a:t>First half</a:t>
            </a:r>
          </a:p>
          <a:p>
            <a:pPr marL="342900" indent="-342900">
              <a:spcAft>
                <a:spcPts val="1200"/>
              </a:spcAft>
              <a:buFont typeface="Arial" panose="020B0604020202020204" pitchFamily="34" charset="0"/>
              <a:buChar char="•"/>
            </a:pPr>
            <a:r>
              <a:rPr lang="en-US" dirty="0"/>
              <a:t>What is Graph ML?</a:t>
            </a:r>
          </a:p>
          <a:p>
            <a:pPr marL="342900" indent="-342900">
              <a:spcAft>
                <a:spcPts val="1200"/>
              </a:spcAft>
              <a:buFont typeface="Arial" panose="020B0604020202020204" pitchFamily="34" charset="0"/>
              <a:buChar char="•"/>
            </a:pPr>
            <a:r>
              <a:rPr lang="en-US" dirty="0"/>
              <a:t>How to apply Graph ML on multi-tables?</a:t>
            </a:r>
          </a:p>
          <a:p>
            <a:pPr>
              <a:spcAft>
                <a:spcPts val="1200"/>
              </a:spcAft>
            </a:pPr>
            <a:endParaRPr lang="en-US" dirty="0"/>
          </a:p>
          <a:p>
            <a:pPr>
              <a:spcAft>
                <a:spcPts val="1200"/>
              </a:spcAft>
            </a:pPr>
            <a:r>
              <a:rPr lang="en-US" b="1" dirty="0"/>
              <a:t>Coffee break (20 min)</a:t>
            </a:r>
          </a:p>
          <a:p>
            <a:pPr>
              <a:spcAft>
                <a:spcPts val="1200"/>
              </a:spcAft>
            </a:pPr>
            <a:endParaRPr lang="en-US" b="1" dirty="0"/>
          </a:p>
          <a:p>
            <a:pPr>
              <a:spcAft>
                <a:spcPts val="1200"/>
              </a:spcAft>
            </a:pPr>
            <a:r>
              <a:rPr lang="en-US" b="1" dirty="0"/>
              <a:t>Second half</a:t>
            </a:r>
          </a:p>
          <a:p>
            <a:pPr marL="342900" indent="-342900">
              <a:spcAft>
                <a:spcPts val="1200"/>
              </a:spcAft>
              <a:buFont typeface="Arial" panose="020B0604020202020204" pitchFamily="34" charset="0"/>
              <a:buChar char="•"/>
            </a:pPr>
            <a:r>
              <a:rPr lang="en-US" dirty="0"/>
              <a:t>What are the options for each step?</a:t>
            </a:r>
          </a:p>
          <a:p>
            <a:pPr marL="342900" indent="-342900">
              <a:spcAft>
                <a:spcPts val="1200"/>
              </a:spcAft>
              <a:buFont typeface="Arial" panose="020B0604020202020204" pitchFamily="34" charset="0"/>
              <a:buChar char="•"/>
            </a:pPr>
            <a:r>
              <a:rPr lang="en-US" dirty="0"/>
              <a:t>What are the benchmarks?</a:t>
            </a:r>
          </a:p>
          <a:p>
            <a:pPr marL="342900" indent="-342900">
              <a:spcAft>
                <a:spcPts val="1200"/>
              </a:spcAft>
              <a:buFont typeface="Arial" panose="020B0604020202020204" pitchFamily="34" charset="0"/>
              <a:buChar char="•"/>
            </a:pPr>
            <a:r>
              <a:rPr lang="en-US" dirty="0"/>
              <a:t>What are the future directions?</a:t>
            </a:r>
          </a:p>
          <a:p>
            <a:endParaRPr lang="en-US" b="1" dirty="0"/>
          </a:p>
          <a:p>
            <a:endParaRPr lang="en-US" b="1" dirty="0"/>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Agenda</a:t>
            </a:r>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a:t>
            </a:fld>
            <a:endParaRPr lang="en-US" dirty="0"/>
          </a:p>
        </p:txBody>
      </p:sp>
    </p:spTree>
    <p:extLst>
      <p:ext uri="{BB962C8B-B14F-4D97-AF65-F5344CB8AC3E}">
        <p14:creationId xmlns:p14="http://schemas.microsoft.com/office/powerpoint/2010/main" val="41548899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72190-71BB-CC16-0853-5BA10AE6A494}"/>
              </a:ext>
            </a:extLst>
          </p:cNvPr>
          <p:cNvSpPr>
            <a:spLocks noGrp="1"/>
          </p:cNvSpPr>
          <p:nvPr>
            <p:ph type="title"/>
          </p:nvPr>
        </p:nvSpPr>
        <p:spPr/>
        <p:txBody>
          <a:bodyPr/>
          <a:lstStyle/>
          <a:p>
            <a:r>
              <a:rPr lang="en-US" dirty="0"/>
              <a:t>Graph ML is promising, and I want to try it…</a:t>
            </a:r>
          </a:p>
        </p:txBody>
      </p:sp>
      <p:sp>
        <p:nvSpPr>
          <p:cNvPr id="4" name="Content Placeholder 3">
            <a:extLst>
              <a:ext uri="{FF2B5EF4-FFF2-40B4-BE49-F238E27FC236}">
                <a16:creationId xmlns:a16="http://schemas.microsoft.com/office/drawing/2014/main" id="{84E3BD99-B1C7-481A-95C4-BC143713B01B}"/>
              </a:ext>
            </a:extLst>
          </p:cNvPr>
          <p:cNvSpPr>
            <a:spLocks noGrp="1"/>
          </p:cNvSpPr>
          <p:nvPr>
            <p:ph idx="1"/>
          </p:nvPr>
        </p:nvSpPr>
        <p:spPr>
          <a:xfrm>
            <a:off x="425038" y="1371600"/>
            <a:ext cx="4493191" cy="461665"/>
          </a:xfrm>
        </p:spPr>
        <p:txBody>
          <a:bodyPr/>
          <a:lstStyle/>
          <a:p>
            <a:endParaRPr lang="en-US" dirty="0"/>
          </a:p>
        </p:txBody>
      </p:sp>
      <p:sp>
        <p:nvSpPr>
          <p:cNvPr id="2" name="Slide Number Placeholder 5">
            <a:extLst>
              <a:ext uri="{FF2B5EF4-FFF2-40B4-BE49-F238E27FC236}">
                <a16:creationId xmlns:a16="http://schemas.microsoft.com/office/drawing/2014/main" id="{CD8581EF-873C-A2F8-1129-C839CB48597D}"/>
              </a:ext>
            </a:extLst>
          </p:cNvPr>
          <p:cNvSpPr>
            <a:spLocks noGrp="1"/>
          </p:cNvSpPr>
          <p:nvPr>
            <p:ph type="sldNum" sz="quarter" idx="4"/>
          </p:nvPr>
        </p:nvSpPr>
        <p:spPr>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20</a:t>
            </a:fld>
            <a:endParaRPr lang="en-US"/>
          </a:p>
        </p:txBody>
      </p:sp>
      <p:sp>
        <p:nvSpPr>
          <p:cNvPr id="5" name="Rectangle 4">
            <a:extLst>
              <a:ext uri="{FF2B5EF4-FFF2-40B4-BE49-F238E27FC236}">
                <a16:creationId xmlns:a16="http://schemas.microsoft.com/office/drawing/2014/main" id="{0E08A241-21BA-4B5F-8C85-9FAEB6B47345}"/>
              </a:ext>
            </a:extLst>
          </p:cNvPr>
          <p:cNvSpPr/>
          <p:nvPr/>
        </p:nvSpPr>
        <p:spPr>
          <a:xfrm>
            <a:off x="2328430" y="2705725"/>
            <a:ext cx="686406" cy="1446550"/>
          </a:xfrm>
          <a:prstGeom prst="rect">
            <a:avLst/>
          </a:prstGeom>
          <a:noFill/>
        </p:spPr>
        <p:txBody>
          <a:bodyPr wrap="square" lIns="91440" tIns="45720" rIns="91440" bIns="45720">
            <a:spAutoFit/>
          </a:bodyPr>
          <a:lstStyle/>
          <a:p>
            <a:pPr algn="ctr"/>
            <a:r>
              <a:rPr lang="en-US" sz="8800" b="1" cap="none" spc="0" dirty="0">
                <a:ln w="22225">
                  <a:solidFill>
                    <a:schemeClr val="accent2"/>
                  </a:solidFill>
                  <a:prstDash val="solid"/>
                </a:ln>
                <a:solidFill>
                  <a:schemeClr val="accent2">
                    <a:lumMod val="40000"/>
                    <a:lumOff val="60000"/>
                  </a:schemeClr>
                </a:solidFill>
                <a:effectLst/>
              </a:rPr>
              <a:t>?</a:t>
            </a:r>
          </a:p>
        </p:txBody>
      </p:sp>
      <p:graphicFrame>
        <p:nvGraphicFramePr>
          <p:cNvPr id="13" name="表格 4">
            <a:extLst>
              <a:ext uri="{FF2B5EF4-FFF2-40B4-BE49-F238E27FC236}">
                <a16:creationId xmlns:a16="http://schemas.microsoft.com/office/drawing/2014/main" id="{5A8FB600-091D-4F2A-9A59-F314373A4CE2}"/>
              </a:ext>
            </a:extLst>
          </p:cNvPr>
          <p:cNvGraphicFramePr>
            <a:graphicFrameLocks noGrp="1"/>
          </p:cNvGraphicFramePr>
          <p:nvPr>
            <p:extLst>
              <p:ext uri="{D42A27DB-BD31-4B8C-83A1-F6EECF244321}">
                <p14:modId xmlns:p14="http://schemas.microsoft.com/office/powerpoint/2010/main" val="1485997304"/>
              </p:ext>
            </p:extLst>
          </p:nvPr>
        </p:nvGraphicFramePr>
        <p:xfrm>
          <a:off x="4918229" y="2916512"/>
          <a:ext cx="3108164" cy="1554480"/>
        </p:xfrm>
        <a:graphic>
          <a:graphicData uri="http://schemas.openxmlformats.org/drawingml/2006/table">
            <a:tbl>
              <a:tblPr firstRow="1" bandRow="1">
                <a:tableStyleId>{91EBBBCC-DAD2-459C-BE2E-F6DE35CF9A28}</a:tableStyleId>
              </a:tblPr>
              <a:tblGrid>
                <a:gridCol w="777041">
                  <a:extLst>
                    <a:ext uri="{9D8B030D-6E8A-4147-A177-3AD203B41FA5}">
                      <a16:colId xmlns:a16="http://schemas.microsoft.com/office/drawing/2014/main" val="2620867882"/>
                    </a:ext>
                  </a:extLst>
                </a:gridCol>
                <a:gridCol w="777041">
                  <a:extLst>
                    <a:ext uri="{9D8B030D-6E8A-4147-A177-3AD203B41FA5}">
                      <a16:colId xmlns:a16="http://schemas.microsoft.com/office/drawing/2014/main" val="2322188597"/>
                    </a:ext>
                  </a:extLst>
                </a:gridCol>
                <a:gridCol w="777041">
                  <a:extLst>
                    <a:ext uri="{9D8B030D-6E8A-4147-A177-3AD203B41FA5}">
                      <a16:colId xmlns:a16="http://schemas.microsoft.com/office/drawing/2014/main" val="1068284410"/>
                    </a:ext>
                  </a:extLst>
                </a:gridCol>
                <a:gridCol w="777041">
                  <a:extLst>
                    <a:ext uri="{9D8B030D-6E8A-4147-A177-3AD203B41FA5}">
                      <a16:colId xmlns:a16="http://schemas.microsoft.com/office/drawing/2014/main" val="134630685"/>
                    </a:ext>
                  </a:extLst>
                </a:gridCol>
              </a:tblGrid>
              <a:tr h="250759">
                <a:tc gridSpan="4">
                  <a:txBody>
                    <a:bodyPr/>
                    <a:lstStyle/>
                    <a:p>
                      <a:pPr algn="ctr"/>
                      <a:r>
                        <a:rPr lang="en-US" altLang="zh-CN" sz="1200" dirty="0"/>
                        <a: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IsFraud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True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False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N/A</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4581147"/>
                  </a:ext>
                </a:extLst>
              </a:tr>
              <a:tr h="208966">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MI</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57743360"/>
                  </a:ext>
                </a:extLst>
              </a:tr>
            </a:tbl>
          </a:graphicData>
        </a:graphic>
      </p:graphicFrame>
      <p:graphicFrame>
        <p:nvGraphicFramePr>
          <p:cNvPr id="14" name="表格 4">
            <a:extLst>
              <a:ext uri="{FF2B5EF4-FFF2-40B4-BE49-F238E27FC236}">
                <a16:creationId xmlns:a16="http://schemas.microsoft.com/office/drawing/2014/main" id="{FDE1903B-D9C9-4FDC-BD6B-A86C11FCF09E}"/>
              </a:ext>
            </a:extLst>
          </p:cNvPr>
          <p:cNvGraphicFramePr>
            <a:graphicFrameLocks noGrp="1"/>
          </p:cNvGraphicFramePr>
          <p:nvPr>
            <p:extLst>
              <p:ext uri="{D42A27DB-BD31-4B8C-83A1-F6EECF244321}">
                <p14:modId xmlns:p14="http://schemas.microsoft.com/office/powerpoint/2010/main" val="635677954"/>
              </p:ext>
            </p:extLst>
          </p:nvPr>
        </p:nvGraphicFramePr>
        <p:xfrm>
          <a:off x="8032675" y="1165019"/>
          <a:ext cx="3816425" cy="1554480"/>
        </p:xfrm>
        <a:graphic>
          <a:graphicData uri="http://schemas.openxmlformats.org/drawingml/2006/table">
            <a:tbl>
              <a:tblPr firstRow="1" bandRow="1">
                <a:tableStyleId>{91EBBBCC-DAD2-459C-BE2E-F6DE35CF9A28}</a:tableStyleId>
              </a:tblPr>
              <a:tblGrid>
                <a:gridCol w="763285">
                  <a:extLst>
                    <a:ext uri="{9D8B030D-6E8A-4147-A177-3AD203B41FA5}">
                      <a16:colId xmlns:a16="http://schemas.microsoft.com/office/drawing/2014/main" val="2620867882"/>
                    </a:ext>
                  </a:extLst>
                </a:gridCol>
                <a:gridCol w="763285">
                  <a:extLst>
                    <a:ext uri="{9D8B030D-6E8A-4147-A177-3AD203B41FA5}">
                      <a16:colId xmlns:a16="http://schemas.microsoft.com/office/drawing/2014/main" val="2322188597"/>
                    </a:ext>
                  </a:extLst>
                </a:gridCol>
                <a:gridCol w="763285">
                  <a:extLst>
                    <a:ext uri="{9D8B030D-6E8A-4147-A177-3AD203B41FA5}">
                      <a16:colId xmlns:a16="http://schemas.microsoft.com/office/drawing/2014/main" val="134630685"/>
                    </a:ext>
                  </a:extLst>
                </a:gridCol>
                <a:gridCol w="763285">
                  <a:extLst>
                    <a:ext uri="{9D8B030D-6E8A-4147-A177-3AD203B41FA5}">
                      <a16:colId xmlns:a16="http://schemas.microsoft.com/office/drawing/2014/main" val="329182359"/>
                    </a:ext>
                  </a:extLst>
                </a:gridCol>
                <a:gridCol w="763285">
                  <a:extLst>
                    <a:ext uri="{9D8B030D-6E8A-4147-A177-3AD203B41FA5}">
                      <a16:colId xmlns:a16="http://schemas.microsoft.com/office/drawing/2014/main" val="2969143317"/>
                    </a:ext>
                  </a:extLst>
                </a:gridCol>
              </a:tblGrid>
              <a:tr h="250759">
                <a:tc gridSpan="5">
                  <a:txBody>
                    <a:bodyPr/>
                    <a:lstStyle/>
                    <a:p>
                      <a:pPr algn="ctr"/>
                      <a:r>
                        <a:rPr lang="en-US" altLang="zh-CN" sz="1200" dirty="0" err="1"/>
                        <a:t>MobileInfo</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OS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AppVer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IP</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Android 13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2002/05/09</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7743360"/>
                  </a:ext>
                </a:extLst>
              </a:tr>
            </a:tbl>
          </a:graphicData>
        </a:graphic>
      </p:graphicFrame>
      <p:graphicFrame>
        <p:nvGraphicFramePr>
          <p:cNvPr id="15" name="表格 5">
            <a:extLst>
              <a:ext uri="{FF2B5EF4-FFF2-40B4-BE49-F238E27FC236}">
                <a16:creationId xmlns:a16="http://schemas.microsoft.com/office/drawing/2014/main" id="{DA470443-DEE2-4EB5-BDA9-8C76A6E34071}"/>
              </a:ext>
            </a:extLst>
          </p:cNvPr>
          <p:cNvGraphicFramePr>
            <a:graphicFrameLocks noGrp="1"/>
          </p:cNvGraphicFramePr>
          <p:nvPr>
            <p:extLst>
              <p:ext uri="{D42A27DB-BD31-4B8C-83A1-F6EECF244321}">
                <p14:modId xmlns:p14="http://schemas.microsoft.com/office/powerpoint/2010/main" val="4142746058"/>
              </p:ext>
            </p:extLst>
          </p:nvPr>
        </p:nvGraphicFramePr>
        <p:xfrm>
          <a:off x="8290245" y="3102664"/>
          <a:ext cx="3456384" cy="1341120"/>
        </p:xfrm>
        <a:graphic>
          <a:graphicData uri="http://schemas.openxmlformats.org/drawingml/2006/table">
            <a:tbl>
              <a:tblPr firstRow="1" bandRow="1">
                <a:tableStyleId>{91EBBBCC-DAD2-459C-BE2E-F6DE35CF9A28}</a:tableStyleId>
              </a:tblPr>
              <a:tblGrid>
                <a:gridCol w="864096">
                  <a:extLst>
                    <a:ext uri="{9D8B030D-6E8A-4147-A177-3AD203B41FA5}">
                      <a16:colId xmlns:a16="http://schemas.microsoft.com/office/drawing/2014/main" val="2620867882"/>
                    </a:ext>
                  </a:extLst>
                </a:gridCol>
                <a:gridCol w="864096">
                  <a:extLst>
                    <a:ext uri="{9D8B030D-6E8A-4147-A177-3AD203B41FA5}">
                      <a16:colId xmlns:a16="http://schemas.microsoft.com/office/drawing/2014/main" val="2322188597"/>
                    </a:ext>
                  </a:extLst>
                </a:gridCol>
                <a:gridCol w="864096">
                  <a:extLst>
                    <a:ext uri="{9D8B030D-6E8A-4147-A177-3AD203B41FA5}">
                      <a16:colId xmlns:a16="http://schemas.microsoft.com/office/drawing/2014/main" val="134630685"/>
                    </a:ext>
                  </a:extLst>
                </a:gridCol>
                <a:gridCol w="864096">
                  <a:extLst>
                    <a:ext uri="{9D8B030D-6E8A-4147-A177-3AD203B41FA5}">
                      <a16:colId xmlns:a16="http://schemas.microsoft.com/office/drawing/2014/main" val="329182359"/>
                    </a:ext>
                  </a:extLst>
                </a:gridCol>
              </a:tblGrid>
              <a:tr h="250759">
                <a:tc gridSpan="4">
                  <a:txBody>
                    <a:bodyPr/>
                    <a:lstStyle/>
                    <a:p>
                      <a:pPr algn="ctr"/>
                      <a:r>
                        <a:rPr lang="en-US" altLang="zh-CN" sz="1200" dirty="0" err="1"/>
                        <a:t>CreditCard</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CardNumber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ExpiryDate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2006/04/08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2005/03/27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2006/09/12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2007/12/11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1" name="表格 7">
            <a:extLst>
              <a:ext uri="{FF2B5EF4-FFF2-40B4-BE49-F238E27FC236}">
                <a16:creationId xmlns:a16="http://schemas.microsoft.com/office/drawing/2014/main" id="{3A08B00B-45BF-4E3B-8AC3-879091F92A9A}"/>
              </a:ext>
            </a:extLst>
          </p:cNvPr>
          <p:cNvGraphicFramePr>
            <a:graphicFrameLocks noGrp="1"/>
          </p:cNvGraphicFramePr>
          <p:nvPr>
            <p:extLst>
              <p:ext uri="{D42A27DB-BD31-4B8C-83A1-F6EECF244321}">
                <p14:modId xmlns:p14="http://schemas.microsoft.com/office/powerpoint/2010/main" val="1802234618"/>
              </p:ext>
            </p:extLst>
          </p:nvPr>
        </p:nvGraphicFramePr>
        <p:xfrm>
          <a:off x="6238610" y="4695308"/>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2" name="表格 4">
            <a:extLst>
              <a:ext uri="{FF2B5EF4-FFF2-40B4-BE49-F238E27FC236}">
                <a16:creationId xmlns:a16="http://schemas.microsoft.com/office/drawing/2014/main" id="{771EADCC-8332-4767-94B0-C0396567DD3E}"/>
              </a:ext>
            </a:extLst>
          </p:cNvPr>
          <p:cNvGraphicFramePr>
            <a:graphicFrameLocks noGrp="1"/>
          </p:cNvGraphicFramePr>
          <p:nvPr>
            <p:extLst>
              <p:ext uri="{D42A27DB-BD31-4B8C-83A1-F6EECF244321}">
                <p14:modId xmlns:p14="http://schemas.microsoft.com/office/powerpoint/2010/main" val="2279897518"/>
              </p:ext>
            </p:extLst>
          </p:nvPr>
        </p:nvGraphicFramePr>
        <p:xfrm>
          <a:off x="5518862" y="1364728"/>
          <a:ext cx="1906898" cy="1127760"/>
        </p:xfrm>
        <a:graphic>
          <a:graphicData uri="http://schemas.openxmlformats.org/drawingml/2006/table">
            <a:tbl>
              <a:tblPr firstRow="1" bandRow="1">
                <a:tableStyleId>{91EBBBCC-DAD2-459C-BE2E-F6DE35CF9A28}</a:tableStyleId>
              </a:tblPr>
              <a:tblGrid>
                <a:gridCol w="953449">
                  <a:extLst>
                    <a:ext uri="{9D8B030D-6E8A-4147-A177-3AD203B41FA5}">
                      <a16:colId xmlns:a16="http://schemas.microsoft.com/office/drawing/2014/main" val="2620867882"/>
                    </a:ext>
                  </a:extLst>
                </a:gridCol>
                <a:gridCol w="953449">
                  <a:extLst>
                    <a:ext uri="{9D8B030D-6E8A-4147-A177-3AD203B41FA5}">
                      <a16:colId xmlns:a16="http://schemas.microsoft.com/office/drawing/2014/main" val="2322188597"/>
                    </a:ext>
                  </a:extLst>
                </a:gridCol>
              </a:tblGrid>
              <a:tr h="250759">
                <a:tc gridSpan="2">
                  <a:txBody>
                    <a:bodyPr/>
                    <a:lstStyle/>
                    <a:p>
                      <a:pPr algn="ctr"/>
                      <a:r>
                        <a:rPr lang="en-US" altLang="zh-CN" sz="1200" dirty="0"/>
                        <a:t>State</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StateName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Area (km2)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New York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141,297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Pennsylvania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119,280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Michigan</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250,487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bl>
          </a:graphicData>
        </a:graphic>
      </p:graphicFrame>
      <p:sp>
        <p:nvSpPr>
          <p:cNvPr id="16" name="TextBox 15">
            <a:extLst>
              <a:ext uri="{FF2B5EF4-FFF2-40B4-BE49-F238E27FC236}">
                <a16:creationId xmlns:a16="http://schemas.microsoft.com/office/drawing/2014/main" id="{65C33999-0509-42F2-B8AE-A1C6EAE2996C}"/>
              </a:ext>
            </a:extLst>
          </p:cNvPr>
          <p:cNvSpPr txBox="1"/>
          <p:nvPr/>
        </p:nvSpPr>
        <p:spPr>
          <a:xfrm>
            <a:off x="636956" y="6071152"/>
            <a:ext cx="8562545" cy="276999"/>
          </a:xfrm>
          <a:prstGeom prst="rect">
            <a:avLst/>
          </a:prstGeom>
          <a:noFill/>
        </p:spPr>
        <p:txBody>
          <a:bodyPr wrap="square" lIns="0" rIns="0" rtlCol="0">
            <a:spAutoFit/>
          </a:bodyPr>
          <a:lstStyle/>
          <a:p>
            <a:r>
              <a:rPr lang="en-US" sz="1200" dirty="0"/>
              <a:t>[1] </a:t>
            </a:r>
            <a:r>
              <a:rPr lang="en-US" sz="1200" i="1" dirty="0"/>
              <a:t>Heterogeneous Graph Neural Networks for Malicious Account Detection</a:t>
            </a:r>
            <a:r>
              <a:rPr lang="en-US" sz="1200" dirty="0"/>
              <a:t>, Liu et al.</a:t>
            </a:r>
            <a:endParaRPr lang="en-US" sz="1200" i="1" dirty="0"/>
          </a:p>
        </p:txBody>
      </p:sp>
    </p:spTree>
    <p:extLst>
      <p:ext uri="{BB962C8B-B14F-4D97-AF65-F5344CB8AC3E}">
        <p14:creationId xmlns:p14="http://schemas.microsoft.com/office/powerpoint/2010/main" val="8994966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72190-71BB-CC16-0853-5BA10AE6A494}"/>
              </a:ext>
            </a:extLst>
          </p:cNvPr>
          <p:cNvSpPr>
            <a:spLocks noGrp="1"/>
          </p:cNvSpPr>
          <p:nvPr>
            <p:ph type="title"/>
          </p:nvPr>
        </p:nvSpPr>
        <p:spPr/>
        <p:txBody>
          <a:bodyPr/>
          <a:lstStyle/>
          <a:p>
            <a:r>
              <a:rPr lang="en-US" dirty="0"/>
              <a:t>Graph ML is promising, and I want to try it…</a:t>
            </a:r>
          </a:p>
        </p:txBody>
      </p:sp>
      <p:sp>
        <p:nvSpPr>
          <p:cNvPr id="4" name="Content Placeholder 3">
            <a:extLst>
              <a:ext uri="{FF2B5EF4-FFF2-40B4-BE49-F238E27FC236}">
                <a16:creationId xmlns:a16="http://schemas.microsoft.com/office/drawing/2014/main" id="{84E3BD99-B1C7-481A-95C4-BC143713B01B}"/>
              </a:ext>
            </a:extLst>
          </p:cNvPr>
          <p:cNvSpPr>
            <a:spLocks noGrp="1"/>
          </p:cNvSpPr>
          <p:nvPr>
            <p:ph idx="1"/>
          </p:nvPr>
        </p:nvSpPr>
        <p:spPr>
          <a:xfrm>
            <a:off x="425038" y="1371600"/>
            <a:ext cx="4493191" cy="4339650"/>
          </a:xfrm>
        </p:spPr>
        <p:txBody>
          <a:bodyPr/>
          <a:lstStyle/>
          <a:p>
            <a:r>
              <a:rPr lang="en-US" dirty="0"/>
              <a:t>What GML does:</a:t>
            </a:r>
          </a:p>
          <a:p>
            <a:pPr marL="342900" indent="-342900">
              <a:buFont typeface="Arial" panose="020B0604020202020204" pitchFamily="34" charset="0"/>
              <a:buChar char="•"/>
            </a:pPr>
            <a:r>
              <a:rPr lang="en-US" dirty="0"/>
              <a:t>Predict a property of a node/edge.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dirty="0"/>
              <a:t>But what we need:</a:t>
            </a:r>
          </a:p>
          <a:p>
            <a:pPr marL="342900" indent="-342900">
              <a:buFont typeface="Arial" panose="020B0604020202020204" pitchFamily="34" charset="0"/>
              <a:buChar char="•"/>
            </a:pPr>
            <a:r>
              <a:rPr lang="en-US" dirty="0"/>
              <a:t>Predict a value in a cell in a table.</a:t>
            </a:r>
          </a:p>
        </p:txBody>
      </p:sp>
      <p:sp>
        <p:nvSpPr>
          <p:cNvPr id="2" name="Slide Number Placeholder 5">
            <a:extLst>
              <a:ext uri="{FF2B5EF4-FFF2-40B4-BE49-F238E27FC236}">
                <a16:creationId xmlns:a16="http://schemas.microsoft.com/office/drawing/2014/main" id="{CD8581EF-873C-A2F8-1129-C839CB48597D}"/>
              </a:ext>
            </a:extLst>
          </p:cNvPr>
          <p:cNvSpPr>
            <a:spLocks noGrp="1"/>
          </p:cNvSpPr>
          <p:nvPr>
            <p:ph type="sldNum" sz="quarter" idx="4"/>
          </p:nvPr>
        </p:nvSpPr>
        <p:spPr>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21</a:t>
            </a:fld>
            <a:endParaRPr lang="en-US"/>
          </a:p>
        </p:txBody>
      </p:sp>
      <p:graphicFrame>
        <p:nvGraphicFramePr>
          <p:cNvPr id="13" name="表格 4">
            <a:extLst>
              <a:ext uri="{FF2B5EF4-FFF2-40B4-BE49-F238E27FC236}">
                <a16:creationId xmlns:a16="http://schemas.microsoft.com/office/drawing/2014/main" id="{5A8FB600-091D-4F2A-9A59-F314373A4CE2}"/>
              </a:ext>
            </a:extLst>
          </p:cNvPr>
          <p:cNvGraphicFramePr>
            <a:graphicFrameLocks noGrp="1"/>
          </p:cNvGraphicFramePr>
          <p:nvPr>
            <p:extLst>
              <p:ext uri="{D42A27DB-BD31-4B8C-83A1-F6EECF244321}">
                <p14:modId xmlns:p14="http://schemas.microsoft.com/office/powerpoint/2010/main" val="2366920585"/>
              </p:ext>
            </p:extLst>
          </p:nvPr>
        </p:nvGraphicFramePr>
        <p:xfrm>
          <a:off x="4918229" y="2916512"/>
          <a:ext cx="3108164" cy="1554480"/>
        </p:xfrm>
        <a:graphic>
          <a:graphicData uri="http://schemas.openxmlformats.org/drawingml/2006/table">
            <a:tbl>
              <a:tblPr firstRow="1" bandRow="1">
                <a:tableStyleId>{91EBBBCC-DAD2-459C-BE2E-F6DE35CF9A28}</a:tableStyleId>
              </a:tblPr>
              <a:tblGrid>
                <a:gridCol w="777041">
                  <a:extLst>
                    <a:ext uri="{9D8B030D-6E8A-4147-A177-3AD203B41FA5}">
                      <a16:colId xmlns:a16="http://schemas.microsoft.com/office/drawing/2014/main" val="2620867882"/>
                    </a:ext>
                  </a:extLst>
                </a:gridCol>
                <a:gridCol w="777041">
                  <a:extLst>
                    <a:ext uri="{9D8B030D-6E8A-4147-A177-3AD203B41FA5}">
                      <a16:colId xmlns:a16="http://schemas.microsoft.com/office/drawing/2014/main" val="2322188597"/>
                    </a:ext>
                  </a:extLst>
                </a:gridCol>
                <a:gridCol w="777041">
                  <a:extLst>
                    <a:ext uri="{9D8B030D-6E8A-4147-A177-3AD203B41FA5}">
                      <a16:colId xmlns:a16="http://schemas.microsoft.com/office/drawing/2014/main" val="1068284410"/>
                    </a:ext>
                  </a:extLst>
                </a:gridCol>
                <a:gridCol w="777041">
                  <a:extLst>
                    <a:ext uri="{9D8B030D-6E8A-4147-A177-3AD203B41FA5}">
                      <a16:colId xmlns:a16="http://schemas.microsoft.com/office/drawing/2014/main" val="134630685"/>
                    </a:ext>
                  </a:extLst>
                </a:gridCol>
              </a:tblGrid>
              <a:tr h="250759">
                <a:tc gridSpan="4">
                  <a:txBody>
                    <a:bodyPr/>
                    <a:lstStyle/>
                    <a:p>
                      <a:pPr algn="ctr"/>
                      <a:r>
                        <a:rPr lang="en-US" altLang="zh-CN" sz="1200" dirty="0"/>
                        <a: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IsFraud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True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False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N/A</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4581147"/>
                  </a:ext>
                </a:extLst>
              </a:tr>
              <a:tr h="208966">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MI</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57743360"/>
                  </a:ext>
                </a:extLst>
              </a:tr>
            </a:tbl>
          </a:graphicData>
        </a:graphic>
      </p:graphicFrame>
      <p:graphicFrame>
        <p:nvGraphicFramePr>
          <p:cNvPr id="14" name="表格 4">
            <a:extLst>
              <a:ext uri="{FF2B5EF4-FFF2-40B4-BE49-F238E27FC236}">
                <a16:creationId xmlns:a16="http://schemas.microsoft.com/office/drawing/2014/main" id="{FDE1903B-D9C9-4FDC-BD6B-A86C11FCF09E}"/>
              </a:ext>
            </a:extLst>
          </p:cNvPr>
          <p:cNvGraphicFramePr>
            <a:graphicFrameLocks noGrp="1"/>
          </p:cNvGraphicFramePr>
          <p:nvPr/>
        </p:nvGraphicFramePr>
        <p:xfrm>
          <a:off x="8032675" y="1165019"/>
          <a:ext cx="3816425" cy="1554480"/>
        </p:xfrm>
        <a:graphic>
          <a:graphicData uri="http://schemas.openxmlformats.org/drawingml/2006/table">
            <a:tbl>
              <a:tblPr firstRow="1" bandRow="1">
                <a:tableStyleId>{91EBBBCC-DAD2-459C-BE2E-F6DE35CF9A28}</a:tableStyleId>
              </a:tblPr>
              <a:tblGrid>
                <a:gridCol w="763285">
                  <a:extLst>
                    <a:ext uri="{9D8B030D-6E8A-4147-A177-3AD203B41FA5}">
                      <a16:colId xmlns:a16="http://schemas.microsoft.com/office/drawing/2014/main" val="2620867882"/>
                    </a:ext>
                  </a:extLst>
                </a:gridCol>
                <a:gridCol w="763285">
                  <a:extLst>
                    <a:ext uri="{9D8B030D-6E8A-4147-A177-3AD203B41FA5}">
                      <a16:colId xmlns:a16="http://schemas.microsoft.com/office/drawing/2014/main" val="2322188597"/>
                    </a:ext>
                  </a:extLst>
                </a:gridCol>
                <a:gridCol w="763285">
                  <a:extLst>
                    <a:ext uri="{9D8B030D-6E8A-4147-A177-3AD203B41FA5}">
                      <a16:colId xmlns:a16="http://schemas.microsoft.com/office/drawing/2014/main" val="134630685"/>
                    </a:ext>
                  </a:extLst>
                </a:gridCol>
                <a:gridCol w="763285">
                  <a:extLst>
                    <a:ext uri="{9D8B030D-6E8A-4147-A177-3AD203B41FA5}">
                      <a16:colId xmlns:a16="http://schemas.microsoft.com/office/drawing/2014/main" val="329182359"/>
                    </a:ext>
                  </a:extLst>
                </a:gridCol>
                <a:gridCol w="763285">
                  <a:extLst>
                    <a:ext uri="{9D8B030D-6E8A-4147-A177-3AD203B41FA5}">
                      <a16:colId xmlns:a16="http://schemas.microsoft.com/office/drawing/2014/main" val="2969143317"/>
                    </a:ext>
                  </a:extLst>
                </a:gridCol>
              </a:tblGrid>
              <a:tr h="250759">
                <a:tc gridSpan="5">
                  <a:txBody>
                    <a:bodyPr/>
                    <a:lstStyle/>
                    <a:p>
                      <a:pPr algn="ctr"/>
                      <a:r>
                        <a:rPr lang="en-US" altLang="zh-CN" sz="1200" dirty="0" err="1"/>
                        <a:t>MobileInfo</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OS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AppVer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IP</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Android 13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2002/05/09</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7743360"/>
                  </a:ext>
                </a:extLst>
              </a:tr>
            </a:tbl>
          </a:graphicData>
        </a:graphic>
      </p:graphicFrame>
      <p:graphicFrame>
        <p:nvGraphicFramePr>
          <p:cNvPr id="15" name="表格 5">
            <a:extLst>
              <a:ext uri="{FF2B5EF4-FFF2-40B4-BE49-F238E27FC236}">
                <a16:creationId xmlns:a16="http://schemas.microsoft.com/office/drawing/2014/main" id="{DA470443-DEE2-4EB5-BDA9-8C76A6E34071}"/>
              </a:ext>
            </a:extLst>
          </p:cNvPr>
          <p:cNvGraphicFramePr>
            <a:graphicFrameLocks noGrp="1"/>
          </p:cNvGraphicFramePr>
          <p:nvPr/>
        </p:nvGraphicFramePr>
        <p:xfrm>
          <a:off x="8290245" y="3102664"/>
          <a:ext cx="3456384" cy="1341120"/>
        </p:xfrm>
        <a:graphic>
          <a:graphicData uri="http://schemas.openxmlformats.org/drawingml/2006/table">
            <a:tbl>
              <a:tblPr firstRow="1" bandRow="1">
                <a:tableStyleId>{91EBBBCC-DAD2-459C-BE2E-F6DE35CF9A28}</a:tableStyleId>
              </a:tblPr>
              <a:tblGrid>
                <a:gridCol w="864096">
                  <a:extLst>
                    <a:ext uri="{9D8B030D-6E8A-4147-A177-3AD203B41FA5}">
                      <a16:colId xmlns:a16="http://schemas.microsoft.com/office/drawing/2014/main" val="2620867882"/>
                    </a:ext>
                  </a:extLst>
                </a:gridCol>
                <a:gridCol w="864096">
                  <a:extLst>
                    <a:ext uri="{9D8B030D-6E8A-4147-A177-3AD203B41FA5}">
                      <a16:colId xmlns:a16="http://schemas.microsoft.com/office/drawing/2014/main" val="2322188597"/>
                    </a:ext>
                  </a:extLst>
                </a:gridCol>
                <a:gridCol w="864096">
                  <a:extLst>
                    <a:ext uri="{9D8B030D-6E8A-4147-A177-3AD203B41FA5}">
                      <a16:colId xmlns:a16="http://schemas.microsoft.com/office/drawing/2014/main" val="134630685"/>
                    </a:ext>
                  </a:extLst>
                </a:gridCol>
                <a:gridCol w="864096">
                  <a:extLst>
                    <a:ext uri="{9D8B030D-6E8A-4147-A177-3AD203B41FA5}">
                      <a16:colId xmlns:a16="http://schemas.microsoft.com/office/drawing/2014/main" val="329182359"/>
                    </a:ext>
                  </a:extLst>
                </a:gridCol>
              </a:tblGrid>
              <a:tr h="250759">
                <a:tc gridSpan="4">
                  <a:txBody>
                    <a:bodyPr/>
                    <a:lstStyle/>
                    <a:p>
                      <a:pPr algn="ctr"/>
                      <a:r>
                        <a:rPr lang="en-US" altLang="zh-CN" sz="1200" dirty="0" err="1"/>
                        <a:t>CreditCard</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CardNumber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ExpiryDate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2006/04/08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2005/03/27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2006/09/12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2007/12/11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1" name="表格 7">
            <a:extLst>
              <a:ext uri="{FF2B5EF4-FFF2-40B4-BE49-F238E27FC236}">
                <a16:creationId xmlns:a16="http://schemas.microsoft.com/office/drawing/2014/main" id="{3A08B00B-45BF-4E3B-8AC3-879091F92A9A}"/>
              </a:ext>
            </a:extLst>
          </p:cNvPr>
          <p:cNvGraphicFramePr>
            <a:graphicFrameLocks noGrp="1"/>
          </p:cNvGraphicFramePr>
          <p:nvPr/>
        </p:nvGraphicFramePr>
        <p:xfrm>
          <a:off x="6238610" y="4695308"/>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2" name="表格 4">
            <a:extLst>
              <a:ext uri="{FF2B5EF4-FFF2-40B4-BE49-F238E27FC236}">
                <a16:creationId xmlns:a16="http://schemas.microsoft.com/office/drawing/2014/main" id="{C704555F-EE56-4193-BB83-2BC1DCD64CAF}"/>
              </a:ext>
            </a:extLst>
          </p:cNvPr>
          <p:cNvGraphicFramePr>
            <a:graphicFrameLocks noGrp="1"/>
          </p:cNvGraphicFramePr>
          <p:nvPr>
            <p:extLst>
              <p:ext uri="{D42A27DB-BD31-4B8C-83A1-F6EECF244321}">
                <p14:modId xmlns:p14="http://schemas.microsoft.com/office/powerpoint/2010/main" val="4180535516"/>
              </p:ext>
            </p:extLst>
          </p:nvPr>
        </p:nvGraphicFramePr>
        <p:xfrm>
          <a:off x="5518862" y="1364728"/>
          <a:ext cx="1906898" cy="1127760"/>
        </p:xfrm>
        <a:graphic>
          <a:graphicData uri="http://schemas.openxmlformats.org/drawingml/2006/table">
            <a:tbl>
              <a:tblPr firstRow="1" bandRow="1">
                <a:tableStyleId>{91EBBBCC-DAD2-459C-BE2E-F6DE35CF9A28}</a:tableStyleId>
              </a:tblPr>
              <a:tblGrid>
                <a:gridCol w="953449">
                  <a:extLst>
                    <a:ext uri="{9D8B030D-6E8A-4147-A177-3AD203B41FA5}">
                      <a16:colId xmlns:a16="http://schemas.microsoft.com/office/drawing/2014/main" val="2620867882"/>
                    </a:ext>
                  </a:extLst>
                </a:gridCol>
                <a:gridCol w="953449">
                  <a:extLst>
                    <a:ext uri="{9D8B030D-6E8A-4147-A177-3AD203B41FA5}">
                      <a16:colId xmlns:a16="http://schemas.microsoft.com/office/drawing/2014/main" val="2322188597"/>
                    </a:ext>
                  </a:extLst>
                </a:gridCol>
              </a:tblGrid>
              <a:tr h="250759">
                <a:tc gridSpan="2">
                  <a:txBody>
                    <a:bodyPr/>
                    <a:lstStyle/>
                    <a:p>
                      <a:pPr algn="ctr"/>
                      <a:r>
                        <a:rPr lang="en-US" altLang="zh-CN" sz="1200" dirty="0"/>
                        <a:t>State</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StateName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Area (km2)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New York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141,297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Pennsylvania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119,280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Michigan</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250,487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bl>
          </a:graphicData>
        </a:graphic>
      </p:graphicFrame>
      <p:sp>
        <p:nvSpPr>
          <p:cNvPr id="16" name="TextBox 15">
            <a:extLst>
              <a:ext uri="{FF2B5EF4-FFF2-40B4-BE49-F238E27FC236}">
                <a16:creationId xmlns:a16="http://schemas.microsoft.com/office/drawing/2014/main" id="{BF97AA99-9291-4252-BAB8-7868EC9A8D38}"/>
              </a:ext>
            </a:extLst>
          </p:cNvPr>
          <p:cNvSpPr txBox="1"/>
          <p:nvPr/>
        </p:nvSpPr>
        <p:spPr>
          <a:xfrm>
            <a:off x="636956" y="6071152"/>
            <a:ext cx="8562545" cy="276999"/>
          </a:xfrm>
          <a:prstGeom prst="rect">
            <a:avLst/>
          </a:prstGeom>
          <a:noFill/>
        </p:spPr>
        <p:txBody>
          <a:bodyPr wrap="square" lIns="0" rIns="0" rtlCol="0">
            <a:spAutoFit/>
          </a:bodyPr>
          <a:lstStyle/>
          <a:p>
            <a:r>
              <a:rPr lang="en-US" sz="1200" dirty="0"/>
              <a:t>[1] </a:t>
            </a:r>
            <a:r>
              <a:rPr lang="en-US" sz="1200" i="1" dirty="0"/>
              <a:t>Heterogeneous Graph Neural Networks for Malicious Account Detection</a:t>
            </a:r>
            <a:r>
              <a:rPr lang="en-US" sz="1200" dirty="0"/>
              <a:t>, Liu et al.</a:t>
            </a:r>
            <a:endParaRPr lang="en-US" sz="1200" i="1" dirty="0"/>
          </a:p>
        </p:txBody>
      </p:sp>
    </p:spTree>
    <p:extLst>
      <p:ext uri="{BB962C8B-B14F-4D97-AF65-F5344CB8AC3E}">
        <p14:creationId xmlns:p14="http://schemas.microsoft.com/office/powerpoint/2010/main" val="6018470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72190-71BB-CC16-0853-5BA10AE6A494}"/>
              </a:ext>
            </a:extLst>
          </p:cNvPr>
          <p:cNvSpPr>
            <a:spLocks noGrp="1"/>
          </p:cNvSpPr>
          <p:nvPr>
            <p:ph type="title"/>
          </p:nvPr>
        </p:nvSpPr>
        <p:spPr/>
        <p:txBody>
          <a:bodyPr/>
          <a:lstStyle/>
          <a:p>
            <a:r>
              <a:rPr lang="en-US" dirty="0"/>
              <a:t>Graph ML is promising, and I want to try it…</a:t>
            </a:r>
          </a:p>
        </p:txBody>
      </p:sp>
      <p:sp>
        <p:nvSpPr>
          <p:cNvPr id="4" name="Content Placeholder 3">
            <a:extLst>
              <a:ext uri="{FF2B5EF4-FFF2-40B4-BE49-F238E27FC236}">
                <a16:creationId xmlns:a16="http://schemas.microsoft.com/office/drawing/2014/main" id="{84E3BD99-B1C7-481A-95C4-BC143713B01B}"/>
              </a:ext>
            </a:extLst>
          </p:cNvPr>
          <p:cNvSpPr>
            <a:spLocks noGrp="1"/>
          </p:cNvSpPr>
          <p:nvPr>
            <p:ph idx="1"/>
          </p:nvPr>
        </p:nvSpPr>
        <p:spPr>
          <a:xfrm>
            <a:off x="425038" y="1371600"/>
            <a:ext cx="4493191" cy="4339650"/>
          </a:xfrm>
        </p:spPr>
        <p:txBody>
          <a:bodyPr/>
          <a:lstStyle/>
          <a:p>
            <a:r>
              <a:rPr lang="en-US" dirty="0"/>
              <a:t>What GML does:</a:t>
            </a:r>
          </a:p>
          <a:p>
            <a:pPr marL="342900" indent="-342900">
              <a:buFont typeface="Arial" panose="020B0604020202020204" pitchFamily="34" charset="0"/>
              <a:buChar char="•"/>
            </a:pPr>
            <a:r>
              <a:rPr lang="en-US" dirty="0"/>
              <a:t>Predict a property of a node/edge.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dirty="0"/>
              <a:t>But what we need:</a:t>
            </a:r>
          </a:p>
          <a:p>
            <a:pPr marL="342900" indent="-342900">
              <a:buFont typeface="Arial" panose="020B0604020202020204" pitchFamily="34" charset="0"/>
              <a:buChar char="•"/>
            </a:pPr>
            <a:r>
              <a:rPr lang="en-US" dirty="0"/>
              <a:t>Predict a value in a cell in a table.</a:t>
            </a:r>
          </a:p>
        </p:txBody>
      </p:sp>
      <p:sp>
        <p:nvSpPr>
          <p:cNvPr id="2" name="Slide Number Placeholder 5">
            <a:extLst>
              <a:ext uri="{FF2B5EF4-FFF2-40B4-BE49-F238E27FC236}">
                <a16:creationId xmlns:a16="http://schemas.microsoft.com/office/drawing/2014/main" id="{CD8581EF-873C-A2F8-1129-C839CB48597D}"/>
              </a:ext>
            </a:extLst>
          </p:cNvPr>
          <p:cNvSpPr>
            <a:spLocks noGrp="1"/>
          </p:cNvSpPr>
          <p:nvPr>
            <p:ph type="sldNum" sz="quarter" idx="4"/>
          </p:nvPr>
        </p:nvSpPr>
        <p:spPr>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22</a:t>
            </a:fld>
            <a:endParaRPr lang="en-US"/>
          </a:p>
        </p:txBody>
      </p:sp>
      <p:graphicFrame>
        <p:nvGraphicFramePr>
          <p:cNvPr id="13" name="表格 4">
            <a:extLst>
              <a:ext uri="{FF2B5EF4-FFF2-40B4-BE49-F238E27FC236}">
                <a16:creationId xmlns:a16="http://schemas.microsoft.com/office/drawing/2014/main" id="{5A8FB600-091D-4F2A-9A59-F314373A4CE2}"/>
              </a:ext>
            </a:extLst>
          </p:cNvPr>
          <p:cNvGraphicFramePr>
            <a:graphicFrameLocks noGrp="1"/>
          </p:cNvGraphicFramePr>
          <p:nvPr>
            <p:extLst>
              <p:ext uri="{D42A27DB-BD31-4B8C-83A1-F6EECF244321}">
                <p14:modId xmlns:p14="http://schemas.microsoft.com/office/powerpoint/2010/main" val="3651925243"/>
              </p:ext>
            </p:extLst>
          </p:nvPr>
        </p:nvGraphicFramePr>
        <p:xfrm>
          <a:off x="4918229" y="2916512"/>
          <a:ext cx="3108164" cy="1554480"/>
        </p:xfrm>
        <a:graphic>
          <a:graphicData uri="http://schemas.openxmlformats.org/drawingml/2006/table">
            <a:tbl>
              <a:tblPr firstRow="1" bandRow="1">
                <a:tableStyleId>{91EBBBCC-DAD2-459C-BE2E-F6DE35CF9A28}</a:tableStyleId>
              </a:tblPr>
              <a:tblGrid>
                <a:gridCol w="777041">
                  <a:extLst>
                    <a:ext uri="{9D8B030D-6E8A-4147-A177-3AD203B41FA5}">
                      <a16:colId xmlns:a16="http://schemas.microsoft.com/office/drawing/2014/main" val="2620867882"/>
                    </a:ext>
                  </a:extLst>
                </a:gridCol>
                <a:gridCol w="777041">
                  <a:extLst>
                    <a:ext uri="{9D8B030D-6E8A-4147-A177-3AD203B41FA5}">
                      <a16:colId xmlns:a16="http://schemas.microsoft.com/office/drawing/2014/main" val="2322188597"/>
                    </a:ext>
                  </a:extLst>
                </a:gridCol>
                <a:gridCol w="777041">
                  <a:extLst>
                    <a:ext uri="{9D8B030D-6E8A-4147-A177-3AD203B41FA5}">
                      <a16:colId xmlns:a16="http://schemas.microsoft.com/office/drawing/2014/main" val="1068284410"/>
                    </a:ext>
                  </a:extLst>
                </a:gridCol>
                <a:gridCol w="777041">
                  <a:extLst>
                    <a:ext uri="{9D8B030D-6E8A-4147-A177-3AD203B41FA5}">
                      <a16:colId xmlns:a16="http://schemas.microsoft.com/office/drawing/2014/main" val="134630685"/>
                    </a:ext>
                  </a:extLst>
                </a:gridCol>
              </a:tblGrid>
              <a:tr h="250759">
                <a:tc gridSpan="4">
                  <a:txBody>
                    <a:bodyPr/>
                    <a:lstStyle/>
                    <a:p>
                      <a:pPr algn="ctr"/>
                      <a:r>
                        <a:rPr lang="en-US" altLang="zh-CN" sz="1200" dirty="0"/>
                        <a: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IsFraud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True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False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N/A</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4581147"/>
                  </a:ext>
                </a:extLst>
              </a:tr>
              <a:tr h="208966">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MI</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57743360"/>
                  </a:ext>
                </a:extLst>
              </a:tr>
            </a:tbl>
          </a:graphicData>
        </a:graphic>
      </p:graphicFrame>
      <p:graphicFrame>
        <p:nvGraphicFramePr>
          <p:cNvPr id="14" name="表格 4">
            <a:extLst>
              <a:ext uri="{FF2B5EF4-FFF2-40B4-BE49-F238E27FC236}">
                <a16:creationId xmlns:a16="http://schemas.microsoft.com/office/drawing/2014/main" id="{FDE1903B-D9C9-4FDC-BD6B-A86C11FCF09E}"/>
              </a:ext>
            </a:extLst>
          </p:cNvPr>
          <p:cNvGraphicFramePr>
            <a:graphicFrameLocks noGrp="1"/>
          </p:cNvGraphicFramePr>
          <p:nvPr/>
        </p:nvGraphicFramePr>
        <p:xfrm>
          <a:off x="8032675" y="1165019"/>
          <a:ext cx="3816425" cy="1554480"/>
        </p:xfrm>
        <a:graphic>
          <a:graphicData uri="http://schemas.openxmlformats.org/drawingml/2006/table">
            <a:tbl>
              <a:tblPr firstRow="1" bandRow="1">
                <a:tableStyleId>{91EBBBCC-DAD2-459C-BE2E-F6DE35CF9A28}</a:tableStyleId>
              </a:tblPr>
              <a:tblGrid>
                <a:gridCol w="763285">
                  <a:extLst>
                    <a:ext uri="{9D8B030D-6E8A-4147-A177-3AD203B41FA5}">
                      <a16:colId xmlns:a16="http://schemas.microsoft.com/office/drawing/2014/main" val="2620867882"/>
                    </a:ext>
                  </a:extLst>
                </a:gridCol>
                <a:gridCol w="763285">
                  <a:extLst>
                    <a:ext uri="{9D8B030D-6E8A-4147-A177-3AD203B41FA5}">
                      <a16:colId xmlns:a16="http://schemas.microsoft.com/office/drawing/2014/main" val="2322188597"/>
                    </a:ext>
                  </a:extLst>
                </a:gridCol>
                <a:gridCol w="763285">
                  <a:extLst>
                    <a:ext uri="{9D8B030D-6E8A-4147-A177-3AD203B41FA5}">
                      <a16:colId xmlns:a16="http://schemas.microsoft.com/office/drawing/2014/main" val="134630685"/>
                    </a:ext>
                  </a:extLst>
                </a:gridCol>
                <a:gridCol w="763285">
                  <a:extLst>
                    <a:ext uri="{9D8B030D-6E8A-4147-A177-3AD203B41FA5}">
                      <a16:colId xmlns:a16="http://schemas.microsoft.com/office/drawing/2014/main" val="329182359"/>
                    </a:ext>
                  </a:extLst>
                </a:gridCol>
                <a:gridCol w="763285">
                  <a:extLst>
                    <a:ext uri="{9D8B030D-6E8A-4147-A177-3AD203B41FA5}">
                      <a16:colId xmlns:a16="http://schemas.microsoft.com/office/drawing/2014/main" val="2969143317"/>
                    </a:ext>
                  </a:extLst>
                </a:gridCol>
              </a:tblGrid>
              <a:tr h="250759">
                <a:tc gridSpan="5">
                  <a:txBody>
                    <a:bodyPr/>
                    <a:lstStyle/>
                    <a:p>
                      <a:pPr algn="ctr"/>
                      <a:r>
                        <a:rPr lang="en-US" altLang="zh-CN" sz="1200" dirty="0" err="1"/>
                        <a:t>MobileInfo</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OS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AppVer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IP</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Android 13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2002/05/09</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7743360"/>
                  </a:ext>
                </a:extLst>
              </a:tr>
            </a:tbl>
          </a:graphicData>
        </a:graphic>
      </p:graphicFrame>
      <p:graphicFrame>
        <p:nvGraphicFramePr>
          <p:cNvPr id="15" name="表格 5">
            <a:extLst>
              <a:ext uri="{FF2B5EF4-FFF2-40B4-BE49-F238E27FC236}">
                <a16:creationId xmlns:a16="http://schemas.microsoft.com/office/drawing/2014/main" id="{DA470443-DEE2-4EB5-BDA9-8C76A6E34071}"/>
              </a:ext>
            </a:extLst>
          </p:cNvPr>
          <p:cNvGraphicFramePr>
            <a:graphicFrameLocks noGrp="1"/>
          </p:cNvGraphicFramePr>
          <p:nvPr/>
        </p:nvGraphicFramePr>
        <p:xfrm>
          <a:off x="8290245" y="3102664"/>
          <a:ext cx="3456384" cy="1341120"/>
        </p:xfrm>
        <a:graphic>
          <a:graphicData uri="http://schemas.openxmlformats.org/drawingml/2006/table">
            <a:tbl>
              <a:tblPr firstRow="1" bandRow="1">
                <a:tableStyleId>{91EBBBCC-DAD2-459C-BE2E-F6DE35CF9A28}</a:tableStyleId>
              </a:tblPr>
              <a:tblGrid>
                <a:gridCol w="864096">
                  <a:extLst>
                    <a:ext uri="{9D8B030D-6E8A-4147-A177-3AD203B41FA5}">
                      <a16:colId xmlns:a16="http://schemas.microsoft.com/office/drawing/2014/main" val="2620867882"/>
                    </a:ext>
                  </a:extLst>
                </a:gridCol>
                <a:gridCol w="864096">
                  <a:extLst>
                    <a:ext uri="{9D8B030D-6E8A-4147-A177-3AD203B41FA5}">
                      <a16:colId xmlns:a16="http://schemas.microsoft.com/office/drawing/2014/main" val="2322188597"/>
                    </a:ext>
                  </a:extLst>
                </a:gridCol>
                <a:gridCol w="864096">
                  <a:extLst>
                    <a:ext uri="{9D8B030D-6E8A-4147-A177-3AD203B41FA5}">
                      <a16:colId xmlns:a16="http://schemas.microsoft.com/office/drawing/2014/main" val="134630685"/>
                    </a:ext>
                  </a:extLst>
                </a:gridCol>
                <a:gridCol w="864096">
                  <a:extLst>
                    <a:ext uri="{9D8B030D-6E8A-4147-A177-3AD203B41FA5}">
                      <a16:colId xmlns:a16="http://schemas.microsoft.com/office/drawing/2014/main" val="329182359"/>
                    </a:ext>
                  </a:extLst>
                </a:gridCol>
              </a:tblGrid>
              <a:tr h="250759">
                <a:tc gridSpan="4">
                  <a:txBody>
                    <a:bodyPr/>
                    <a:lstStyle/>
                    <a:p>
                      <a:pPr algn="ctr"/>
                      <a:r>
                        <a:rPr lang="en-US" altLang="zh-CN" sz="1200" dirty="0" err="1"/>
                        <a:t>CreditCard</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CardNumber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ExpiryDate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2006/04/08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2005/03/27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2006/09/12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2007/12/11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1" name="表格 7">
            <a:extLst>
              <a:ext uri="{FF2B5EF4-FFF2-40B4-BE49-F238E27FC236}">
                <a16:creationId xmlns:a16="http://schemas.microsoft.com/office/drawing/2014/main" id="{3A08B00B-45BF-4E3B-8AC3-879091F92A9A}"/>
              </a:ext>
            </a:extLst>
          </p:cNvPr>
          <p:cNvGraphicFramePr>
            <a:graphicFrameLocks noGrp="1"/>
          </p:cNvGraphicFramePr>
          <p:nvPr/>
        </p:nvGraphicFramePr>
        <p:xfrm>
          <a:off x="6238610" y="4695308"/>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sp>
        <p:nvSpPr>
          <p:cNvPr id="10" name="Rectangle 9">
            <a:extLst>
              <a:ext uri="{FF2B5EF4-FFF2-40B4-BE49-F238E27FC236}">
                <a16:creationId xmlns:a16="http://schemas.microsoft.com/office/drawing/2014/main" id="{A73528CE-BCA0-4F66-AFBC-AD829231C2A5}"/>
              </a:ext>
            </a:extLst>
          </p:cNvPr>
          <p:cNvSpPr/>
          <p:nvPr/>
        </p:nvSpPr>
        <p:spPr>
          <a:xfrm>
            <a:off x="2328430" y="2705725"/>
            <a:ext cx="686406" cy="1446550"/>
          </a:xfrm>
          <a:prstGeom prst="rect">
            <a:avLst/>
          </a:prstGeom>
          <a:noFill/>
        </p:spPr>
        <p:txBody>
          <a:bodyPr wrap="square" lIns="91440" tIns="45720" rIns="91440" bIns="45720">
            <a:spAutoFit/>
          </a:bodyPr>
          <a:lstStyle/>
          <a:p>
            <a:pPr algn="ctr"/>
            <a:r>
              <a:rPr lang="en-US" sz="8800" b="1" cap="none" spc="0" dirty="0">
                <a:ln w="22225">
                  <a:solidFill>
                    <a:schemeClr val="accent2"/>
                  </a:solidFill>
                  <a:prstDash val="solid"/>
                </a:ln>
                <a:solidFill>
                  <a:schemeClr val="accent2">
                    <a:lumMod val="40000"/>
                    <a:lumOff val="60000"/>
                  </a:schemeClr>
                </a:solidFill>
                <a:effectLst/>
              </a:rPr>
              <a:t>?</a:t>
            </a:r>
          </a:p>
        </p:txBody>
      </p:sp>
      <p:sp>
        <p:nvSpPr>
          <p:cNvPr id="12" name="Arrow: Left 11">
            <a:extLst>
              <a:ext uri="{FF2B5EF4-FFF2-40B4-BE49-F238E27FC236}">
                <a16:creationId xmlns:a16="http://schemas.microsoft.com/office/drawing/2014/main" id="{9A1B89CC-5A19-4CC4-8B1C-84E968D84FB3}"/>
              </a:ext>
            </a:extLst>
          </p:cNvPr>
          <p:cNvSpPr/>
          <p:nvPr/>
        </p:nvSpPr>
        <p:spPr>
          <a:xfrm rot="16200000">
            <a:off x="1371842" y="3206306"/>
            <a:ext cx="1586169" cy="612559"/>
          </a:xfrm>
          <a:prstGeom prst="lef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aphicFrame>
        <p:nvGraphicFramePr>
          <p:cNvPr id="16" name="表格 4">
            <a:extLst>
              <a:ext uri="{FF2B5EF4-FFF2-40B4-BE49-F238E27FC236}">
                <a16:creationId xmlns:a16="http://schemas.microsoft.com/office/drawing/2014/main" id="{832779F1-7EF8-4851-BDB2-AE67A16D8224}"/>
              </a:ext>
            </a:extLst>
          </p:cNvPr>
          <p:cNvGraphicFramePr>
            <a:graphicFrameLocks noGrp="1"/>
          </p:cNvGraphicFramePr>
          <p:nvPr>
            <p:extLst>
              <p:ext uri="{D42A27DB-BD31-4B8C-83A1-F6EECF244321}">
                <p14:modId xmlns:p14="http://schemas.microsoft.com/office/powerpoint/2010/main" val="2279897518"/>
              </p:ext>
            </p:extLst>
          </p:nvPr>
        </p:nvGraphicFramePr>
        <p:xfrm>
          <a:off x="5518862" y="1364728"/>
          <a:ext cx="1906898" cy="1127760"/>
        </p:xfrm>
        <a:graphic>
          <a:graphicData uri="http://schemas.openxmlformats.org/drawingml/2006/table">
            <a:tbl>
              <a:tblPr firstRow="1" bandRow="1">
                <a:tableStyleId>{91EBBBCC-DAD2-459C-BE2E-F6DE35CF9A28}</a:tableStyleId>
              </a:tblPr>
              <a:tblGrid>
                <a:gridCol w="953449">
                  <a:extLst>
                    <a:ext uri="{9D8B030D-6E8A-4147-A177-3AD203B41FA5}">
                      <a16:colId xmlns:a16="http://schemas.microsoft.com/office/drawing/2014/main" val="2620867882"/>
                    </a:ext>
                  </a:extLst>
                </a:gridCol>
                <a:gridCol w="953449">
                  <a:extLst>
                    <a:ext uri="{9D8B030D-6E8A-4147-A177-3AD203B41FA5}">
                      <a16:colId xmlns:a16="http://schemas.microsoft.com/office/drawing/2014/main" val="2322188597"/>
                    </a:ext>
                  </a:extLst>
                </a:gridCol>
              </a:tblGrid>
              <a:tr h="250759">
                <a:tc gridSpan="2">
                  <a:txBody>
                    <a:bodyPr/>
                    <a:lstStyle/>
                    <a:p>
                      <a:pPr algn="ctr"/>
                      <a:r>
                        <a:rPr lang="en-US" altLang="zh-CN" sz="1200" dirty="0"/>
                        <a:t>State</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StateName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Area (km2)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New York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141,297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Pennsylvania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119,280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Michigan</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250,487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bl>
          </a:graphicData>
        </a:graphic>
      </p:graphicFrame>
      <p:sp>
        <p:nvSpPr>
          <p:cNvPr id="17" name="TextBox 16">
            <a:extLst>
              <a:ext uri="{FF2B5EF4-FFF2-40B4-BE49-F238E27FC236}">
                <a16:creationId xmlns:a16="http://schemas.microsoft.com/office/drawing/2014/main" id="{DF06A2B5-8F7A-47F7-9A7E-F335A2F2E850}"/>
              </a:ext>
            </a:extLst>
          </p:cNvPr>
          <p:cNvSpPr txBox="1"/>
          <p:nvPr/>
        </p:nvSpPr>
        <p:spPr>
          <a:xfrm>
            <a:off x="636956" y="6071152"/>
            <a:ext cx="8562545" cy="276999"/>
          </a:xfrm>
          <a:prstGeom prst="rect">
            <a:avLst/>
          </a:prstGeom>
          <a:noFill/>
        </p:spPr>
        <p:txBody>
          <a:bodyPr wrap="square" lIns="0" rIns="0" rtlCol="0">
            <a:spAutoFit/>
          </a:bodyPr>
          <a:lstStyle/>
          <a:p>
            <a:r>
              <a:rPr lang="en-US" sz="1200" dirty="0"/>
              <a:t>[1] </a:t>
            </a:r>
            <a:r>
              <a:rPr lang="en-US" sz="1200" i="1" dirty="0"/>
              <a:t>Heterogeneous Graph Neural Networks for Malicious Account Detection</a:t>
            </a:r>
            <a:r>
              <a:rPr lang="en-US" sz="1200" dirty="0"/>
              <a:t>, Liu et al.</a:t>
            </a:r>
            <a:endParaRPr lang="en-US" sz="1200" i="1" dirty="0"/>
          </a:p>
        </p:txBody>
      </p:sp>
    </p:spTree>
    <p:extLst>
      <p:ext uri="{BB962C8B-B14F-4D97-AF65-F5344CB8AC3E}">
        <p14:creationId xmlns:p14="http://schemas.microsoft.com/office/powerpoint/2010/main" val="17263510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72190-71BB-CC16-0853-5BA10AE6A494}"/>
              </a:ext>
            </a:extLst>
          </p:cNvPr>
          <p:cNvSpPr>
            <a:spLocks noGrp="1"/>
          </p:cNvSpPr>
          <p:nvPr>
            <p:ph type="title"/>
          </p:nvPr>
        </p:nvSpPr>
        <p:spPr/>
        <p:txBody>
          <a:bodyPr/>
          <a:lstStyle/>
          <a:p>
            <a:r>
              <a:rPr lang="en-US" dirty="0"/>
              <a:t>Graph ML is promising, and I want to try it…</a:t>
            </a:r>
          </a:p>
        </p:txBody>
      </p:sp>
      <p:sp>
        <p:nvSpPr>
          <p:cNvPr id="4" name="Content Placeholder 3">
            <a:extLst>
              <a:ext uri="{FF2B5EF4-FFF2-40B4-BE49-F238E27FC236}">
                <a16:creationId xmlns:a16="http://schemas.microsoft.com/office/drawing/2014/main" id="{84E3BD99-B1C7-481A-95C4-BC143713B01B}"/>
              </a:ext>
            </a:extLst>
          </p:cNvPr>
          <p:cNvSpPr>
            <a:spLocks noGrp="1"/>
          </p:cNvSpPr>
          <p:nvPr>
            <p:ph idx="1"/>
          </p:nvPr>
        </p:nvSpPr>
        <p:spPr>
          <a:xfrm>
            <a:off x="425038" y="1371600"/>
            <a:ext cx="4493191" cy="461665"/>
          </a:xfrm>
        </p:spPr>
        <p:txBody>
          <a:bodyPr/>
          <a:lstStyle/>
          <a:p>
            <a:endParaRPr lang="en-US" dirty="0"/>
          </a:p>
        </p:txBody>
      </p:sp>
      <p:sp>
        <p:nvSpPr>
          <p:cNvPr id="2" name="Slide Number Placeholder 5">
            <a:extLst>
              <a:ext uri="{FF2B5EF4-FFF2-40B4-BE49-F238E27FC236}">
                <a16:creationId xmlns:a16="http://schemas.microsoft.com/office/drawing/2014/main" id="{CD8581EF-873C-A2F8-1129-C839CB48597D}"/>
              </a:ext>
            </a:extLst>
          </p:cNvPr>
          <p:cNvSpPr>
            <a:spLocks noGrp="1"/>
          </p:cNvSpPr>
          <p:nvPr>
            <p:ph type="sldNum" sz="quarter" idx="4"/>
          </p:nvPr>
        </p:nvSpPr>
        <p:spPr>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23</a:t>
            </a:fld>
            <a:endParaRPr lang="en-US"/>
          </a:p>
        </p:txBody>
      </p:sp>
      <p:sp>
        <p:nvSpPr>
          <p:cNvPr id="7" name="TextBox 6">
            <a:extLst>
              <a:ext uri="{FF2B5EF4-FFF2-40B4-BE49-F238E27FC236}">
                <a16:creationId xmlns:a16="http://schemas.microsoft.com/office/drawing/2014/main" id="{A79F8D71-10F4-4F4D-B2A3-561B7DC18FC4}"/>
              </a:ext>
            </a:extLst>
          </p:cNvPr>
          <p:cNvSpPr txBox="1"/>
          <p:nvPr/>
        </p:nvSpPr>
        <p:spPr>
          <a:xfrm>
            <a:off x="677058" y="5846836"/>
            <a:ext cx="8562545" cy="276999"/>
          </a:xfrm>
          <a:prstGeom prst="rect">
            <a:avLst/>
          </a:prstGeom>
          <a:noFill/>
        </p:spPr>
        <p:txBody>
          <a:bodyPr wrap="square" lIns="0" rIns="0" rtlCol="0">
            <a:spAutoFit/>
          </a:bodyPr>
          <a:lstStyle/>
          <a:p>
            <a:r>
              <a:rPr lang="en-US" sz="1200" dirty="0"/>
              <a:t>[1] </a:t>
            </a:r>
            <a:r>
              <a:rPr lang="en-US" sz="1200" i="1" dirty="0"/>
              <a:t>OGB-LSC</a:t>
            </a:r>
            <a:r>
              <a:rPr lang="en-US" sz="1200" dirty="0"/>
              <a:t> </a:t>
            </a:r>
            <a:r>
              <a:rPr lang="en-US" sz="1200" dirty="0">
                <a:hlinkClick r:id="rId2"/>
              </a:rPr>
              <a:t>https://ogb.stanford.edu/docs/lsc/</a:t>
            </a:r>
            <a:r>
              <a:rPr lang="en-US" sz="1200" dirty="0"/>
              <a:t> </a:t>
            </a:r>
          </a:p>
        </p:txBody>
      </p:sp>
      <p:pic>
        <p:nvPicPr>
          <p:cNvPr id="17" name="Picture 16">
            <a:extLst>
              <a:ext uri="{FF2B5EF4-FFF2-40B4-BE49-F238E27FC236}">
                <a16:creationId xmlns:a16="http://schemas.microsoft.com/office/drawing/2014/main" id="{6A5BBF27-F2BE-47BA-A567-EC7337C5DA5D}"/>
              </a:ext>
            </a:extLst>
          </p:cNvPr>
          <p:cNvPicPr>
            <a:picLocks noChangeAspect="1"/>
          </p:cNvPicPr>
          <p:nvPr/>
        </p:nvPicPr>
        <p:blipFill>
          <a:blip r:embed="rId3"/>
          <a:stretch>
            <a:fillRect/>
          </a:stretch>
        </p:blipFill>
        <p:spPr>
          <a:xfrm>
            <a:off x="1576757" y="2325857"/>
            <a:ext cx="3019425" cy="2419350"/>
          </a:xfrm>
          <a:prstGeom prst="rect">
            <a:avLst/>
          </a:prstGeom>
        </p:spPr>
      </p:pic>
      <p:pic>
        <p:nvPicPr>
          <p:cNvPr id="18" name="Picture 6" descr="Entity Relationship Diagram">
            <a:extLst>
              <a:ext uri="{FF2B5EF4-FFF2-40B4-BE49-F238E27FC236}">
                <a16:creationId xmlns:a16="http://schemas.microsoft.com/office/drawing/2014/main" id="{734A81E1-22BE-4972-908C-1F582BBB4B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9562" y="1105058"/>
            <a:ext cx="3392309" cy="4647884"/>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Left 18">
            <a:extLst>
              <a:ext uri="{FF2B5EF4-FFF2-40B4-BE49-F238E27FC236}">
                <a16:creationId xmlns:a16="http://schemas.microsoft.com/office/drawing/2014/main" id="{E45314C8-16CB-4F4D-B4F7-86528230F707}"/>
              </a:ext>
            </a:extLst>
          </p:cNvPr>
          <p:cNvSpPr/>
          <p:nvPr/>
        </p:nvSpPr>
        <p:spPr>
          <a:xfrm>
            <a:off x="4649448" y="3169328"/>
            <a:ext cx="2115336" cy="612559"/>
          </a:xfrm>
          <a:prstGeom prst="lef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3298541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C8D14D-71A7-D976-9E27-5AE59AAF848E}"/>
              </a:ext>
            </a:extLst>
          </p:cNvPr>
          <p:cNvSpPr>
            <a:spLocks noGrp="1"/>
          </p:cNvSpPr>
          <p:nvPr>
            <p:ph type="title"/>
          </p:nvPr>
        </p:nvSpPr>
        <p:spPr/>
        <p:txBody>
          <a:bodyPr/>
          <a:lstStyle/>
          <a:p>
            <a:pPr marL="342900" indent="-342900">
              <a:spcAft>
                <a:spcPts val="1200"/>
              </a:spcAft>
            </a:pPr>
            <a:r>
              <a:rPr lang="en-US" dirty="0"/>
              <a:t>Applying Graph ML on Tables</a:t>
            </a:r>
            <a:br>
              <a:rPr lang="en-US" dirty="0"/>
            </a:br>
            <a:r>
              <a:rPr lang="en-US" sz="2800" dirty="0"/>
              <a:t>(as per a data scientist)</a:t>
            </a:r>
          </a:p>
        </p:txBody>
      </p:sp>
      <p:sp>
        <p:nvSpPr>
          <p:cNvPr id="2" name="Slide Number Placeholder 1">
            <a:extLst>
              <a:ext uri="{FF2B5EF4-FFF2-40B4-BE49-F238E27FC236}">
                <a16:creationId xmlns:a16="http://schemas.microsoft.com/office/drawing/2014/main" id="{1F164F5B-36EE-A013-4BCE-B2770A8EA35B}"/>
              </a:ext>
            </a:extLst>
          </p:cNvPr>
          <p:cNvSpPr>
            <a:spLocks noGrp="1"/>
          </p:cNvSpPr>
          <p:nvPr>
            <p:ph type="sldNum" sz="quarter" idx="4"/>
          </p:nvPr>
        </p:nvSpPr>
        <p:spPr>
          <a:xfrm>
            <a:off x="9105901" y="6348151"/>
            <a:ext cx="2743200" cy="365125"/>
          </a:xfrm>
        </p:spPr>
        <p:txBody>
          <a:bodyPr/>
          <a:lstStyle/>
          <a:p>
            <a:fld id="{DC503246-BBCE-4F0A-BCDC-08FC4C52637D}" type="slidenum">
              <a:rPr lang="en-US" smtClean="0"/>
              <a:pPr/>
              <a:t>24</a:t>
            </a:fld>
            <a:endParaRPr lang="en-US"/>
          </a:p>
        </p:txBody>
      </p:sp>
    </p:spTree>
    <p:extLst>
      <p:ext uri="{BB962C8B-B14F-4D97-AF65-F5344CB8AC3E}">
        <p14:creationId xmlns:p14="http://schemas.microsoft.com/office/powerpoint/2010/main" val="335812393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DCAA1-45E1-4AF3-856D-98D9E59D5BF2}"/>
              </a:ext>
            </a:extLst>
          </p:cNvPr>
          <p:cNvSpPr>
            <a:spLocks noGrp="1"/>
          </p:cNvSpPr>
          <p:nvPr>
            <p:ph type="title"/>
          </p:nvPr>
        </p:nvSpPr>
        <p:spPr/>
        <p:txBody>
          <a:bodyPr/>
          <a:lstStyle/>
          <a:p>
            <a:r>
              <a:rPr lang="en-US" dirty="0"/>
              <a:t>What does a graph describe?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428D79-560B-4D01-8CF9-743B8E8B3A0B}"/>
                  </a:ext>
                </a:extLst>
              </p:cNvPr>
              <p:cNvSpPr>
                <a:spLocks noGrp="1"/>
              </p:cNvSpPr>
              <p:nvPr>
                <p:ph idx="1"/>
              </p:nvPr>
            </p:nvSpPr>
            <p:spPr>
              <a:xfrm>
                <a:off x="425038" y="1371600"/>
                <a:ext cx="5521615" cy="2769989"/>
              </a:xfrm>
            </p:spPr>
            <p:txBody>
              <a:bodyPr/>
              <a:lstStyle/>
              <a:p>
                <a:r>
                  <a:rPr lang="en-US" dirty="0"/>
                  <a:t>A graph is defined as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 </m:t>
                          </m:r>
                          <m:r>
                            <a:rPr lang="en-US" b="0" i="1" smtClean="0">
                              <a:latin typeface="Cambria Math" panose="02040503050406030204" pitchFamily="18" charset="0"/>
                            </a:rPr>
                            <m:t>𝐸</m:t>
                          </m:r>
                        </m:e>
                      </m:d>
                      <m:r>
                        <a:rPr lang="en-US" b="0" i="1" smtClean="0">
                          <a:latin typeface="Cambria Math" panose="02040503050406030204" pitchFamily="18" charset="0"/>
                        </a:rPr>
                        <m:t>,  </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𝑉</m:t>
                      </m:r>
                    </m:oMath>
                  </m:oMathPara>
                </a14:m>
                <a:endParaRPr lang="en-US" dirty="0"/>
              </a:p>
              <a:p>
                <a:r>
                  <a:rPr lang="en-US" dirty="0"/>
                  <a:t>V is the set of vertices.</a:t>
                </a:r>
              </a:p>
              <a:p>
                <a:r>
                  <a:rPr lang="en-US" dirty="0"/>
                  <a:t>E is the set of edges that describes existing binary </a:t>
                </a:r>
                <a:r>
                  <a:rPr lang="en-US" b="1" i="1" dirty="0"/>
                  <a:t>relationships</a:t>
                </a:r>
                <a:r>
                  <a:rPr lang="en-US" dirty="0"/>
                  <a:t> between vertices.</a:t>
                </a:r>
              </a:p>
            </p:txBody>
          </p:sp>
        </mc:Choice>
        <mc:Fallback xmlns="">
          <p:sp>
            <p:nvSpPr>
              <p:cNvPr id="3" name="Content Placeholder 2">
                <a:extLst>
                  <a:ext uri="{FF2B5EF4-FFF2-40B4-BE49-F238E27FC236}">
                    <a16:creationId xmlns:a16="http://schemas.microsoft.com/office/drawing/2014/main" id="{B9428D79-560B-4D01-8CF9-743B8E8B3A0B}"/>
                  </a:ext>
                </a:extLst>
              </p:cNvPr>
              <p:cNvSpPr>
                <a:spLocks noGrp="1" noRot="1" noChangeAspect="1" noMove="1" noResize="1" noEditPoints="1" noAdjustHandles="1" noChangeArrowheads="1" noChangeShapeType="1" noTextEdit="1"/>
              </p:cNvSpPr>
              <p:nvPr>
                <p:ph idx="1"/>
              </p:nvPr>
            </p:nvSpPr>
            <p:spPr>
              <a:xfrm>
                <a:off x="425038" y="1371600"/>
                <a:ext cx="5521615" cy="2769989"/>
              </a:xfrm>
              <a:blipFill>
                <a:blip r:embed="rId3"/>
                <a:stretch>
                  <a:fillRect l="-3422" t="-1762" b="-418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190EF90-09B4-44F9-8855-F11A6110FF7B}"/>
              </a:ext>
            </a:extLst>
          </p:cNvPr>
          <p:cNvSpPr>
            <a:spLocks noGrp="1"/>
          </p:cNvSpPr>
          <p:nvPr>
            <p:ph type="sldNum" sz="quarter" idx="4"/>
          </p:nvPr>
        </p:nvSpPr>
        <p:spPr/>
        <p:txBody>
          <a:bodyPr/>
          <a:lstStyle/>
          <a:p>
            <a:fld id="{DC503246-BBCE-4F0A-BCDC-08FC4C52637D}" type="slidenum">
              <a:rPr lang="en-US" smtClean="0"/>
              <a:pPr/>
              <a:t>25</a:t>
            </a:fld>
            <a:endParaRPr lang="en-US"/>
          </a:p>
        </p:txBody>
      </p:sp>
      <p:sp>
        <p:nvSpPr>
          <p:cNvPr id="7" name="TextBox 6">
            <a:extLst>
              <a:ext uri="{FF2B5EF4-FFF2-40B4-BE49-F238E27FC236}">
                <a16:creationId xmlns:a16="http://schemas.microsoft.com/office/drawing/2014/main" id="{D5164111-A858-4281-B9EE-48FC3F544BCC}"/>
              </a:ext>
            </a:extLst>
          </p:cNvPr>
          <p:cNvSpPr txBox="1"/>
          <p:nvPr/>
        </p:nvSpPr>
        <p:spPr>
          <a:xfrm>
            <a:off x="6094487" y="2974019"/>
            <a:ext cx="65" cy="276999"/>
          </a:xfrm>
          <a:prstGeom prst="rect">
            <a:avLst/>
          </a:prstGeom>
          <a:noFill/>
        </p:spPr>
        <p:txBody>
          <a:bodyPr wrap="none" lIns="0" tIns="0" rIns="0" bIns="0" rtlCol="0">
            <a:spAutoFit/>
          </a:bodyPr>
          <a:lstStyle/>
          <a:p>
            <a:pPr algn="ctr"/>
            <a:endParaRPr lang="en-US" dirty="0" err="1"/>
          </a:p>
        </p:txBody>
      </p:sp>
      <p:pic>
        <p:nvPicPr>
          <p:cNvPr id="9" name="Picture 2">
            <a:extLst>
              <a:ext uri="{FF2B5EF4-FFF2-40B4-BE49-F238E27FC236}">
                <a16:creationId xmlns:a16="http://schemas.microsoft.com/office/drawing/2014/main" id="{5A66F3F3-2FD4-45D9-AF71-3C1ECCC7E2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8375" y="1835695"/>
            <a:ext cx="2381634" cy="2463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24904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9437EE5-D69C-4085-8CA4-9D99CFC4F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7604" y="2533201"/>
            <a:ext cx="3247724" cy="2206990"/>
          </a:xfrm>
          <a:prstGeom prst="rect">
            <a:avLst/>
          </a:prstGeom>
        </p:spPr>
      </p:pic>
      <p:sp>
        <p:nvSpPr>
          <p:cNvPr id="2" name="Title 1">
            <a:extLst>
              <a:ext uri="{FF2B5EF4-FFF2-40B4-BE49-F238E27FC236}">
                <a16:creationId xmlns:a16="http://schemas.microsoft.com/office/drawing/2014/main" id="{C24FA1B4-A794-4D65-A05D-25ECA3D0F73A}"/>
              </a:ext>
            </a:extLst>
          </p:cNvPr>
          <p:cNvSpPr>
            <a:spLocks noGrp="1"/>
          </p:cNvSpPr>
          <p:nvPr>
            <p:ph type="title"/>
          </p:nvPr>
        </p:nvSpPr>
        <p:spPr/>
        <p:txBody>
          <a:bodyPr/>
          <a:lstStyle/>
          <a:p>
            <a:r>
              <a:rPr lang="en-US" dirty="0"/>
              <a:t>How to connect graphs and tables?</a:t>
            </a:r>
          </a:p>
        </p:txBody>
      </p:sp>
      <p:sp>
        <p:nvSpPr>
          <p:cNvPr id="3" name="Content Placeholder 2">
            <a:extLst>
              <a:ext uri="{FF2B5EF4-FFF2-40B4-BE49-F238E27FC236}">
                <a16:creationId xmlns:a16="http://schemas.microsoft.com/office/drawing/2014/main" id="{F037C62C-4C7B-4EE2-8813-BBA5B1BB236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274D6DA-9EAD-422C-BD3F-7B71BFE5E0CC}"/>
              </a:ext>
            </a:extLst>
          </p:cNvPr>
          <p:cNvSpPr>
            <a:spLocks noGrp="1"/>
          </p:cNvSpPr>
          <p:nvPr>
            <p:ph type="sldNum" sz="quarter" idx="4"/>
          </p:nvPr>
        </p:nvSpPr>
        <p:spPr/>
        <p:txBody>
          <a:bodyPr/>
          <a:lstStyle/>
          <a:p>
            <a:fld id="{DC503246-BBCE-4F0A-BCDC-08FC4C52637D}" type="slidenum">
              <a:rPr lang="en-US" smtClean="0"/>
              <a:pPr/>
              <a:t>26</a:t>
            </a:fld>
            <a:endParaRPr lang="en-US"/>
          </a:p>
        </p:txBody>
      </p:sp>
      <p:sp>
        <p:nvSpPr>
          <p:cNvPr id="11" name="Rectangle 10">
            <a:extLst>
              <a:ext uri="{FF2B5EF4-FFF2-40B4-BE49-F238E27FC236}">
                <a16:creationId xmlns:a16="http://schemas.microsoft.com/office/drawing/2014/main" id="{9BA4F734-A279-4A50-A4AF-D12AF4DCA4EA}"/>
              </a:ext>
            </a:extLst>
          </p:cNvPr>
          <p:cNvSpPr/>
          <p:nvPr/>
        </p:nvSpPr>
        <p:spPr>
          <a:xfrm>
            <a:off x="5738436" y="2126708"/>
            <a:ext cx="686406" cy="1446550"/>
          </a:xfrm>
          <a:prstGeom prst="rect">
            <a:avLst/>
          </a:prstGeom>
          <a:noFill/>
        </p:spPr>
        <p:txBody>
          <a:bodyPr wrap="square" lIns="91440" tIns="45720" rIns="91440" bIns="45720">
            <a:spAutoFit/>
          </a:bodyPr>
          <a:lstStyle/>
          <a:p>
            <a:pPr algn="ctr"/>
            <a:r>
              <a:rPr lang="en-US" sz="8800" b="1" cap="none" spc="0" dirty="0">
                <a:ln w="22225">
                  <a:solidFill>
                    <a:schemeClr val="accent2"/>
                  </a:solidFill>
                  <a:prstDash val="solid"/>
                </a:ln>
                <a:solidFill>
                  <a:schemeClr val="accent2">
                    <a:lumMod val="40000"/>
                    <a:lumOff val="60000"/>
                  </a:schemeClr>
                </a:solidFill>
                <a:effectLst/>
              </a:rPr>
              <a:t>?</a:t>
            </a:r>
          </a:p>
        </p:txBody>
      </p:sp>
      <p:pic>
        <p:nvPicPr>
          <p:cNvPr id="4100" name="Picture 4">
            <a:extLst>
              <a:ext uri="{FF2B5EF4-FFF2-40B4-BE49-F238E27FC236}">
                <a16:creationId xmlns:a16="http://schemas.microsoft.com/office/drawing/2014/main" id="{7D9F2112-EC8E-443C-9A17-702CD9B69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2325" y="2154782"/>
            <a:ext cx="2009775" cy="31718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E695AF87-2732-4846-A0CB-EEB4606DB5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780" y="1751352"/>
            <a:ext cx="26193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4384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A1B4-A794-4D65-A05D-25ECA3D0F73A}"/>
              </a:ext>
            </a:extLst>
          </p:cNvPr>
          <p:cNvSpPr>
            <a:spLocks noGrp="1"/>
          </p:cNvSpPr>
          <p:nvPr>
            <p:ph type="title"/>
          </p:nvPr>
        </p:nvSpPr>
        <p:spPr/>
        <p:txBody>
          <a:bodyPr/>
          <a:lstStyle/>
          <a:p>
            <a:r>
              <a:rPr lang="en-US" dirty="0"/>
              <a:t>How to connect graphs and tables?</a:t>
            </a:r>
          </a:p>
        </p:txBody>
      </p:sp>
      <p:sp>
        <p:nvSpPr>
          <p:cNvPr id="3" name="Content Placeholder 2">
            <a:extLst>
              <a:ext uri="{FF2B5EF4-FFF2-40B4-BE49-F238E27FC236}">
                <a16:creationId xmlns:a16="http://schemas.microsoft.com/office/drawing/2014/main" id="{F037C62C-4C7B-4EE2-8813-BBA5B1BB236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274D6DA-9EAD-422C-BD3F-7B71BFE5E0CC}"/>
              </a:ext>
            </a:extLst>
          </p:cNvPr>
          <p:cNvSpPr>
            <a:spLocks noGrp="1"/>
          </p:cNvSpPr>
          <p:nvPr>
            <p:ph type="sldNum" sz="quarter" idx="4"/>
          </p:nvPr>
        </p:nvSpPr>
        <p:spPr/>
        <p:txBody>
          <a:bodyPr/>
          <a:lstStyle/>
          <a:p>
            <a:fld id="{DC503246-BBCE-4F0A-BCDC-08FC4C52637D}" type="slidenum">
              <a:rPr lang="en-US" smtClean="0"/>
              <a:pPr/>
              <a:t>27</a:t>
            </a:fld>
            <a:endParaRPr lang="en-US"/>
          </a:p>
        </p:txBody>
      </p:sp>
      <p:pic>
        <p:nvPicPr>
          <p:cNvPr id="4100" name="Picture 4">
            <a:extLst>
              <a:ext uri="{FF2B5EF4-FFF2-40B4-BE49-F238E27FC236}">
                <a16:creationId xmlns:a16="http://schemas.microsoft.com/office/drawing/2014/main" id="{7D9F2112-EC8E-443C-9A17-702CD9B69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2325" y="2154782"/>
            <a:ext cx="2009775" cy="317182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96232214-9FB5-4C62-B74C-9A5B0AF3F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432" y="1722777"/>
            <a:ext cx="2362200" cy="383857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Left 9">
            <a:extLst>
              <a:ext uri="{FF2B5EF4-FFF2-40B4-BE49-F238E27FC236}">
                <a16:creationId xmlns:a16="http://schemas.microsoft.com/office/drawing/2014/main" id="{17D15D8F-3FF9-4007-8B6F-97EB30E7ABD0}"/>
              </a:ext>
            </a:extLst>
          </p:cNvPr>
          <p:cNvSpPr/>
          <p:nvPr/>
        </p:nvSpPr>
        <p:spPr>
          <a:xfrm flipH="1">
            <a:off x="3000651" y="3232444"/>
            <a:ext cx="2020780" cy="612559"/>
          </a:xfrm>
          <a:prstGeom prst="lef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7172" name="Picture 4">
            <a:extLst>
              <a:ext uri="{FF2B5EF4-FFF2-40B4-BE49-F238E27FC236}">
                <a16:creationId xmlns:a16="http://schemas.microsoft.com/office/drawing/2014/main" id="{9C7D5F43-B8CF-41F3-8DE5-151E7AF603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780" y="1751352"/>
            <a:ext cx="2619375" cy="3810000"/>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Left 12">
            <a:extLst>
              <a:ext uri="{FF2B5EF4-FFF2-40B4-BE49-F238E27FC236}">
                <a16:creationId xmlns:a16="http://schemas.microsoft.com/office/drawing/2014/main" id="{FD44570F-4DFC-462C-8BA9-511B10DA7A15}"/>
              </a:ext>
            </a:extLst>
          </p:cNvPr>
          <p:cNvSpPr/>
          <p:nvPr/>
        </p:nvSpPr>
        <p:spPr>
          <a:xfrm flipH="1">
            <a:off x="7272290" y="3232443"/>
            <a:ext cx="2020780" cy="612559"/>
          </a:xfrm>
          <a:prstGeom prst="lef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221629327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DCAA1-45E1-4AF3-856D-98D9E59D5BF2}"/>
              </a:ext>
            </a:extLst>
          </p:cNvPr>
          <p:cNvSpPr>
            <a:spLocks noGrp="1"/>
          </p:cNvSpPr>
          <p:nvPr>
            <p:ph type="title"/>
          </p:nvPr>
        </p:nvSpPr>
        <p:spPr/>
        <p:txBody>
          <a:bodyPr/>
          <a:lstStyle/>
          <a:p>
            <a:r>
              <a:rPr lang="en-US" dirty="0"/>
              <a:t>What is an RDB?</a:t>
            </a:r>
          </a:p>
        </p:txBody>
      </p:sp>
      <p:sp>
        <p:nvSpPr>
          <p:cNvPr id="3" name="Content Placeholder 2">
            <a:extLst>
              <a:ext uri="{FF2B5EF4-FFF2-40B4-BE49-F238E27FC236}">
                <a16:creationId xmlns:a16="http://schemas.microsoft.com/office/drawing/2014/main" id="{B9428D79-560B-4D01-8CF9-743B8E8B3A0B}"/>
              </a:ext>
            </a:extLst>
          </p:cNvPr>
          <p:cNvSpPr>
            <a:spLocks noGrp="1"/>
          </p:cNvSpPr>
          <p:nvPr>
            <p:ph idx="1"/>
          </p:nvPr>
        </p:nvSpPr>
        <p:spPr>
          <a:xfrm>
            <a:off x="425037" y="1371600"/>
            <a:ext cx="6163577" cy="4216539"/>
          </a:xfrm>
        </p:spPr>
        <p:txBody>
          <a:bodyPr/>
          <a:lstStyle/>
          <a:p>
            <a:r>
              <a:rPr lang="en-US" dirty="0"/>
              <a:t>A relational database (RDB) is a collection of tables with additional constraints:</a:t>
            </a:r>
            <a:endParaRPr lang="en-US" i="1" dirty="0"/>
          </a:p>
          <a:p>
            <a:pPr marL="342900" indent="-342900">
              <a:buFont typeface="Arial" panose="020B0604020202020204" pitchFamily="34" charset="0"/>
              <a:buChar char="•"/>
            </a:pPr>
            <a:r>
              <a:rPr lang="en-US" dirty="0"/>
              <a:t>Some columns can be </a:t>
            </a:r>
            <a:r>
              <a:rPr lang="en-US" i="1" dirty="0">
                <a:solidFill>
                  <a:schemeClr val="accent1"/>
                </a:solidFill>
              </a:rPr>
              <a:t>primary keys</a:t>
            </a:r>
            <a:r>
              <a:rPr lang="en-US" dirty="0">
                <a:solidFill>
                  <a:schemeClr val="accent1"/>
                </a:solidFill>
              </a:rPr>
              <a:t> (PKs)</a:t>
            </a:r>
          </a:p>
          <a:p>
            <a:pPr marL="800100" lvl="2" indent="-342900">
              <a:buFont typeface="Arial" panose="020B0604020202020204" pitchFamily="34" charset="0"/>
              <a:buChar char="•"/>
            </a:pPr>
            <a:r>
              <a:rPr lang="en-US" dirty="0"/>
              <a:t>Unique identifier for each row in a table</a:t>
            </a:r>
          </a:p>
          <a:p>
            <a:pPr marL="342900" indent="-342900">
              <a:buFont typeface="Arial" panose="020B0604020202020204" pitchFamily="34" charset="0"/>
              <a:buChar char="•"/>
            </a:pPr>
            <a:r>
              <a:rPr lang="en-US" dirty="0"/>
              <a:t>Some columns can be</a:t>
            </a:r>
            <a:r>
              <a:rPr lang="en-US" i="1" dirty="0"/>
              <a:t> </a:t>
            </a:r>
            <a:r>
              <a:rPr lang="en-US" i="1" dirty="0">
                <a:solidFill>
                  <a:schemeClr val="accent2"/>
                </a:solidFill>
              </a:rPr>
              <a:t>foreign keys</a:t>
            </a:r>
            <a:r>
              <a:rPr lang="en-US" dirty="0">
                <a:solidFill>
                  <a:schemeClr val="accent2"/>
                </a:solidFill>
              </a:rPr>
              <a:t> (FKs)</a:t>
            </a:r>
            <a:endParaRPr lang="en-US" i="1" dirty="0">
              <a:solidFill>
                <a:schemeClr val="accent2"/>
              </a:solidFill>
            </a:endParaRPr>
          </a:p>
          <a:p>
            <a:pPr marL="800100" lvl="2" indent="-342900">
              <a:buFont typeface="Arial" panose="020B0604020202020204" pitchFamily="34" charset="0"/>
              <a:buChar char="•"/>
            </a:pPr>
            <a:r>
              <a:rPr lang="en-US" dirty="0"/>
              <a:t>Unique identifier for a row in </a:t>
            </a:r>
            <a:r>
              <a:rPr lang="en-US" b="1" dirty="0"/>
              <a:t>another</a:t>
            </a:r>
            <a:r>
              <a:rPr lang="en-US" dirty="0"/>
              <a:t> table.</a:t>
            </a:r>
          </a:p>
          <a:p>
            <a:pPr marL="342900" indent="-342900">
              <a:buFont typeface="Arial" panose="020B0604020202020204" pitchFamily="34" charset="0"/>
              <a:buChar char="•"/>
            </a:pPr>
            <a:r>
              <a:rPr lang="en-US" dirty="0"/>
              <a:t>Other annotations like data types…</a:t>
            </a:r>
          </a:p>
          <a:p>
            <a:pPr marL="800100" lvl="2" indent="-342900">
              <a:buFont typeface="Arial" panose="020B0604020202020204" pitchFamily="34" charset="0"/>
              <a:buChar char="•"/>
            </a:pPr>
            <a:r>
              <a:rPr lang="en-US" dirty="0"/>
              <a:t>Not our focus today</a:t>
            </a:r>
          </a:p>
          <a:p>
            <a:endParaRPr lang="en-US" i="1" dirty="0"/>
          </a:p>
        </p:txBody>
      </p:sp>
      <p:sp>
        <p:nvSpPr>
          <p:cNvPr id="4" name="Slide Number Placeholder 3">
            <a:extLst>
              <a:ext uri="{FF2B5EF4-FFF2-40B4-BE49-F238E27FC236}">
                <a16:creationId xmlns:a16="http://schemas.microsoft.com/office/drawing/2014/main" id="{8190EF90-09B4-44F9-8855-F11A6110FF7B}"/>
              </a:ext>
            </a:extLst>
          </p:cNvPr>
          <p:cNvSpPr>
            <a:spLocks noGrp="1"/>
          </p:cNvSpPr>
          <p:nvPr>
            <p:ph type="sldNum" sz="quarter" idx="4"/>
          </p:nvPr>
        </p:nvSpPr>
        <p:spPr/>
        <p:txBody>
          <a:bodyPr/>
          <a:lstStyle/>
          <a:p>
            <a:fld id="{DC503246-BBCE-4F0A-BCDC-08FC4C52637D}" type="slidenum">
              <a:rPr lang="en-US" smtClean="0"/>
              <a:pPr/>
              <a:t>28</a:t>
            </a:fld>
            <a:endParaRPr lang="en-US"/>
          </a:p>
        </p:txBody>
      </p:sp>
      <p:sp>
        <p:nvSpPr>
          <p:cNvPr id="7" name="TextBox 6">
            <a:extLst>
              <a:ext uri="{FF2B5EF4-FFF2-40B4-BE49-F238E27FC236}">
                <a16:creationId xmlns:a16="http://schemas.microsoft.com/office/drawing/2014/main" id="{D5164111-A858-4281-B9EE-48FC3F544BCC}"/>
              </a:ext>
            </a:extLst>
          </p:cNvPr>
          <p:cNvSpPr txBox="1"/>
          <p:nvPr/>
        </p:nvSpPr>
        <p:spPr>
          <a:xfrm>
            <a:off x="6094487" y="2974019"/>
            <a:ext cx="65" cy="276999"/>
          </a:xfrm>
          <a:prstGeom prst="rect">
            <a:avLst/>
          </a:prstGeom>
          <a:noFill/>
        </p:spPr>
        <p:txBody>
          <a:bodyPr wrap="none" lIns="0" tIns="0" rIns="0" bIns="0" rtlCol="0">
            <a:spAutoFit/>
          </a:bodyPr>
          <a:lstStyle/>
          <a:p>
            <a:pPr algn="ctr"/>
            <a:endParaRPr lang="en-US" dirty="0" err="1"/>
          </a:p>
        </p:txBody>
      </p:sp>
      <p:graphicFrame>
        <p:nvGraphicFramePr>
          <p:cNvPr id="9" name="表格 5">
            <a:extLst>
              <a:ext uri="{FF2B5EF4-FFF2-40B4-BE49-F238E27FC236}">
                <a16:creationId xmlns:a16="http://schemas.microsoft.com/office/drawing/2014/main" id="{767CA0BE-FA07-4C2D-8AF7-51F535E1FF18}"/>
              </a:ext>
            </a:extLst>
          </p:cNvPr>
          <p:cNvGraphicFramePr>
            <a:graphicFrameLocks noGrp="1"/>
          </p:cNvGraphicFramePr>
          <p:nvPr>
            <p:extLst>
              <p:ext uri="{D42A27DB-BD31-4B8C-83A1-F6EECF244321}">
                <p14:modId xmlns:p14="http://schemas.microsoft.com/office/powerpoint/2010/main" val="1733900538"/>
              </p:ext>
            </p:extLst>
          </p:nvPr>
        </p:nvGraphicFramePr>
        <p:xfrm>
          <a:off x="8050548" y="1501572"/>
          <a:ext cx="3456384" cy="1341120"/>
        </p:xfrm>
        <a:graphic>
          <a:graphicData uri="http://schemas.openxmlformats.org/drawingml/2006/table">
            <a:tbl>
              <a:tblPr firstRow="1" bandRow="1">
                <a:tableStyleId>{91EBBBCC-DAD2-459C-BE2E-F6DE35CF9A28}</a:tableStyleId>
              </a:tblPr>
              <a:tblGrid>
                <a:gridCol w="864096">
                  <a:extLst>
                    <a:ext uri="{9D8B030D-6E8A-4147-A177-3AD203B41FA5}">
                      <a16:colId xmlns:a16="http://schemas.microsoft.com/office/drawing/2014/main" val="2620867882"/>
                    </a:ext>
                  </a:extLst>
                </a:gridCol>
                <a:gridCol w="864096">
                  <a:extLst>
                    <a:ext uri="{9D8B030D-6E8A-4147-A177-3AD203B41FA5}">
                      <a16:colId xmlns:a16="http://schemas.microsoft.com/office/drawing/2014/main" val="2322188597"/>
                    </a:ext>
                  </a:extLst>
                </a:gridCol>
                <a:gridCol w="864096">
                  <a:extLst>
                    <a:ext uri="{9D8B030D-6E8A-4147-A177-3AD203B41FA5}">
                      <a16:colId xmlns:a16="http://schemas.microsoft.com/office/drawing/2014/main" val="134630685"/>
                    </a:ext>
                  </a:extLst>
                </a:gridCol>
                <a:gridCol w="864096">
                  <a:extLst>
                    <a:ext uri="{9D8B030D-6E8A-4147-A177-3AD203B41FA5}">
                      <a16:colId xmlns:a16="http://schemas.microsoft.com/office/drawing/2014/main" val="329182359"/>
                    </a:ext>
                  </a:extLst>
                </a:gridCol>
              </a:tblGrid>
              <a:tr h="250759">
                <a:tc gridSpan="4">
                  <a:txBody>
                    <a:bodyPr/>
                    <a:lstStyle/>
                    <a:p>
                      <a:pPr algn="ctr"/>
                      <a:r>
                        <a:rPr lang="en-US" altLang="zh-CN" sz="1200" dirty="0" err="1"/>
                        <a:t>CreditCard</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CardNumber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ExpiryDate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2006/04/08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2005/03/27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2006/09/12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2007/12/11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1" name="表格 7">
            <a:extLst>
              <a:ext uri="{FF2B5EF4-FFF2-40B4-BE49-F238E27FC236}">
                <a16:creationId xmlns:a16="http://schemas.microsoft.com/office/drawing/2014/main" id="{172EFAED-3057-4CDB-807F-6093C92912CE}"/>
              </a:ext>
            </a:extLst>
          </p:cNvPr>
          <p:cNvGraphicFramePr>
            <a:graphicFrameLocks noGrp="1"/>
          </p:cNvGraphicFramePr>
          <p:nvPr/>
        </p:nvGraphicFramePr>
        <p:xfrm>
          <a:off x="6238610" y="4695308"/>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sp>
        <p:nvSpPr>
          <p:cNvPr id="5" name="Rectangle 4">
            <a:extLst>
              <a:ext uri="{FF2B5EF4-FFF2-40B4-BE49-F238E27FC236}">
                <a16:creationId xmlns:a16="http://schemas.microsoft.com/office/drawing/2014/main" id="{173DF520-6D23-4E7E-A59D-CA5BD8BCCB26}"/>
              </a:ext>
            </a:extLst>
          </p:cNvPr>
          <p:cNvSpPr/>
          <p:nvPr/>
        </p:nvSpPr>
        <p:spPr>
          <a:xfrm>
            <a:off x="7954392" y="1695635"/>
            <a:ext cx="1047565" cy="127838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2" name="Rectangle 11">
            <a:extLst>
              <a:ext uri="{FF2B5EF4-FFF2-40B4-BE49-F238E27FC236}">
                <a16:creationId xmlns:a16="http://schemas.microsoft.com/office/drawing/2014/main" id="{6858E2D5-6D93-46AD-9CD3-32BF4DAB470C}"/>
              </a:ext>
            </a:extLst>
          </p:cNvPr>
          <p:cNvSpPr/>
          <p:nvPr/>
        </p:nvSpPr>
        <p:spPr>
          <a:xfrm>
            <a:off x="7583009" y="4855340"/>
            <a:ext cx="1047565" cy="127838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14" name="Straight Arrow Connector 13">
            <a:extLst>
              <a:ext uri="{FF2B5EF4-FFF2-40B4-BE49-F238E27FC236}">
                <a16:creationId xmlns:a16="http://schemas.microsoft.com/office/drawing/2014/main" id="{538AB251-E72D-4205-A36A-C8F899AFCEA4}"/>
              </a:ext>
            </a:extLst>
          </p:cNvPr>
          <p:cNvCxnSpPr>
            <a:cxnSpLocks/>
            <a:endCxn id="5" idx="2"/>
          </p:cNvCxnSpPr>
          <p:nvPr/>
        </p:nvCxnSpPr>
        <p:spPr>
          <a:xfrm flipV="1">
            <a:off x="8050549" y="2974019"/>
            <a:ext cx="427626" cy="172129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DF3FA72-862A-471A-AAF5-2B6A586C1B05}"/>
              </a:ext>
            </a:extLst>
          </p:cNvPr>
          <p:cNvCxnSpPr>
            <a:cxnSpLocks/>
          </p:cNvCxnSpPr>
          <p:nvPr/>
        </p:nvCxnSpPr>
        <p:spPr>
          <a:xfrm flipV="1">
            <a:off x="6480699" y="2334827"/>
            <a:ext cx="1340528" cy="79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DCC79B6-E07B-4DD4-B304-0FC9696713C9}"/>
              </a:ext>
            </a:extLst>
          </p:cNvPr>
          <p:cNvCxnSpPr>
            <a:cxnSpLocks/>
          </p:cNvCxnSpPr>
          <p:nvPr/>
        </p:nvCxnSpPr>
        <p:spPr>
          <a:xfrm>
            <a:off x="6415548" y="3377954"/>
            <a:ext cx="1254759" cy="12232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03DBD8D4-5E13-476D-9382-0F53EBA688C4}"/>
              </a:ext>
            </a:extLst>
          </p:cNvPr>
          <p:cNvSpPr txBox="1"/>
          <p:nvPr/>
        </p:nvSpPr>
        <p:spPr>
          <a:xfrm flipH="1">
            <a:off x="8190690" y="3679578"/>
            <a:ext cx="1495856" cy="369332"/>
          </a:xfrm>
          <a:prstGeom prst="rect">
            <a:avLst/>
          </a:prstGeom>
          <a:noFill/>
        </p:spPr>
        <p:txBody>
          <a:bodyPr wrap="square" lIns="0" rIns="0" rtlCol="0">
            <a:spAutoFit/>
          </a:bodyPr>
          <a:lstStyle/>
          <a:p>
            <a:pPr algn="ctr"/>
            <a:r>
              <a:rPr lang="en-US" dirty="0"/>
              <a:t>References</a:t>
            </a:r>
          </a:p>
        </p:txBody>
      </p:sp>
    </p:spTree>
    <p:extLst>
      <p:ext uri="{BB962C8B-B14F-4D97-AF65-F5344CB8AC3E}">
        <p14:creationId xmlns:p14="http://schemas.microsoft.com/office/powerpoint/2010/main" val="499578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12" grpId="0" animBg="1"/>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A1B4-A794-4D65-A05D-25ECA3D0F73A}"/>
              </a:ext>
            </a:extLst>
          </p:cNvPr>
          <p:cNvSpPr>
            <a:spLocks noGrp="1"/>
          </p:cNvSpPr>
          <p:nvPr>
            <p:ph type="title"/>
          </p:nvPr>
        </p:nvSpPr>
        <p:spPr/>
        <p:txBody>
          <a:bodyPr/>
          <a:lstStyle/>
          <a:p>
            <a:r>
              <a:rPr lang="en-US" dirty="0"/>
              <a:t>Why RDB?</a:t>
            </a:r>
          </a:p>
        </p:txBody>
      </p:sp>
      <p:sp>
        <p:nvSpPr>
          <p:cNvPr id="3" name="Content Placeholder 2">
            <a:extLst>
              <a:ext uri="{FF2B5EF4-FFF2-40B4-BE49-F238E27FC236}">
                <a16:creationId xmlns:a16="http://schemas.microsoft.com/office/drawing/2014/main" id="{F037C62C-4C7B-4EE2-8813-BBA5B1BB236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274D6DA-9EAD-422C-BD3F-7B71BFE5E0CC}"/>
              </a:ext>
            </a:extLst>
          </p:cNvPr>
          <p:cNvSpPr>
            <a:spLocks noGrp="1"/>
          </p:cNvSpPr>
          <p:nvPr>
            <p:ph type="sldNum" sz="quarter" idx="4"/>
          </p:nvPr>
        </p:nvSpPr>
        <p:spPr/>
        <p:txBody>
          <a:bodyPr/>
          <a:lstStyle/>
          <a:p>
            <a:fld id="{DC503246-BBCE-4F0A-BCDC-08FC4C52637D}" type="slidenum">
              <a:rPr lang="en-US" smtClean="0"/>
              <a:pPr/>
              <a:t>29</a:t>
            </a:fld>
            <a:endParaRPr lang="en-US"/>
          </a:p>
        </p:txBody>
      </p:sp>
      <p:pic>
        <p:nvPicPr>
          <p:cNvPr id="7170" name="Picture 2">
            <a:extLst>
              <a:ext uri="{FF2B5EF4-FFF2-40B4-BE49-F238E27FC236}">
                <a16:creationId xmlns:a16="http://schemas.microsoft.com/office/drawing/2014/main" id="{96232214-9FB5-4C62-B74C-9A5B0AF3F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1432" y="1722777"/>
            <a:ext cx="2362200" cy="383857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Left 9">
            <a:extLst>
              <a:ext uri="{FF2B5EF4-FFF2-40B4-BE49-F238E27FC236}">
                <a16:creationId xmlns:a16="http://schemas.microsoft.com/office/drawing/2014/main" id="{17D15D8F-3FF9-4007-8B6F-97EB30E7ABD0}"/>
              </a:ext>
            </a:extLst>
          </p:cNvPr>
          <p:cNvSpPr/>
          <p:nvPr/>
        </p:nvSpPr>
        <p:spPr>
          <a:xfrm flipH="1">
            <a:off x="3000651" y="3232444"/>
            <a:ext cx="2020780" cy="612559"/>
          </a:xfrm>
          <a:prstGeom prst="lef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7172" name="Picture 4">
            <a:extLst>
              <a:ext uri="{FF2B5EF4-FFF2-40B4-BE49-F238E27FC236}">
                <a16:creationId xmlns:a16="http://schemas.microsoft.com/office/drawing/2014/main" id="{9C7D5F43-B8CF-41F3-8DE5-151E7AF60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780" y="1751352"/>
            <a:ext cx="2619375" cy="3810000"/>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4EEA662D-015B-4C84-B685-D8F4FD1DC81D}"/>
              </a:ext>
            </a:extLst>
          </p:cNvPr>
          <p:cNvSpPr txBox="1">
            <a:spLocks/>
          </p:cNvSpPr>
          <p:nvPr/>
        </p:nvSpPr>
        <p:spPr>
          <a:xfrm>
            <a:off x="7483876" y="1371600"/>
            <a:ext cx="4365224" cy="830997"/>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400" kern="1200">
                <a:solidFill>
                  <a:schemeClr val="tx1"/>
                </a:solidFill>
                <a:latin typeface="+mn-lt"/>
                <a:ea typeface="+mn-ea"/>
                <a:cs typeface="+mn-cs"/>
              </a:defRPr>
            </a:lvl1pPr>
            <a:lvl2pPr marL="228600" indent="0" algn="l" defTabSz="914400" rtl="0" eaLnBrk="1" latinLnBrk="0" hangingPunct="1">
              <a:lnSpc>
                <a:spcPct val="10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10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t>An RDB is already a set of tables…</a:t>
            </a:r>
          </a:p>
        </p:txBody>
      </p:sp>
    </p:spTree>
    <p:extLst>
      <p:ext uri="{BB962C8B-B14F-4D97-AF65-F5344CB8AC3E}">
        <p14:creationId xmlns:p14="http://schemas.microsoft.com/office/powerpoint/2010/main" val="6645358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C8D14D-71A7-D976-9E27-5AE59AAF848E}"/>
              </a:ext>
            </a:extLst>
          </p:cNvPr>
          <p:cNvSpPr>
            <a:spLocks noGrp="1"/>
          </p:cNvSpPr>
          <p:nvPr>
            <p:ph type="title"/>
          </p:nvPr>
        </p:nvSpPr>
        <p:spPr/>
        <p:txBody>
          <a:bodyPr/>
          <a:lstStyle/>
          <a:p>
            <a:pPr marL="342900" indent="-342900">
              <a:spcAft>
                <a:spcPts val="1200"/>
              </a:spcAft>
            </a:pPr>
            <a:r>
              <a:rPr lang="en-US" dirty="0"/>
              <a:t>Graph ML Overview</a:t>
            </a:r>
            <a:endParaRPr lang="en-US" sz="2800" dirty="0"/>
          </a:p>
        </p:txBody>
      </p:sp>
      <p:sp>
        <p:nvSpPr>
          <p:cNvPr id="2" name="Slide Number Placeholder 1">
            <a:extLst>
              <a:ext uri="{FF2B5EF4-FFF2-40B4-BE49-F238E27FC236}">
                <a16:creationId xmlns:a16="http://schemas.microsoft.com/office/drawing/2014/main" id="{1F164F5B-36EE-A013-4BCE-B2770A8EA35B}"/>
              </a:ext>
            </a:extLst>
          </p:cNvPr>
          <p:cNvSpPr>
            <a:spLocks noGrp="1"/>
          </p:cNvSpPr>
          <p:nvPr>
            <p:ph type="sldNum" sz="quarter" idx="4"/>
          </p:nvPr>
        </p:nvSpPr>
        <p:spPr>
          <a:xfrm>
            <a:off x="9105901" y="6348151"/>
            <a:ext cx="2743200" cy="365125"/>
          </a:xfrm>
        </p:spPr>
        <p:txBody>
          <a:bodyPr/>
          <a:lstStyle/>
          <a:p>
            <a:fld id="{DC503246-BBCE-4F0A-BCDC-08FC4C52637D}" type="slidenum">
              <a:rPr lang="en-US" smtClean="0"/>
              <a:pPr/>
              <a:t>3</a:t>
            </a:fld>
            <a:endParaRPr lang="en-US" dirty="0"/>
          </a:p>
        </p:txBody>
      </p:sp>
    </p:spTree>
    <p:extLst>
      <p:ext uri="{BB962C8B-B14F-4D97-AF65-F5344CB8AC3E}">
        <p14:creationId xmlns:p14="http://schemas.microsoft.com/office/powerpoint/2010/main" val="418825498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A1B4-A794-4D65-A05D-25ECA3D0F73A}"/>
              </a:ext>
            </a:extLst>
          </p:cNvPr>
          <p:cNvSpPr>
            <a:spLocks noGrp="1"/>
          </p:cNvSpPr>
          <p:nvPr>
            <p:ph type="title"/>
          </p:nvPr>
        </p:nvSpPr>
        <p:spPr/>
        <p:txBody>
          <a:bodyPr/>
          <a:lstStyle/>
          <a:p>
            <a:r>
              <a:rPr lang="en-US" dirty="0"/>
              <a:t>Why RDB?</a:t>
            </a:r>
          </a:p>
        </p:txBody>
      </p:sp>
      <p:sp>
        <p:nvSpPr>
          <p:cNvPr id="3" name="Content Placeholder 2">
            <a:extLst>
              <a:ext uri="{FF2B5EF4-FFF2-40B4-BE49-F238E27FC236}">
                <a16:creationId xmlns:a16="http://schemas.microsoft.com/office/drawing/2014/main" id="{F037C62C-4C7B-4EE2-8813-BBA5B1BB2369}"/>
              </a:ext>
            </a:extLst>
          </p:cNvPr>
          <p:cNvSpPr>
            <a:spLocks noGrp="1"/>
          </p:cNvSpPr>
          <p:nvPr>
            <p:ph idx="1"/>
          </p:nvPr>
        </p:nvSpPr>
        <p:spPr>
          <a:xfrm>
            <a:off x="425038" y="1371600"/>
            <a:ext cx="4280127" cy="1200329"/>
          </a:xfrm>
        </p:spPr>
        <p:txBody>
          <a:bodyPr/>
          <a:lstStyle/>
          <a:p>
            <a:r>
              <a:rPr lang="en-US" dirty="0"/>
              <a:t>PKs and FKs of an RDB describe relationships between tables.</a:t>
            </a:r>
          </a:p>
        </p:txBody>
      </p:sp>
      <p:sp>
        <p:nvSpPr>
          <p:cNvPr id="4" name="Slide Number Placeholder 3">
            <a:extLst>
              <a:ext uri="{FF2B5EF4-FFF2-40B4-BE49-F238E27FC236}">
                <a16:creationId xmlns:a16="http://schemas.microsoft.com/office/drawing/2014/main" id="{2274D6DA-9EAD-422C-BD3F-7B71BFE5E0CC}"/>
              </a:ext>
            </a:extLst>
          </p:cNvPr>
          <p:cNvSpPr>
            <a:spLocks noGrp="1"/>
          </p:cNvSpPr>
          <p:nvPr>
            <p:ph type="sldNum" sz="quarter" idx="4"/>
          </p:nvPr>
        </p:nvSpPr>
        <p:spPr/>
        <p:txBody>
          <a:bodyPr/>
          <a:lstStyle/>
          <a:p>
            <a:fld id="{DC503246-BBCE-4F0A-BCDC-08FC4C52637D}" type="slidenum">
              <a:rPr lang="en-US" smtClean="0"/>
              <a:pPr/>
              <a:t>30</a:t>
            </a:fld>
            <a:endParaRPr lang="en-US"/>
          </a:p>
        </p:txBody>
      </p:sp>
      <p:pic>
        <p:nvPicPr>
          <p:cNvPr id="4100" name="Picture 4">
            <a:extLst>
              <a:ext uri="{FF2B5EF4-FFF2-40B4-BE49-F238E27FC236}">
                <a16:creationId xmlns:a16="http://schemas.microsoft.com/office/drawing/2014/main" id="{7D9F2112-EC8E-443C-9A17-702CD9B69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2325" y="2154782"/>
            <a:ext cx="2009775" cy="317182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96232214-9FB5-4C62-B74C-9A5B0AF3F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1432" y="1722777"/>
            <a:ext cx="2362200" cy="3838575"/>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Left 12">
            <a:extLst>
              <a:ext uri="{FF2B5EF4-FFF2-40B4-BE49-F238E27FC236}">
                <a16:creationId xmlns:a16="http://schemas.microsoft.com/office/drawing/2014/main" id="{FD44570F-4DFC-462C-8BA9-511B10DA7A15}"/>
              </a:ext>
            </a:extLst>
          </p:cNvPr>
          <p:cNvSpPr/>
          <p:nvPr/>
        </p:nvSpPr>
        <p:spPr>
          <a:xfrm flipH="1">
            <a:off x="7272290" y="3232443"/>
            <a:ext cx="2020780" cy="612559"/>
          </a:xfrm>
          <a:prstGeom prst="lef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327672100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A1B4-A794-4D65-A05D-25ECA3D0F73A}"/>
              </a:ext>
            </a:extLst>
          </p:cNvPr>
          <p:cNvSpPr>
            <a:spLocks noGrp="1"/>
          </p:cNvSpPr>
          <p:nvPr>
            <p:ph type="title"/>
          </p:nvPr>
        </p:nvSpPr>
        <p:spPr/>
        <p:txBody>
          <a:bodyPr/>
          <a:lstStyle/>
          <a:p>
            <a:r>
              <a:rPr lang="en-US" dirty="0"/>
              <a:t>To build an RDB…</a:t>
            </a:r>
          </a:p>
        </p:txBody>
      </p:sp>
      <p:sp>
        <p:nvSpPr>
          <p:cNvPr id="4" name="Slide Number Placeholder 3">
            <a:extLst>
              <a:ext uri="{FF2B5EF4-FFF2-40B4-BE49-F238E27FC236}">
                <a16:creationId xmlns:a16="http://schemas.microsoft.com/office/drawing/2014/main" id="{2274D6DA-9EAD-422C-BD3F-7B71BFE5E0CC}"/>
              </a:ext>
            </a:extLst>
          </p:cNvPr>
          <p:cNvSpPr>
            <a:spLocks noGrp="1"/>
          </p:cNvSpPr>
          <p:nvPr>
            <p:ph type="sldNum" sz="quarter" idx="4"/>
          </p:nvPr>
        </p:nvSpPr>
        <p:spPr/>
        <p:txBody>
          <a:bodyPr/>
          <a:lstStyle/>
          <a:p>
            <a:fld id="{DC503246-BBCE-4F0A-BCDC-08FC4C52637D}" type="slidenum">
              <a:rPr lang="en-US" smtClean="0"/>
              <a:pPr/>
              <a:t>31</a:t>
            </a:fld>
            <a:endParaRPr lang="en-US"/>
          </a:p>
        </p:txBody>
      </p:sp>
      <p:pic>
        <p:nvPicPr>
          <p:cNvPr id="12" name="Picture 4">
            <a:extLst>
              <a:ext uri="{FF2B5EF4-FFF2-40B4-BE49-F238E27FC236}">
                <a16:creationId xmlns:a16="http://schemas.microsoft.com/office/drawing/2014/main" id="{0DDEF812-DC7A-42FC-99B1-575C5CF77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5581" y="2139545"/>
            <a:ext cx="2009775" cy="3171825"/>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Left 13">
            <a:extLst>
              <a:ext uri="{FF2B5EF4-FFF2-40B4-BE49-F238E27FC236}">
                <a16:creationId xmlns:a16="http://schemas.microsoft.com/office/drawing/2014/main" id="{BF079F24-F892-4198-9788-B288AA3A3372}"/>
              </a:ext>
            </a:extLst>
          </p:cNvPr>
          <p:cNvSpPr/>
          <p:nvPr/>
        </p:nvSpPr>
        <p:spPr>
          <a:xfrm flipH="1">
            <a:off x="2199771" y="3174573"/>
            <a:ext cx="1260453" cy="612559"/>
          </a:xfrm>
          <a:prstGeom prst="lef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15" name="Picture 4">
            <a:extLst>
              <a:ext uri="{FF2B5EF4-FFF2-40B4-BE49-F238E27FC236}">
                <a16:creationId xmlns:a16="http://schemas.microsoft.com/office/drawing/2014/main" id="{7142A7DB-6979-4B33-9ACC-CA8087001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693481"/>
            <a:ext cx="2619375" cy="3810000"/>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Left 15">
            <a:extLst>
              <a:ext uri="{FF2B5EF4-FFF2-40B4-BE49-F238E27FC236}">
                <a16:creationId xmlns:a16="http://schemas.microsoft.com/office/drawing/2014/main" id="{4462324B-8DCB-447F-BF60-AD08EE709154}"/>
              </a:ext>
            </a:extLst>
          </p:cNvPr>
          <p:cNvSpPr/>
          <p:nvPr/>
        </p:nvSpPr>
        <p:spPr>
          <a:xfrm flipH="1">
            <a:off x="5947970" y="3174573"/>
            <a:ext cx="1364884" cy="612559"/>
          </a:xfrm>
          <a:prstGeom prst="lef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17" name="Picture 2">
            <a:extLst>
              <a:ext uri="{FF2B5EF4-FFF2-40B4-BE49-F238E27FC236}">
                <a16:creationId xmlns:a16="http://schemas.microsoft.com/office/drawing/2014/main" id="{3B4D6D7A-F2BF-4C1A-8800-E86A19BB26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9277" y="1806171"/>
            <a:ext cx="3076575" cy="3838575"/>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Left 17">
            <a:extLst>
              <a:ext uri="{FF2B5EF4-FFF2-40B4-BE49-F238E27FC236}">
                <a16:creationId xmlns:a16="http://schemas.microsoft.com/office/drawing/2014/main" id="{FFC71114-8E8E-4F9D-9607-F917E1BC0D75}"/>
              </a:ext>
            </a:extLst>
          </p:cNvPr>
          <p:cNvSpPr/>
          <p:nvPr/>
        </p:nvSpPr>
        <p:spPr>
          <a:xfrm flipH="1">
            <a:off x="9328202" y="3138097"/>
            <a:ext cx="1364884" cy="612559"/>
          </a:xfrm>
          <a:prstGeom prst="lef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9" name="TextBox 18">
            <a:extLst>
              <a:ext uri="{FF2B5EF4-FFF2-40B4-BE49-F238E27FC236}">
                <a16:creationId xmlns:a16="http://schemas.microsoft.com/office/drawing/2014/main" id="{F3BB8321-2CD5-4626-B9A9-F15591C841F6}"/>
              </a:ext>
            </a:extLst>
          </p:cNvPr>
          <p:cNvSpPr txBox="1"/>
          <p:nvPr/>
        </p:nvSpPr>
        <p:spPr>
          <a:xfrm>
            <a:off x="10733410" y="3241194"/>
            <a:ext cx="1165384" cy="369332"/>
          </a:xfrm>
          <a:prstGeom prst="rect">
            <a:avLst/>
          </a:prstGeom>
          <a:noFill/>
        </p:spPr>
        <p:txBody>
          <a:bodyPr wrap="none" lIns="0" rIns="0" rtlCol="0">
            <a:spAutoFit/>
          </a:bodyPr>
          <a:lstStyle/>
          <a:p>
            <a:pPr algn="ctr"/>
            <a:r>
              <a:rPr lang="en-US" dirty="0"/>
              <a:t>Prediction?</a:t>
            </a:r>
          </a:p>
        </p:txBody>
      </p:sp>
      <p:sp>
        <p:nvSpPr>
          <p:cNvPr id="11" name="Rectangle 10">
            <a:extLst>
              <a:ext uri="{FF2B5EF4-FFF2-40B4-BE49-F238E27FC236}">
                <a16:creationId xmlns:a16="http://schemas.microsoft.com/office/drawing/2014/main" id="{2BFCB73A-9DA2-4B07-86F2-B0E1E0115ADD}"/>
              </a:ext>
            </a:extLst>
          </p:cNvPr>
          <p:cNvSpPr/>
          <p:nvPr/>
        </p:nvSpPr>
        <p:spPr>
          <a:xfrm>
            <a:off x="293206" y="1816154"/>
            <a:ext cx="6488358" cy="3705919"/>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382451460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B089-F852-4767-A34D-8D51BCBE894B}"/>
              </a:ext>
            </a:extLst>
          </p:cNvPr>
          <p:cNvSpPr>
            <a:spLocks noGrp="1"/>
          </p:cNvSpPr>
          <p:nvPr>
            <p:ph type="title"/>
          </p:nvPr>
        </p:nvSpPr>
        <p:spPr/>
        <p:txBody>
          <a:bodyPr/>
          <a:lstStyle/>
          <a:p>
            <a:r>
              <a:rPr lang="en-US" dirty="0"/>
              <a:t>To build an RDB…</a:t>
            </a:r>
          </a:p>
        </p:txBody>
      </p:sp>
      <p:sp>
        <p:nvSpPr>
          <p:cNvPr id="3" name="Content Placeholder 2">
            <a:extLst>
              <a:ext uri="{FF2B5EF4-FFF2-40B4-BE49-F238E27FC236}">
                <a16:creationId xmlns:a16="http://schemas.microsoft.com/office/drawing/2014/main" id="{4B07789E-6995-4B67-BBA2-3807FFE4D497}"/>
              </a:ext>
            </a:extLst>
          </p:cNvPr>
          <p:cNvSpPr>
            <a:spLocks noGrp="1"/>
          </p:cNvSpPr>
          <p:nvPr>
            <p:ph idx="1"/>
          </p:nvPr>
        </p:nvSpPr>
        <p:spPr>
          <a:xfrm>
            <a:off x="425038" y="1371600"/>
            <a:ext cx="10780844" cy="461665"/>
          </a:xfrm>
        </p:spPr>
        <p:txBody>
          <a:bodyPr/>
          <a:lstStyle/>
          <a:p>
            <a:r>
              <a:rPr lang="en-US" dirty="0"/>
              <a:t>The core is to find PK-FKs.</a:t>
            </a:r>
          </a:p>
        </p:txBody>
      </p:sp>
      <p:sp>
        <p:nvSpPr>
          <p:cNvPr id="4" name="Slide Number Placeholder 3">
            <a:extLst>
              <a:ext uri="{FF2B5EF4-FFF2-40B4-BE49-F238E27FC236}">
                <a16:creationId xmlns:a16="http://schemas.microsoft.com/office/drawing/2014/main" id="{0B057815-E0DD-4430-92AA-53469371D4F3}"/>
              </a:ext>
            </a:extLst>
          </p:cNvPr>
          <p:cNvSpPr>
            <a:spLocks noGrp="1"/>
          </p:cNvSpPr>
          <p:nvPr>
            <p:ph type="sldNum" sz="quarter" idx="4"/>
          </p:nvPr>
        </p:nvSpPr>
        <p:spPr/>
        <p:txBody>
          <a:bodyPr/>
          <a:lstStyle/>
          <a:p>
            <a:fld id="{DC503246-BBCE-4F0A-BCDC-08FC4C52637D}" type="slidenum">
              <a:rPr lang="en-US" smtClean="0"/>
              <a:pPr/>
              <a:t>32</a:t>
            </a:fld>
            <a:endParaRPr lang="en-US"/>
          </a:p>
        </p:txBody>
      </p:sp>
      <p:graphicFrame>
        <p:nvGraphicFramePr>
          <p:cNvPr id="14" name="表格 4">
            <a:extLst>
              <a:ext uri="{FF2B5EF4-FFF2-40B4-BE49-F238E27FC236}">
                <a16:creationId xmlns:a16="http://schemas.microsoft.com/office/drawing/2014/main" id="{F025F423-3398-49CA-814E-3F7EF165B0DB}"/>
              </a:ext>
            </a:extLst>
          </p:cNvPr>
          <p:cNvGraphicFramePr>
            <a:graphicFrameLocks noGrp="1"/>
          </p:cNvGraphicFramePr>
          <p:nvPr>
            <p:extLst>
              <p:ext uri="{D42A27DB-BD31-4B8C-83A1-F6EECF244321}">
                <p14:modId xmlns:p14="http://schemas.microsoft.com/office/powerpoint/2010/main" val="278650943"/>
              </p:ext>
            </p:extLst>
          </p:nvPr>
        </p:nvGraphicFramePr>
        <p:xfrm>
          <a:off x="1139618" y="2140910"/>
          <a:ext cx="3108164" cy="1554480"/>
        </p:xfrm>
        <a:graphic>
          <a:graphicData uri="http://schemas.openxmlformats.org/drawingml/2006/table">
            <a:tbl>
              <a:tblPr firstRow="1" bandRow="1">
                <a:tableStyleId>{91EBBBCC-DAD2-459C-BE2E-F6DE35CF9A28}</a:tableStyleId>
              </a:tblPr>
              <a:tblGrid>
                <a:gridCol w="777041">
                  <a:extLst>
                    <a:ext uri="{9D8B030D-6E8A-4147-A177-3AD203B41FA5}">
                      <a16:colId xmlns:a16="http://schemas.microsoft.com/office/drawing/2014/main" val="2620867882"/>
                    </a:ext>
                  </a:extLst>
                </a:gridCol>
                <a:gridCol w="777041">
                  <a:extLst>
                    <a:ext uri="{9D8B030D-6E8A-4147-A177-3AD203B41FA5}">
                      <a16:colId xmlns:a16="http://schemas.microsoft.com/office/drawing/2014/main" val="2322188597"/>
                    </a:ext>
                  </a:extLst>
                </a:gridCol>
                <a:gridCol w="777041">
                  <a:extLst>
                    <a:ext uri="{9D8B030D-6E8A-4147-A177-3AD203B41FA5}">
                      <a16:colId xmlns:a16="http://schemas.microsoft.com/office/drawing/2014/main" val="1068284410"/>
                    </a:ext>
                  </a:extLst>
                </a:gridCol>
                <a:gridCol w="777041">
                  <a:extLst>
                    <a:ext uri="{9D8B030D-6E8A-4147-A177-3AD203B41FA5}">
                      <a16:colId xmlns:a16="http://schemas.microsoft.com/office/drawing/2014/main" val="134630685"/>
                    </a:ext>
                  </a:extLst>
                </a:gridCol>
              </a:tblGrid>
              <a:tr h="250759">
                <a:tc gridSpan="4">
                  <a:txBody>
                    <a:bodyPr/>
                    <a:lstStyle/>
                    <a:p>
                      <a:pPr algn="ctr"/>
                      <a:r>
                        <a:rPr lang="en-US" altLang="zh-CN" sz="1200" dirty="0"/>
                        <a: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IsFraud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True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False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N/A</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4581147"/>
                  </a:ext>
                </a:extLst>
              </a:tr>
              <a:tr h="208966">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MI</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57743360"/>
                  </a:ext>
                </a:extLst>
              </a:tr>
            </a:tbl>
          </a:graphicData>
        </a:graphic>
      </p:graphicFrame>
      <p:graphicFrame>
        <p:nvGraphicFramePr>
          <p:cNvPr id="15" name="表格 4">
            <a:extLst>
              <a:ext uri="{FF2B5EF4-FFF2-40B4-BE49-F238E27FC236}">
                <a16:creationId xmlns:a16="http://schemas.microsoft.com/office/drawing/2014/main" id="{8C71276E-FF44-4BD3-8486-1960E20B66F0}"/>
              </a:ext>
            </a:extLst>
          </p:cNvPr>
          <p:cNvGraphicFramePr>
            <a:graphicFrameLocks noGrp="1"/>
          </p:cNvGraphicFramePr>
          <p:nvPr>
            <p:extLst>
              <p:ext uri="{D42A27DB-BD31-4B8C-83A1-F6EECF244321}">
                <p14:modId xmlns:p14="http://schemas.microsoft.com/office/powerpoint/2010/main" val="998693620"/>
              </p:ext>
            </p:extLst>
          </p:nvPr>
        </p:nvGraphicFramePr>
        <p:xfrm>
          <a:off x="7403121" y="4636798"/>
          <a:ext cx="3816425" cy="1554480"/>
        </p:xfrm>
        <a:graphic>
          <a:graphicData uri="http://schemas.openxmlformats.org/drawingml/2006/table">
            <a:tbl>
              <a:tblPr firstRow="1" bandRow="1">
                <a:tableStyleId>{91EBBBCC-DAD2-459C-BE2E-F6DE35CF9A28}</a:tableStyleId>
              </a:tblPr>
              <a:tblGrid>
                <a:gridCol w="763285">
                  <a:extLst>
                    <a:ext uri="{9D8B030D-6E8A-4147-A177-3AD203B41FA5}">
                      <a16:colId xmlns:a16="http://schemas.microsoft.com/office/drawing/2014/main" val="2620867882"/>
                    </a:ext>
                  </a:extLst>
                </a:gridCol>
                <a:gridCol w="763285">
                  <a:extLst>
                    <a:ext uri="{9D8B030D-6E8A-4147-A177-3AD203B41FA5}">
                      <a16:colId xmlns:a16="http://schemas.microsoft.com/office/drawing/2014/main" val="2322188597"/>
                    </a:ext>
                  </a:extLst>
                </a:gridCol>
                <a:gridCol w="763285">
                  <a:extLst>
                    <a:ext uri="{9D8B030D-6E8A-4147-A177-3AD203B41FA5}">
                      <a16:colId xmlns:a16="http://schemas.microsoft.com/office/drawing/2014/main" val="134630685"/>
                    </a:ext>
                  </a:extLst>
                </a:gridCol>
                <a:gridCol w="763285">
                  <a:extLst>
                    <a:ext uri="{9D8B030D-6E8A-4147-A177-3AD203B41FA5}">
                      <a16:colId xmlns:a16="http://schemas.microsoft.com/office/drawing/2014/main" val="329182359"/>
                    </a:ext>
                  </a:extLst>
                </a:gridCol>
                <a:gridCol w="763285">
                  <a:extLst>
                    <a:ext uri="{9D8B030D-6E8A-4147-A177-3AD203B41FA5}">
                      <a16:colId xmlns:a16="http://schemas.microsoft.com/office/drawing/2014/main" val="2969143317"/>
                    </a:ext>
                  </a:extLst>
                </a:gridCol>
              </a:tblGrid>
              <a:tr h="250759">
                <a:tc gridSpan="5">
                  <a:txBody>
                    <a:bodyPr/>
                    <a:lstStyle/>
                    <a:p>
                      <a:pPr algn="ctr"/>
                      <a:r>
                        <a:rPr lang="en-US" altLang="zh-CN" sz="1200" dirty="0" err="1"/>
                        <a:t>MobileInfo</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OS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AppVer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IP</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Android 13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2002/05/09</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7743360"/>
                  </a:ext>
                </a:extLst>
              </a:tr>
            </a:tbl>
          </a:graphicData>
        </a:graphic>
      </p:graphicFrame>
      <p:graphicFrame>
        <p:nvGraphicFramePr>
          <p:cNvPr id="16" name="表格 5">
            <a:extLst>
              <a:ext uri="{FF2B5EF4-FFF2-40B4-BE49-F238E27FC236}">
                <a16:creationId xmlns:a16="http://schemas.microsoft.com/office/drawing/2014/main" id="{0D12A52F-B407-4008-A6AD-AD7C1AEABE5F}"/>
              </a:ext>
            </a:extLst>
          </p:cNvPr>
          <p:cNvGraphicFramePr>
            <a:graphicFrameLocks noGrp="1"/>
          </p:cNvGraphicFramePr>
          <p:nvPr>
            <p:extLst>
              <p:ext uri="{D42A27DB-BD31-4B8C-83A1-F6EECF244321}">
                <p14:modId xmlns:p14="http://schemas.microsoft.com/office/powerpoint/2010/main" val="2978847533"/>
              </p:ext>
            </p:extLst>
          </p:nvPr>
        </p:nvGraphicFramePr>
        <p:xfrm>
          <a:off x="856557" y="4125596"/>
          <a:ext cx="3456384" cy="1341120"/>
        </p:xfrm>
        <a:graphic>
          <a:graphicData uri="http://schemas.openxmlformats.org/drawingml/2006/table">
            <a:tbl>
              <a:tblPr firstRow="1" bandRow="1">
                <a:tableStyleId>{91EBBBCC-DAD2-459C-BE2E-F6DE35CF9A28}</a:tableStyleId>
              </a:tblPr>
              <a:tblGrid>
                <a:gridCol w="864096">
                  <a:extLst>
                    <a:ext uri="{9D8B030D-6E8A-4147-A177-3AD203B41FA5}">
                      <a16:colId xmlns:a16="http://schemas.microsoft.com/office/drawing/2014/main" val="2620867882"/>
                    </a:ext>
                  </a:extLst>
                </a:gridCol>
                <a:gridCol w="864096">
                  <a:extLst>
                    <a:ext uri="{9D8B030D-6E8A-4147-A177-3AD203B41FA5}">
                      <a16:colId xmlns:a16="http://schemas.microsoft.com/office/drawing/2014/main" val="2322188597"/>
                    </a:ext>
                  </a:extLst>
                </a:gridCol>
                <a:gridCol w="864096">
                  <a:extLst>
                    <a:ext uri="{9D8B030D-6E8A-4147-A177-3AD203B41FA5}">
                      <a16:colId xmlns:a16="http://schemas.microsoft.com/office/drawing/2014/main" val="134630685"/>
                    </a:ext>
                  </a:extLst>
                </a:gridCol>
                <a:gridCol w="864096">
                  <a:extLst>
                    <a:ext uri="{9D8B030D-6E8A-4147-A177-3AD203B41FA5}">
                      <a16:colId xmlns:a16="http://schemas.microsoft.com/office/drawing/2014/main" val="329182359"/>
                    </a:ext>
                  </a:extLst>
                </a:gridCol>
              </a:tblGrid>
              <a:tr h="250759">
                <a:tc gridSpan="4">
                  <a:txBody>
                    <a:bodyPr/>
                    <a:lstStyle/>
                    <a:p>
                      <a:pPr algn="ctr"/>
                      <a:r>
                        <a:rPr lang="en-US" altLang="zh-CN" sz="1200" dirty="0" err="1"/>
                        <a:t>CreditCard</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CardNumber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ExpiryDate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2006/04/08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2005/03/27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2006/09/12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2007/12/11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7" name="表格 7">
            <a:extLst>
              <a:ext uri="{FF2B5EF4-FFF2-40B4-BE49-F238E27FC236}">
                <a16:creationId xmlns:a16="http://schemas.microsoft.com/office/drawing/2014/main" id="{4A14E743-2B70-47BA-8CFA-9FDF894A641D}"/>
              </a:ext>
            </a:extLst>
          </p:cNvPr>
          <p:cNvGraphicFramePr>
            <a:graphicFrameLocks noGrp="1"/>
          </p:cNvGraphicFramePr>
          <p:nvPr>
            <p:extLst>
              <p:ext uri="{D42A27DB-BD31-4B8C-83A1-F6EECF244321}">
                <p14:modId xmlns:p14="http://schemas.microsoft.com/office/powerpoint/2010/main" val="8952118"/>
              </p:ext>
            </p:extLst>
          </p:nvPr>
        </p:nvGraphicFramePr>
        <p:xfrm>
          <a:off x="6096000" y="2877604"/>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8" name="表格 4">
            <a:extLst>
              <a:ext uri="{FF2B5EF4-FFF2-40B4-BE49-F238E27FC236}">
                <a16:creationId xmlns:a16="http://schemas.microsoft.com/office/drawing/2014/main" id="{22C6A4E0-54A0-4B2A-932D-B084CEE07493}"/>
              </a:ext>
            </a:extLst>
          </p:cNvPr>
          <p:cNvGraphicFramePr>
            <a:graphicFrameLocks noGrp="1"/>
          </p:cNvGraphicFramePr>
          <p:nvPr>
            <p:extLst>
              <p:ext uri="{D42A27DB-BD31-4B8C-83A1-F6EECF244321}">
                <p14:modId xmlns:p14="http://schemas.microsoft.com/office/powerpoint/2010/main" val="1561546733"/>
              </p:ext>
            </p:extLst>
          </p:nvPr>
        </p:nvGraphicFramePr>
        <p:xfrm>
          <a:off x="8290955" y="1227675"/>
          <a:ext cx="1906898" cy="1127760"/>
        </p:xfrm>
        <a:graphic>
          <a:graphicData uri="http://schemas.openxmlformats.org/drawingml/2006/table">
            <a:tbl>
              <a:tblPr firstRow="1" bandRow="1">
                <a:tableStyleId>{91EBBBCC-DAD2-459C-BE2E-F6DE35CF9A28}</a:tableStyleId>
              </a:tblPr>
              <a:tblGrid>
                <a:gridCol w="953449">
                  <a:extLst>
                    <a:ext uri="{9D8B030D-6E8A-4147-A177-3AD203B41FA5}">
                      <a16:colId xmlns:a16="http://schemas.microsoft.com/office/drawing/2014/main" val="2620867882"/>
                    </a:ext>
                  </a:extLst>
                </a:gridCol>
                <a:gridCol w="953449">
                  <a:extLst>
                    <a:ext uri="{9D8B030D-6E8A-4147-A177-3AD203B41FA5}">
                      <a16:colId xmlns:a16="http://schemas.microsoft.com/office/drawing/2014/main" val="2322188597"/>
                    </a:ext>
                  </a:extLst>
                </a:gridCol>
              </a:tblGrid>
              <a:tr h="250759">
                <a:tc gridSpan="2">
                  <a:txBody>
                    <a:bodyPr/>
                    <a:lstStyle/>
                    <a:p>
                      <a:pPr algn="ctr"/>
                      <a:r>
                        <a:rPr lang="en-US" altLang="zh-CN" sz="1200" dirty="0"/>
                        <a:t>State</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StateName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Area (km2)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New York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141,297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Pennsylvania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119,280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Michigan</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250,487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bl>
          </a:graphicData>
        </a:graphic>
      </p:graphicFrame>
    </p:spTree>
    <p:extLst>
      <p:ext uri="{BB962C8B-B14F-4D97-AF65-F5344CB8AC3E}">
        <p14:creationId xmlns:p14="http://schemas.microsoft.com/office/powerpoint/2010/main" val="286700886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B089-F852-4767-A34D-8D51BCBE894B}"/>
              </a:ext>
            </a:extLst>
          </p:cNvPr>
          <p:cNvSpPr>
            <a:spLocks noGrp="1"/>
          </p:cNvSpPr>
          <p:nvPr>
            <p:ph type="title"/>
          </p:nvPr>
        </p:nvSpPr>
        <p:spPr/>
        <p:txBody>
          <a:bodyPr/>
          <a:lstStyle/>
          <a:p>
            <a:r>
              <a:rPr lang="en-US" dirty="0"/>
              <a:t>To build an RDB…</a:t>
            </a:r>
          </a:p>
        </p:txBody>
      </p:sp>
      <p:sp>
        <p:nvSpPr>
          <p:cNvPr id="3" name="Content Placeholder 2">
            <a:extLst>
              <a:ext uri="{FF2B5EF4-FFF2-40B4-BE49-F238E27FC236}">
                <a16:creationId xmlns:a16="http://schemas.microsoft.com/office/drawing/2014/main" id="{4B07789E-6995-4B67-BBA2-3807FFE4D497}"/>
              </a:ext>
            </a:extLst>
          </p:cNvPr>
          <p:cNvSpPr>
            <a:spLocks noGrp="1"/>
          </p:cNvSpPr>
          <p:nvPr>
            <p:ph idx="1"/>
          </p:nvPr>
        </p:nvSpPr>
        <p:spPr>
          <a:xfrm>
            <a:off x="425038" y="1371600"/>
            <a:ext cx="10780844" cy="461665"/>
          </a:xfrm>
        </p:spPr>
        <p:txBody>
          <a:bodyPr/>
          <a:lstStyle/>
          <a:p>
            <a:r>
              <a:rPr lang="en-US" dirty="0"/>
              <a:t>The core is to find PK-FKs.</a:t>
            </a:r>
          </a:p>
        </p:txBody>
      </p:sp>
      <p:sp>
        <p:nvSpPr>
          <p:cNvPr id="4" name="Slide Number Placeholder 3">
            <a:extLst>
              <a:ext uri="{FF2B5EF4-FFF2-40B4-BE49-F238E27FC236}">
                <a16:creationId xmlns:a16="http://schemas.microsoft.com/office/drawing/2014/main" id="{0B057815-E0DD-4430-92AA-53469371D4F3}"/>
              </a:ext>
            </a:extLst>
          </p:cNvPr>
          <p:cNvSpPr>
            <a:spLocks noGrp="1"/>
          </p:cNvSpPr>
          <p:nvPr>
            <p:ph type="sldNum" sz="quarter" idx="4"/>
          </p:nvPr>
        </p:nvSpPr>
        <p:spPr/>
        <p:txBody>
          <a:bodyPr/>
          <a:lstStyle/>
          <a:p>
            <a:fld id="{DC503246-BBCE-4F0A-BCDC-08FC4C52637D}" type="slidenum">
              <a:rPr lang="en-US" smtClean="0"/>
              <a:pPr/>
              <a:t>33</a:t>
            </a:fld>
            <a:endParaRPr lang="en-US"/>
          </a:p>
        </p:txBody>
      </p:sp>
      <p:cxnSp>
        <p:nvCxnSpPr>
          <p:cNvPr id="10" name="Straight Arrow Connector 9">
            <a:extLst>
              <a:ext uri="{FF2B5EF4-FFF2-40B4-BE49-F238E27FC236}">
                <a16:creationId xmlns:a16="http://schemas.microsoft.com/office/drawing/2014/main" id="{3FD28716-E669-4C46-A9D4-52CEC16593B1}"/>
              </a:ext>
            </a:extLst>
          </p:cNvPr>
          <p:cNvCxnSpPr/>
          <p:nvPr/>
        </p:nvCxnSpPr>
        <p:spPr>
          <a:xfrm flipV="1">
            <a:off x="1304033" y="5453377"/>
            <a:ext cx="0" cy="292963"/>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65F1D53-84DB-4717-B29B-BF62923D3E3B}"/>
              </a:ext>
            </a:extLst>
          </p:cNvPr>
          <p:cNvSpPr txBox="1"/>
          <p:nvPr/>
        </p:nvSpPr>
        <p:spPr>
          <a:xfrm>
            <a:off x="685273" y="5685891"/>
            <a:ext cx="1237519" cy="369332"/>
          </a:xfrm>
          <a:prstGeom prst="rect">
            <a:avLst/>
          </a:prstGeom>
          <a:noFill/>
        </p:spPr>
        <p:txBody>
          <a:bodyPr wrap="none" lIns="0" rIns="0" rtlCol="0">
            <a:spAutoFit/>
          </a:bodyPr>
          <a:lstStyle/>
          <a:p>
            <a:pPr algn="ctr"/>
            <a:r>
              <a:rPr lang="en-US" dirty="0"/>
              <a:t>Primary key</a:t>
            </a:r>
          </a:p>
        </p:txBody>
      </p:sp>
      <p:cxnSp>
        <p:nvCxnSpPr>
          <p:cNvPr id="12" name="Straight Arrow Connector 11">
            <a:extLst>
              <a:ext uri="{FF2B5EF4-FFF2-40B4-BE49-F238E27FC236}">
                <a16:creationId xmlns:a16="http://schemas.microsoft.com/office/drawing/2014/main" id="{B54AAA86-2AAD-45BA-974B-D41A432364A3}"/>
              </a:ext>
            </a:extLst>
          </p:cNvPr>
          <p:cNvCxnSpPr/>
          <p:nvPr/>
        </p:nvCxnSpPr>
        <p:spPr>
          <a:xfrm flipV="1">
            <a:off x="8006051" y="4226920"/>
            <a:ext cx="0" cy="292963"/>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378F6EB-1658-444E-8C4A-E68534070FF6}"/>
              </a:ext>
            </a:extLst>
          </p:cNvPr>
          <p:cNvSpPr txBox="1"/>
          <p:nvPr/>
        </p:nvSpPr>
        <p:spPr>
          <a:xfrm>
            <a:off x="7398512" y="4519883"/>
            <a:ext cx="1215077" cy="369332"/>
          </a:xfrm>
          <a:prstGeom prst="rect">
            <a:avLst/>
          </a:prstGeom>
          <a:noFill/>
        </p:spPr>
        <p:txBody>
          <a:bodyPr wrap="none" lIns="0" rIns="0" rtlCol="0">
            <a:spAutoFit/>
          </a:bodyPr>
          <a:lstStyle/>
          <a:p>
            <a:pPr algn="ctr"/>
            <a:r>
              <a:rPr lang="en-US" dirty="0"/>
              <a:t>Foreign key</a:t>
            </a:r>
          </a:p>
        </p:txBody>
      </p:sp>
      <p:sp>
        <p:nvSpPr>
          <p:cNvPr id="21" name="Freeform: Shape 20">
            <a:extLst>
              <a:ext uri="{FF2B5EF4-FFF2-40B4-BE49-F238E27FC236}">
                <a16:creationId xmlns:a16="http://schemas.microsoft.com/office/drawing/2014/main" id="{21FA3052-4462-4518-9B28-C47701B245F3}"/>
              </a:ext>
            </a:extLst>
          </p:cNvPr>
          <p:cNvSpPr/>
          <p:nvPr/>
        </p:nvSpPr>
        <p:spPr>
          <a:xfrm flipH="1">
            <a:off x="1420427" y="4214965"/>
            <a:ext cx="6594499" cy="1670700"/>
          </a:xfrm>
          <a:custGeom>
            <a:avLst/>
            <a:gdLst>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5" fmla="*/ 3453414 w 4027904"/>
              <a:gd name="connsiteY5" fmla="*/ 141390 h 480426"/>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0" fmla="*/ 0 w 3994952"/>
              <a:gd name="connsiteY0" fmla="*/ 0 h 472201"/>
              <a:gd name="connsiteX1" fmla="*/ 2272684 w 3994952"/>
              <a:gd name="connsiteY1" fmla="*/ 408373 h 472201"/>
              <a:gd name="connsiteX2" fmla="*/ 3586579 w 3994952"/>
              <a:gd name="connsiteY2" fmla="*/ 435006 h 472201"/>
              <a:gd name="connsiteX3" fmla="*/ 3994952 w 3994952"/>
              <a:gd name="connsiteY3" fmla="*/ 53266 h 472201"/>
              <a:gd name="connsiteX0" fmla="*/ 0 w 3994952"/>
              <a:gd name="connsiteY0" fmla="*/ 0 h 486106"/>
              <a:gd name="connsiteX1" fmla="*/ 1473694 w 3994952"/>
              <a:gd name="connsiteY1" fmla="*/ 435006 h 486106"/>
              <a:gd name="connsiteX2" fmla="*/ 3586579 w 3994952"/>
              <a:gd name="connsiteY2" fmla="*/ 435006 h 486106"/>
              <a:gd name="connsiteX3" fmla="*/ 3994952 w 3994952"/>
              <a:gd name="connsiteY3" fmla="*/ 53266 h 486106"/>
              <a:gd name="connsiteX0" fmla="*/ 0 w 3994952"/>
              <a:gd name="connsiteY0" fmla="*/ 0 h 456444"/>
              <a:gd name="connsiteX1" fmla="*/ 1473694 w 3994952"/>
              <a:gd name="connsiteY1" fmla="*/ 435006 h 456444"/>
              <a:gd name="connsiteX2" fmla="*/ 3009531 w 3994952"/>
              <a:gd name="connsiteY2" fmla="*/ 355107 h 456444"/>
              <a:gd name="connsiteX3" fmla="*/ 3994952 w 3994952"/>
              <a:gd name="connsiteY3" fmla="*/ 53266 h 456444"/>
              <a:gd name="connsiteX0" fmla="*/ 0 w 3994952"/>
              <a:gd name="connsiteY0" fmla="*/ 0 h 435192"/>
              <a:gd name="connsiteX1" fmla="*/ 1473694 w 3994952"/>
              <a:gd name="connsiteY1" fmla="*/ 435006 h 435192"/>
              <a:gd name="connsiteX2" fmla="*/ 3994952 w 3994952"/>
              <a:gd name="connsiteY2" fmla="*/ 53266 h 435192"/>
              <a:gd name="connsiteX0" fmla="*/ 0 w 3994952"/>
              <a:gd name="connsiteY0" fmla="*/ 0 h 417447"/>
              <a:gd name="connsiteX1" fmla="*/ 2086253 w 3994952"/>
              <a:gd name="connsiteY1" fmla="*/ 417250 h 417447"/>
              <a:gd name="connsiteX2" fmla="*/ 3994952 w 3994952"/>
              <a:gd name="connsiteY2" fmla="*/ 53266 h 417447"/>
              <a:gd name="connsiteX0" fmla="*/ 0 w 3994952"/>
              <a:gd name="connsiteY0" fmla="*/ 0 h 448450"/>
              <a:gd name="connsiteX1" fmla="*/ 479395 w 3994952"/>
              <a:gd name="connsiteY1" fmla="*/ 381740 h 448450"/>
              <a:gd name="connsiteX2" fmla="*/ 2086253 w 3994952"/>
              <a:gd name="connsiteY2" fmla="*/ 417250 h 448450"/>
              <a:gd name="connsiteX3" fmla="*/ 3994952 w 3994952"/>
              <a:gd name="connsiteY3" fmla="*/ 53266 h 448450"/>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4000337"/>
              <a:gd name="connsiteY0" fmla="*/ 0 h 1767049"/>
              <a:gd name="connsiteX1" fmla="*/ 484780 w 4000337"/>
              <a:gd name="connsiteY1" fmla="*/ 1633491 h 1767049"/>
              <a:gd name="connsiteX2" fmla="*/ 2091638 w 4000337"/>
              <a:gd name="connsiteY2" fmla="*/ 1669001 h 1767049"/>
              <a:gd name="connsiteX3" fmla="*/ 3423288 w 4000337"/>
              <a:gd name="connsiteY3" fmla="*/ 1633490 h 1767049"/>
              <a:gd name="connsiteX4" fmla="*/ 4000337 w 4000337"/>
              <a:gd name="connsiteY4" fmla="*/ 1305017 h 1767049"/>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62122"/>
              <a:gd name="connsiteX1" fmla="*/ 1297968 w 4000337"/>
              <a:gd name="connsiteY1" fmla="*/ 435006 h 1762122"/>
              <a:gd name="connsiteX2" fmla="*/ 2091638 w 4000337"/>
              <a:gd name="connsiteY2" fmla="*/ 1669001 h 1762122"/>
              <a:gd name="connsiteX3" fmla="*/ 3423288 w 4000337"/>
              <a:gd name="connsiteY3" fmla="*/ 1633490 h 1762122"/>
              <a:gd name="connsiteX4" fmla="*/ 4000337 w 4000337"/>
              <a:gd name="connsiteY4" fmla="*/ 1305017 h 1762122"/>
              <a:gd name="connsiteX0" fmla="*/ 0 w 4000337"/>
              <a:gd name="connsiteY0" fmla="*/ 0 h 1670700"/>
              <a:gd name="connsiteX1" fmla="*/ 1297968 w 4000337"/>
              <a:gd name="connsiteY1" fmla="*/ 435006 h 1670700"/>
              <a:gd name="connsiteX2" fmla="*/ 2075482 w 4000337"/>
              <a:gd name="connsiteY2" fmla="*/ 1500325 h 1670700"/>
              <a:gd name="connsiteX3" fmla="*/ 3423288 w 4000337"/>
              <a:gd name="connsiteY3" fmla="*/ 1633490 h 1670700"/>
              <a:gd name="connsiteX4" fmla="*/ 4000337 w 4000337"/>
              <a:gd name="connsiteY4" fmla="*/ 1305017 h 167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337" h="1670700">
                <a:moveTo>
                  <a:pt x="0" y="0"/>
                </a:moveTo>
                <a:cubicBezTo>
                  <a:pt x="3144" y="582967"/>
                  <a:pt x="952054" y="184952"/>
                  <a:pt x="1297968" y="435006"/>
                </a:cubicBezTo>
                <a:cubicBezTo>
                  <a:pt x="1643882" y="685060"/>
                  <a:pt x="1721262" y="1300578"/>
                  <a:pt x="2075482" y="1500325"/>
                </a:cubicBezTo>
                <a:cubicBezTo>
                  <a:pt x="2429702" y="1700072"/>
                  <a:pt x="3105172" y="1694154"/>
                  <a:pt x="3423288" y="1633490"/>
                </a:cubicBezTo>
                <a:cubicBezTo>
                  <a:pt x="3741404" y="1572826"/>
                  <a:pt x="3868652" y="1466295"/>
                  <a:pt x="4000337" y="1305017"/>
                </a:cubicBezTo>
              </a:path>
            </a:pathLst>
          </a:custGeom>
          <a:ln>
            <a:prstDash val="sysDash"/>
            <a:headEnd type="none"/>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A4F30668-1E0B-4C43-985F-BBD1DF232ACD}"/>
              </a:ext>
            </a:extLst>
          </p:cNvPr>
          <p:cNvSpPr txBox="1"/>
          <p:nvPr/>
        </p:nvSpPr>
        <p:spPr>
          <a:xfrm>
            <a:off x="5135264" y="5256943"/>
            <a:ext cx="1142942" cy="369332"/>
          </a:xfrm>
          <a:prstGeom prst="rect">
            <a:avLst/>
          </a:prstGeom>
          <a:noFill/>
        </p:spPr>
        <p:txBody>
          <a:bodyPr wrap="none" lIns="0" rIns="0" rtlCol="0">
            <a:spAutoFit/>
          </a:bodyPr>
          <a:lstStyle/>
          <a:p>
            <a:pPr algn="ctr"/>
            <a:r>
              <a:rPr lang="en-US" dirty="0"/>
              <a:t>References</a:t>
            </a:r>
          </a:p>
        </p:txBody>
      </p:sp>
      <p:graphicFrame>
        <p:nvGraphicFramePr>
          <p:cNvPr id="17" name="表格 7">
            <a:extLst>
              <a:ext uri="{FF2B5EF4-FFF2-40B4-BE49-F238E27FC236}">
                <a16:creationId xmlns:a16="http://schemas.microsoft.com/office/drawing/2014/main" id="{4A14E743-2B70-47BA-8CFA-9FDF894A641D}"/>
              </a:ext>
            </a:extLst>
          </p:cNvPr>
          <p:cNvGraphicFramePr>
            <a:graphicFrameLocks noGrp="1"/>
          </p:cNvGraphicFramePr>
          <p:nvPr/>
        </p:nvGraphicFramePr>
        <p:xfrm>
          <a:off x="6096000" y="2877604"/>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9" name="表格 5">
            <a:extLst>
              <a:ext uri="{FF2B5EF4-FFF2-40B4-BE49-F238E27FC236}">
                <a16:creationId xmlns:a16="http://schemas.microsoft.com/office/drawing/2014/main" id="{08AB96FD-698F-4DBE-AF33-A769B50E00DE}"/>
              </a:ext>
            </a:extLst>
          </p:cNvPr>
          <p:cNvGraphicFramePr>
            <a:graphicFrameLocks noGrp="1"/>
          </p:cNvGraphicFramePr>
          <p:nvPr>
            <p:extLst>
              <p:ext uri="{D42A27DB-BD31-4B8C-83A1-F6EECF244321}">
                <p14:modId xmlns:p14="http://schemas.microsoft.com/office/powerpoint/2010/main" val="2624919050"/>
              </p:ext>
            </p:extLst>
          </p:nvPr>
        </p:nvGraphicFramePr>
        <p:xfrm>
          <a:off x="856557" y="4125596"/>
          <a:ext cx="3456384" cy="1341120"/>
        </p:xfrm>
        <a:graphic>
          <a:graphicData uri="http://schemas.openxmlformats.org/drawingml/2006/table">
            <a:tbl>
              <a:tblPr firstRow="1" bandRow="1">
                <a:tableStyleId>{91EBBBCC-DAD2-459C-BE2E-F6DE35CF9A28}</a:tableStyleId>
              </a:tblPr>
              <a:tblGrid>
                <a:gridCol w="864096">
                  <a:extLst>
                    <a:ext uri="{9D8B030D-6E8A-4147-A177-3AD203B41FA5}">
                      <a16:colId xmlns:a16="http://schemas.microsoft.com/office/drawing/2014/main" val="2620867882"/>
                    </a:ext>
                  </a:extLst>
                </a:gridCol>
                <a:gridCol w="864096">
                  <a:extLst>
                    <a:ext uri="{9D8B030D-6E8A-4147-A177-3AD203B41FA5}">
                      <a16:colId xmlns:a16="http://schemas.microsoft.com/office/drawing/2014/main" val="2322188597"/>
                    </a:ext>
                  </a:extLst>
                </a:gridCol>
                <a:gridCol w="864096">
                  <a:extLst>
                    <a:ext uri="{9D8B030D-6E8A-4147-A177-3AD203B41FA5}">
                      <a16:colId xmlns:a16="http://schemas.microsoft.com/office/drawing/2014/main" val="134630685"/>
                    </a:ext>
                  </a:extLst>
                </a:gridCol>
                <a:gridCol w="864096">
                  <a:extLst>
                    <a:ext uri="{9D8B030D-6E8A-4147-A177-3AD203B41FA5}">
                      <a16:colId xmlns:a16="http://schemas.microsoft.com/office/drawing/2014/main" val="329182359"/>
                    </a:ext>
                  </a:extLst>
                </a:gridCol>
              </a:tblGrid>
              <a:tr h="250759">
                <a:tc gridSpan="4">
                  <a:txBody>
                    <a:bodyPr/>
                    <a:lstStyle/>
                    <a:p>
                      <a:pPr algn="ctr"/>
                      <a:r>
                        <a:rPr lang="en-US" altLang="zh-CN" sz="1200" dirty="0" err="1"/>
                        <a:t>CreditCard</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CardNumber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ExpiryDate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2006/04/08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2005/03/27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2006/09/12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2007/12/11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spTree>
    <p:extLst>
      <p:ext uri="{BB962C8B-B14F-4D97-AF65-F5344CB8AC3E}">
        <p14:creationId xmlns:p14="http://schemas.microsoft.com/office/powerpoint/2010/main" val="26915196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B089-F852-4767-A34D-8D51BCBE894B}"/>
              </a:ext>
            </a:extLst>
          </p:cNvPr>
          <p:cNvSpPr>
            <a:spLocks noGrp="1"/>
          </p:cNvSpPr>
          <p:nvPr>
            <p:ph type="title"/>
          </p:nvPr>
        </p:nvSpPr>
        <p:spPr/>
        <p:txBody>
          <a:bodyPr/>
          <a:lstStyle/>
          <a:p>
            <a:r>
              <a:rPr lang="en-US" dirty="0"/>
              <a:t>To build an RDB…</a:t>
            </a:r>
          </a:p>
        </p:txBody>
      </p:sp>
      <p:sp>
        <p:nvSpPr>
          <p:cNvPr id="3" name="Content Placeholder 2">
            <a:extLst>
              <a:ext uri="{FF2B5EF4-FFF2-40B4-BE49-F238E27FC236}">
                <a16:creationId xmlns:a16="http://schemas.microsoft.com/office/drawing/2014/main" id="{4B07789E-6995-4B67-BBA2-3807FFE4D497}"/>
              </a:ext>
            </a:extLst>
          </p:cNvPr>
          <p:cNvSpPr>
            <a:spLocks noGrp="1"/>
          </p:cNvSpPr>
          <p:nvPr>
            <p:ph idx="1"/>
          </p:nvPr>
        </p:nvSpPr>
        <p:spPr>
          <a:xfrm>
            <a:off x="425038" y="1371600"/>
            <a:ext cx="10780844" cy="923330"/>
          </a:xfrm>
        </p:spPr>
        <p:txBody>
          <a:bodyPr/>
          <a:lstStyle/>
          <a:p>
            <a:r>
              <a:rPr lang="en-US" dirty="0"/>
              <a:t>The core is to find PK-FKs.</a:t>
            </a:r>
          </a:p>
          <a:p>
            <a:pPr marL="800100" lvl="2" indent="-342900">
              <a:buFont typeface="Arial" panose="020B0604020202020204" pitchFamily="34" charset="0"/>
              <a:buChar char="•"/>
            </a:pPr>
            <a:r>
              <a:rPr lang="en-US" dirty="0"/>
              <a:t>But how?</a:t>
            </a:r>
          </a:p>
        </p:txBody>
      </p:sp>
      <p:sp>
        <p:nvSpPr>
          <p:cNvPr id="4" name="Slide Number Placeholder 3">
            <a:extLst>
              <a:ext uri="{FF2B5EF4-FFF2-40B4-BE49-F238E27FC236}">
                <a16:creationId xmlns:a16="http://schemas.microsoft.com/office/drawing/2014/main" id="{0B057815-E0DD-4430-92AA-53469371D4F3}"/>
              </a:ext>
            </a:extLst>
          </p:cNvPr>
          <p:cNvSpPr>
            <a:spLocks noGrp="1"/>
          </p:cNvSpPr>
          <p:nvPr>
            <p:ph type="sldNum" sz="quarter" idx="4"/>
          </p:nvPr>
        </p:nvSpPr>
        <p:spPr/>
        <p:txBody>
          <a:bodyPr/>
          <a:lstStyle/>
          <a:p>
            <a:fld id="{DC503246-BBCE-4F0A-BCDC-08FC4C52637D}" type="slidenum">
              <a:rPr lang="en-US" smtClean="0"/>
              <a:pPr/>
              <a:t>34</a:t>
            </a:fld>
            <a:endParaRPr lang="en-US"/>
          </a:p>
        </p:txBody>
      </p:sp>
      <p:cxnSp>
        <p:nvCxnSpPr>
          <p:cNvPr id="10" name="Straight Arrow Connector 9">
            <a:extLst>
              <a:ext uri="{FF2B5EF4-FFF2-40B4-BE49-F238E27FC236}">
                <a16:creationId xmlns:a16="http://schemas.microsoft.com/office/drawing/2014/main" id="{3FD28716-E669-4C46-A9D4-52CEC16593B1}"/>
              </a:ext>
            </a:extLst>
          </p:cNvPr>
          <p:cNvCxnSpPr/>
          <p:nvPr/>
        </p:nvCxnSpPr>
        <p:spPr>
          <a:xfrm flipV="1">
            <a:off x="1304033" y="5453377"/>
            <a:ext cx="0" cy="292963"/>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65F1D53-84DB-4717-B29B-BF62923D3E3B}"/>
              </a:ext>
            </a:extLst>
          </p:cNvPr>
          <p:cNvSpPr txBox="1"/>
          <p:nvPr/>
        </p:nvSpPr>
        <p:spPr>
          <a:xfrm>
            <a:off x="685273" y="5685891"/>
            <a:ext cx="1237519" cy="369332"/>
          </a:xfrm>
          <a:prstGeom prst="rect">
            <a:avLst/>
          </a:prstGeom>
          <a:noFill/>
        </p:spPr>
        <p:txBody>
          <a:bodyPr wrap="none" lIns="0" rIns="0" rtlCol="0">
            <a:spAutoFit/>
          </a:bodyPr>
          <a:lstStyle/>
          <a:p>
            <a:pPr algn="ctr"/>
            <a:r>
              <a:rPr lang="en-US" dirty="0"/>
              <a:t>Primary key</a:t>
            </a:r>
          </a:p>
        </p:txBody>
      </p:sp>
      <p:cxnSp>
        <p:nvCxnSpPr>
          <p:cNvPr id="12" name="Straight Arrow Connector 11">
            <a:extLst>
              <a:ext uri="{FF2B5EF4-FFF2-40B4-BE49-F238E27FC236}">
                <a16:creationId xmlns:a16="http://schemas.microsoft.com/office/drawing/2014/main" id="{B54AAA86-2AAD-45BA-974B-D41A432364A3}"/>
              </a:ext>
            </a:extLst>
          </p:cNvPr>
          <p:cNvCxnSpPr/>
          <p:nvPr/>
        </p:nvCxnSpPr>
        <p:spPr>
          <a:xfrm flipV="1">
            <a:off x="8006051" y="4226920"/>
            <a:ext cx="0" cy="292963"/>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378F6EB-1658-444E-8C4A-E68534070FF6}"/>
              </a:ext>
            </a:extLst>
          </p:cNvPr>
          <p:cNvSpPr txBox="1"/>
          <p:nvPr/>
        </p:nvSpPr>
        <p:spPr>
          <a:xfrm>
            <a:off x="7398512" y="4519883"/>
            <a:ext cx="1215077" cy="369332"/>
          </a:xfrm>
          <a:prstGeom prst="rect">
            <a:avLst/>
          </a:prstGeom>
          <a:noFill/>
        </p:spPr>
        <p:txBody>
          <a:bodyPr wrap="none" lIns="0" rIns="0" rtlCol="0">
            <a:spAutoFit/>
          </a:bodyPr>
          <a:lstStyle/>
          <a:p>
            <a:pPr algn="ctr"/>
            <a:r>
              <a:rPr lang="en-US" dirty="0"/>
              <a:t>Foreign key</a:t>
            </a:r>
          </a:p>
        </p:txBody>
      </p:sp>
      <p:sp>
        <p:nvSpPr>
          <p:cNvPr id="21" name="Freeform: Shape 20">
            <a:extLst>
              <a:ext uri="{FF2B5EF4-FFF2-40B4-BE49-F238E27FC236}">
                <a16:creationId xmlns:a16="http://schemas.microsoft.com/office/drawing/2014/main" id="{21FA3052-4462-4518-9B28-C47701B245F3}"/>
              </a:ext>
            </a:extLst>
          </p:cNvPr>
          <p:cNvSpPr/>
          <p:nvPr/>
        </p:nvSpPr>
        <p:spPr>
          <a:xfrm flipH="1">
            <a:off x="1420427" y="4214965"/>
            <a:ext cx="6594499" cy="1670700"/>
          </a:xfrm>
          <a:custGeom>
            <a:avLst/>
            <a:gdLst>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5" fmla="*/ 3453414 w 4027904"/>
              <a:gd name="connsiteY5" fmla="*/ 141390 h 480426"/>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0" fmla="*/ 0 w 3994952"/>
              <a:gd name="connsiteY0" fmla="*/ 0 h 472201"/>
              <a:gd name="connsiteX1" fmla="*/ 2272684 w 3994952"/>
              <a:gd name="connsiteY1" fmla="*/ 408373 h 472201"/>
              <a:gd name="connsiteX2" fmla="*/ 3586579 w 3994952"/>
              <a:gd name="connsiteY2" fmla="*/ 435006 h 472201"/>
              <a:gd name="connsiteX3" fmla="*/ 3994952 w 3994952"/>
              <a:gd name="connsiteY3" fmla="*/ 53266 h 472201"/>
              <a:gd name="connsiteX0" fmla="*/ 0 w 3994952"/>
              <a:gd name="connsiteY0" fmla="*/ 0 h 486106"/>
              <a:gd name="connsiteX1" fmla="*/ 1473694 w 3994952"/>
              <a:gd name="connsiteY1" fmla="*/ 435006 h 486106"/>
              <a:gd name="connsiteX2" fmla="*/ 3586579 w 3994952"/>
              <a:gd name="connsiteY2" fmla="*/ 435006 h 486106"/>
              <a:gd name="connsiteX3" fmla="*/ 3994952 w 3994952"/>
              <a:gd name="connsiteY3" fmla="*/ 53266 h 486106"/>
              <a:gd name="connsiteX0" fmla="*/ 0 w 3994952"/>
              <a:gd name="connsiteY0" fmla="*/ 0 h 456444"/>
              <a:gd name="connsiteX1" fmla="*/ 1473694 w 3994952"/>
              <a:gd name="connsiteY1" fmla="*/ 435006 h 456444"/>
              <a:gd name="connsiteX2" fmla="*/ 3009531 w 3994952"/>
              <a:gd name="connsiteY2" fmla="*/ 355107 h 456444"/>
              <a:gd name="connsiteX3" fmla="*/ 3994952 w 3994952"/>
              <a:gd name="connsiteY3" fmla="*/ 53266 h 456444"/>
              <a:gd name="connsiteX0" fmla="*/ 0 w 3994952"/>
              <a:gd name="connsiteY0" fmla="*/ 0 h 435192"/>
              <a:gd name="connsiteX1" fmla="*/ 1473694 w 3994952"/>
              <a:gd name="connsiteY1" fmla="*/ 435006 h 435192"/>
              <a:gd name="connsiteX2" fmla="*/ 3994952 w 3994952"/>
              <a:gd name="connsiteY2" fmla="*/ 53266 h 435192"/>
              <a:gd name="connsiteX0" fmla="*/ 0 w 3994952"/>
              <a:gd name="connsiteY0" fmla="*/ 0 h 417447"/>
              <a:gd name="connsiteX1" fmla="*/ 2086253 w 3994952"/>
              <a:gd name="connsiteY1" fmla="*/ 417250 h 417447"/>
              <a:gd name="connsiteX2" fmla="*/ 3994952 w 3994952"/>
              <a:gd name="connsiteY2" fmla="*/ 53266 h 417447"/>
              <a:gd name="connsiteX0" fmla="*/ 0 w 3994952"/>
              <a:gd name="connsiteY0" fmla="*/ 0 h 448450"/>
              <a:gd name="connsiteX1" fmla="*/ 479395 w 3994952"/>
              <a:gd name="connsiteY1" fmla="*/ 381740 h 448450"/>
              <a:gd name="connsiteX2" fmla="*/ 2086253 w 3994952"/>
              <a:gd name="connsiteY2" fmla="*/ 417250 h 448450"/>
              <a:gd name="connsiteX3" fmla="*/ 3994952 w 3994952"/>
              <a:gd name="connsiteY3" fmla="*/ 53266 h 448450"/>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4000337"/>
              <a:gd name="connsiteY0" fmla="*/ 0 h 1767049"/>
              <a:gd name="connsiteX1" fmla="*/ 484780 w 4000337"/>
              <a:gd name="connsiteY1" fmla="*/ 1633491 h 1767049"/>
              <a:gd name="connsiteX2" fmla="*/ 2091638 w 4000337"/>
              <a:gd name="connsiteY2" fmla="*/ 1669001 h 1767049"/>
              <a:gd name="connsiteX3" fmla="*/ 3423288 w 4000337"/>
              <a:gd name="connsiteY3" fmla="*/ 1633490 h 1767049"/>
              <a:gd name="connsiteX4" fmla="*/ 4000337 w 4000337"/>
              <a:gd name="connsiteY4" fmla="*/ 1305017 h 1767049"/>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62122"/>
              <a:gd name="connsiteX1" fmla="*/ 1297968 w 4000337"/>
              <a:gd name="connsiteY1" fmla="*/ 435006 h 1762122"/>
              <a:gd name="connsiteX2" fmla="*/ 2091638 w 4000337"/>
              <a:gd name="connsiteY2" fmla="*/ 1669001 h 1762122"/>
              <a:gd name="connsiteX3" fmla="*/ 3423288 w 4000337"/>
              <a:gd name="connsiteY3" fmla="*/ 1633490 h 1762122"/>
              <a:gd name="connsiteX4" fmla="*/ 4000337 w 4000337"/>
              <a:gd name="connsiteY4" fmla="*/ 1305017 h 1762122"/>
              <a:gd name="connsiteX0" fmla="*/ 0 w 4000337"/>
              <a:gd name="connsiteY0" fmla="*/ 0 h 1670700"/>
              <a:gd name="connsiteX1" fmla="*/ 1297968 w 4000337"/>
              <a:gd name="connsiteY1" fmla="*/ 435006 h 1670700"/>
              <a:gd name="connsiteX2" fmla="*/ 2075482 w 4000337"/>
              <a:gd name="connsiteY2" fmla="*/ 1500325 h 1670700"/>
              <a:gd name="connsiteX3" fmla="*/ 3423288 w 4000337"/>
              <a:gd name="connsiteY3" fmla="*/ 1633490 h 1670700"/>
              <a:gd name="connsiteX4" fmla="*/ 4000337 w 4000337"/>
              <a:gd name="connsiteY4" fmla="*/ 1305017 h 167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337" h="1670700">
                <a:moveTo>
                  <a:pt x="0" y="0"/>
                </a:moveTo>
                <a:cubicBezTo>
                  <a:pt x="3144" y="582967"/>
                  <a:pt x="952054" y="184952"/>
                  <a:pt x="1297968" y="435006"/>
                </a:cubicBezTo>
                <a:cubicBezTo>
                  <a:pt x="1643882" y="685060"/>
                  <a:pt x="1721262" y="1300578"/>
                  <a:pt x="2075482" y="1500325"/>
                </a:cubicBezTo>
                <a:cubicBezTo>
                  <a:pt x="2429702" y="1700072"/>
                  <a:pt x="3105172" y="1694154"/>
                  <a:pt x="3423288" y="1633490"/>
                </a:cubicBezTo>
                <a:cubicBezTo>
                  <a:pt x="3741404" y="1572826"/>
                  <a:pt x="3868652" y="1466295"/>
                  <a:pt x="4000337" y="1305017"/>
                </a:cubicBezTo>
              </a:path>
            </a:pathLst>
          </a:custGeom>
          <a:ln>
            <a:prstDash val="sysDash"/>
            <a:headEnd type="none"/>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A4F30668-1E0B-4C43-985F-BBD1DF232ACD}"/>
              </a:ext>
            </a:extLst>
          </p:cNvPr>
          <p:cNvSpPr txBox="1"/>
          <p:nvPr/>
        </p:nvSpPr>
        <p:spPr>
          <a:xfrm>
            <a:off x="5135264" y="5256943"/>
            <a:ext cx="1142942" cy="369332"/>
          </a:xfrm>
          <a:prstGeom prst="rect">
            <a:avLst/>
          </a:prstGeom>
          <a:noFill/>
        </p:spPr>
        <p:txBody>
          <a:bodyPr wrap="none" lIns="0" rIns="0" rtlCol="0">
            <a:spAutoFit/>
          </a:bodyPr>
          <a:lstStyle/>
          <a:p>
            <a:pPr algn="ctr"/>
            <a:r>
              <a:rPr lang="en-US" dirty="0"/>
              <a:t>References</a:t>
            </a:r>
          </a:p>
        </p:txBody>
      </p:sp>
      <p:graphicFrame>
        <p:nvGraphicFramePr>
          <p:cNvPr id="17" name="表格 7">
            <a:extLst>
              <a:ext uri="{FF2B5EF4-FFF2-40B4-BE49-F238E27FC236}">
                <a16:creationId xmlns:a16="http://schemas.microsoft.com/office/drawing/2014/main" id="{4A14E743-2B70-47BA-8CFA-9FDF894A641D}"/>
              </a:ext>
            </a:extLst>
          </p:cNvPr>
          <p:cNvGraphicFramePr>
            <a:graphicFrameLocks noGrp="1"/>
          </p:cNvGraphicFramePr>
          <p:nvPr/>
        </p:nvGraphicFramePr>
        <p:xfrm>
          <a:off x="6096000" y="2877604"/>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9" name="表格 5">
            <a:extLst>
              <a:ext uri="{FF2B5EF4-FFF2-40B4-BE49-F238E27FC236}">
                <a16:creationId xmlns:a16="http://schemas.microsoft.com/office/drawing/2014/main" id="{08AB96FD-698F-4DBE-AF33-A769B50E00DE}"/>
              </a:ext>
            </a:extLst>
          </p:cNvPr>
          <p:cNvGraphicFramePr>
            <a:graphicFrameLocks noGrp="1"/>
          </p:cNvGraphicFramePr>
          <p:nvPr/>
        </p:nvGraphicFramePr>
        <p:xfrm>
          <a:off x="856557" y="4125596"/>
          <a:ext cx="3456384" cy="1341120"/>
        </p:xfrm>
        <a:graphic>
          <a:graphicData uri="http://schemas.openxmlformats.org/drawingml/2006/table">
            <a:tbl>
              <a:tblPr firstRow="1" bandRow="1">
                <a:tableStyleId>{91EBBBCC-DAD2-459C-BE2E-F6DE35CF9A28}</a:tableStyleId>
              </a:tblPr>
              <a:tblGrid>
                <a:gridCol w="864096">
                  <a:extLst>
                    <a:ext uri="{9D8B030D-6E8A-4147-A177-3AD203B41FA5}">
                      <a16:colId xmlns:a16="http://schemas.microsoft.com/office/drawing/2014/main" val="2620867882"/>
                    </a:ext>
                  </a:extLst>
                </a:gridCol>
                <a:gridCol w="864096">
                  <a:extLst>
                    <a:ext uri="{9D8B030D-6E8A-4147-A177-3AD203B41FA5}">
                      <a16:colId xmlns:a16="http://schemas.microsoft.com/office/drawing/2014/main" val="2322188597"/>
                    </a:ext>
                  </a:extLst>
                </a:gridCol>
                <a:gridCol w="864096">
                  <a:extLst>
                    <a:ext uri="{9D8B030D-6E8A-4147-A177-3AD203B41FA5}">
                      <a16:colId xmlns:a16="http://schemas.microsoft.com/office/drawing/2014/main" val="134630685"/>
                    </a:ext>
                  </a:extLst>
                </a:gridCol>
                <a:gridCol w="864096">
                  <a:extLst>
                    <a:ext uri="{9D8B030D-6E8A-4147-A177-3AD203B41FA5}">
                      <a16:colId xmlns:a16="http://schemas.microsoft.com/office/drawing/2014/main" val="329182359"/>
                    </a:ext>
                  </a:extLst>
                </a:gridCol>
              </a:tblGrid>
              <a:tr h="250759">
                <a:tc gridSpan="4">
                  <a:txBody>
                    <a:bodyPr/>
                    <a:lstStyle/>
                    <a:p>
                      <a:pPr algn="ctr"/>
                      <a:r>
                        <a:rPr lang="en-US" altLang="zh-CN" sz="1200" dirty="0" err="1"/>
                        <a:t>CreditCard</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CardNumber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ExpiryDate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2006/04/08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2005/03/27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2006/09/12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2007/12/11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spTree>
    <p:extLst>
      <p:ext uri="{BB962C8B-B14F-4D97-AF65-F5344CB8AC3E}">
        <p14:creationId xmlns:p14="http://schemas.microsoft.com/office/powerpoint/2010/main" val="16373710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B089-F852-4767-A34D-8D51BCBE894B}"/>
              </a:ext>
            </a:extLst>
          </p:cNvPr>
          <p:cNvSpPr>
            <a:spLocks noGrp="1"/>
          </p:cNvSpPr>
          <p:nvPr>
            <p:ph type="title"/>
          </p:nvPr>
        </p:nvSpPr>
        <p:spPr/>
        <p:txBody>
          <a:bodyPr/>
          <a:lstStyle/>
          <a:p>
            <a:r>
              <a:rPr lang="en-US" dirty="0"/>
              <a:t>To build an RDB…</a:t>
            </a:r>
          </a:p>
        </p:txBody>
      </p:sp>
      <p:sp>
        <p:nvSpPr>
          <p:cNvPr id="3" name="Content Placeholder 2">
            <a:extLst>
              <a:ext uri="{FF2B5EF4-FFF2-40B4-BE49-F238E27FC236}">
                <a16:creationId xmlns:a16="http://schemas.microsoft.com/office/drawing/2014/main" id="{4B07789E-6995-4B67-BBA2-3807FFE4D497}"/>
              </a:ext>
            </a:extLst>
          </p:cNvPr>
          <p:cNvSpPr>
            <a:spLocks noGrp="1"/>
          </p:cNvSpPr>
          <p:nvPr>
            <p:ph idx="1"/>
          </p:nvPr>
        </p:nvSpPr>
        <p:spPr>
          <a:xfrm>
            <a:off x="425038" y="1371600"/>
            <a:ext cx="10780844" cy="1308050"/>
          </a:xfrm>
        </p:spPr>
        <p:txBody>
          <a:bodyPr/>
          <a:lstStyle/>
          <a:p>
            <a:r>
              <a:rPr lang="en-US" dirty="0"/>
              <a:t>The core is to find PK-FKs.</a:t>
            </a:r>
          </a:p>
          <a:p>
            <a:pPr marL="800100" lvl="2" indent="-342900">
              <a:buFont typeface="Arial" panose="020B0604020202020204" pitchFamily="34" charset="0"/>
              <a:buChar char="•"/>
            </a:pPr>
            <a:r>
              <a:rPr lang="en-US" dirty="0"/>
              <a:t>But how?</a:t>
            </a:r>
          </a:p>
          <a:p>
            <a:pPr marL="800100" lvl="2" indent="-342900">
              <a:buFont typeface="Arial" panose="020B0604020202020204" pitchFamily="34" charset="0"/>
              <a:buChar char="•"/>
            </a:pPr>
            <a:r>
              <a:rPr lang="en-US" dirty="0"/>
              <a:t>The column names usually do not match well…</a:t>
            </a:r>
          </a:p>
        </p:txBody>
      </p:sp>
      <p:sp>
        <p:nvSpPr>
          <p:cNvPr id="4" name="Slide Number Placeholder 3">
            <a:extLst>
              <a:ext uri="{FF2B5EF4-FFF2-40B4-BE49-F238E27FC236}">
                <a16:creationId xmlns:a16="http://schemas.microsoft.com/office/drawing/2014/main" id="{0B057815-E0DD-4430-92AA-53469371D4F3}"/>
              </a:ext>
            </a:extLst>
          </p:cNvPr>
          <p:cNvSpPr>
            <a:spLocks noGrp="1"/>
          </p:cNvSpPr>
          <p:nvPr>
            <p:ph type="sldNum" sz="quarter" idx="4"/>
          </p:nvPr>
        </p:nvSpPr>
        <p:spPr/>
        <p:txBody>
          <a:bodyPr/>
          <a:lstStyle/>
          <a:p>
            <a:fld id="{DC503246-BBCE-4F0A-BCDC-08FC4C52637D}" type="slidenum">
              <a:rPr lang="en-US" smtClean="0"/>
              <a:pPr/>
              <a:t>35</a:t>
            </a:fld>
            <a:endParaRPr lang="en-US"/>
          </a:p>
        </p:txBody>
      </p:sp>
      <p:graphicFrame>
        <p:nvGraphicFramePr>
          <p:cNvPr id="17" name="表格 7">
            <a:extLst>
              <a:ext uri="{FF2B5EF4-FFF2-40B4-BE49-F238E27FC236}">
                <a16:creationId xmlns:a16="http://schemas.microsoft.com/office/drawing/2014/main" id="{4A14E743-2B70-47BA-8CFA-9FDF894A641D}"/>
              </a:ext>
            </a:extLst>
          </p:cNvPr>
          <p:cNvGraphicFramePr>
            <a:graphicFrameLocks noGrp="1"/>
          </p:cNvGraphicFramePr>
          <p:nvPr>
            <p:extLst>
              <p:ext uri="{D42A27DB-BD31-4B8C-83A1-F6EECF244321}">
                <p14:modId xmlns:p14="http://schemas.microsoft.com/office/powerpoint/2010/main" val="3172989110"/>
              </p:ext>
            </p:extLst>
          </p:nvPr>
        </p:nvGraphicFramePr>
        <p:xfrm>
          <a:off x="6096000" y="2877604"/>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u="sng" dirty="0" err="1"/>
                        <a:t>cardNo</a:t>
                      </a:r>
                      <a:endParaRPr lang="zh-CN" altLang="en-US" sz="800" b="1" u="sn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9" name="表格 5">
            <a:extLst>
              <a:ext uri="{FF2B5EF4-FFF2-40B4-BE49-F238E27FC236}">
                <a16:creationId xmlns:a16="http://schemas.microsoft.com/office/drawing/2014/main" id="{08AB96FD-698F-4DBE-AF33-A769B50E00DE}"/>
              </a:ext>
            </a:extLst>
          </p:cNvPr>
          <p:cNvGraphicFramePr>
            <a:graphicFrameLocks noGrp="1"/>
          </p:cNvGraphicFramePr>
          <p:nvPr/>
        </p:nvGraphicFramePr>
        <p:xfrm>
          <a:off x="856557" y="4125596"/>
          <a:ext cx="3456384" cy="1341120"/>
        </p:xfrm>
        <a:graphic>
          <a:graphicData uri="http://schemas.openxmlformats.org/drawingml/2006/table">
            <a:tbl>
              <a:tblPr firstRow="1" bandRow="1">
                <a:tableStyleId>{91EBBBCC-DAD2-459C-BE2E-F6DE35CF9A28}</a:tableStyleId>
              </a:tblPr>
              <a:tblGrid>
                <a:gridCol w="864096">
                  <a:extLst>
                    <a:ext uri="{9D8B030D-6E8A-4147-A177-3AD203B41FA5}">
                      <a16:colId xmlns:a16="http://schemas.microsoft.com/office/drawing/2014/main" val="2620867882"/>
                    </a:ext>
                  </a:extLst>
                </a:gridCol>
                <a:gridCol w="864096">
                  <a:extLst>
                    <a:ext uri="{9D8B030D-6E8A-4147-A177-3AD203B41FA5}">
                      <a16:colId xmlns:a16="http://schemas.microsoft.com/office/drawing/2014/main" val="2322188597"/>
                    </a:ext>
                  </a:extLst>
                </a:gridCol>
                <a:gridCol w="864096">
                  <a:extLst>
                    <a:ext uri="{9D8B030D-6E8A-4147-A177-3AD203B41FA5}">
                      <a16:colId xmlns:a16="http://schemas.microsoft.com/office/drawing/2014/main" val="134630685"/>
                    </a:ext>
                  </a:extLst>
                </a:gridCol>
                <a:gridCol w="864096">
                  <a:extLst>
                    <a:ext uri="{9D8B030D-6E8A-4147-A177-3AD203B41FA5}">
                      <a16:colId xmlns:a16="http://schemas.microsoft.com/office/drawing/2014/main" val="329182359"/>
                    </a:ext>
                  </a:extLst>
                </a:gridCol>
              </a:tblGrid>
              <a:tr h="250759">
                <a:tc gridSpan="4">
                  <a:txBody>
                    <a:bodyPr/>
                    <a:lstStyle/>
                    <a:p>
                      <a:pPr algn="ctr"/>
                      <a:r>
                        <a:rPr lang="en-US" altLang="zh-CN" sz="1200" dirty="0" err="1"/>
                        <a:t>CreditCard</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CardNumber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ExpiryDate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2006/04/08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2005/03/27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2006/09/12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2007/12/11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spTree>
    <p:extLst>
      <p:ext uri="{BB962C8B-B14F-4D97-AF65-F5344CB8AC3E}">
        <p14:creationId xmlns:p14="http://schemas.microsoft.com/office/powerpoint/2010/main" val="371171547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B089-F852-4767-A34D-8D51BCBE894B}"/>
              </a:ext>
            </a:extLst>
          </p:cNvPr>
          <p:cNvSpPr>
            <a:spLocks noGrp="1"/>
          </p:cNvSpPr>
          <p:nvPr>
            <p:ph type="title"/>
          </p:nvPr>
        </p:nvSpPr>
        <p:spPr/>
        <p:txBody>
          <a:bodyPr/>
          <a:lstStyle/>
          <a:p>
            <a:r>
              <a:rPr lang="en-US" dirty="0"/>
              <a:t>To build an RDB…</a:t>
            </a:r>
          </a:p>
        </p:txBody>
      </p:sp>
      <p:sp>
        <p:nvSpPr>
          <p:cNvPr id="3" name="Content Placeholder 2">
            <a:extLst>
              <a:ext uri="{FF2B5EF4-FFF2-40B4-BE49-F238E27FC236}">
                <a16:creationId xmlns:a16="http://schemas.microsoft.com/office/drawing/2014/main" id="{4B07789E-6995-4B67-BBA2-3807FFE4D497}"/>
              </a:ext>
            </a:extLst>
          </p:cNvPr>
          <p:cNvSpPr>
            <a:spLocks noGrp="1"/>
          </p:cNvSpPr>
          <p:nvPr>
            <p:ph idx="1"/>
          </p:nvPr>
        </p:nvSpPr>
        <p:spPr>
          <a:xfrm>
            <a:off x="425038" y="1371600"/>
            <a:ext cx="10780844" cy="2739211"/>
          </a:xfrm>
        </p:spPr>
        <p:txBody>
          <a:bodyPr/>
          <a:lstStyle/>
          <a:p>
            <a:r>
              <a:rPr lang="en-US" dirty="0"/>
              <a:t>The core is to find PK-FKs.</a:t>
            </a:r>
          </a:p>
          <a:p>
            <a:pPr marL="800100" lvl="2" indent="-342900">
              <a:buFont typeface="Arial" panose="020B0604020202020204" pitchFamily="34" charset="0"/>
              <a:buChar char="•"/>
            </a:pPr>
            <a:r>
              <a:rPr lang="en-US" dirty="0"/>
              <a:t>But how?</a:t>
            </a:r>
          </a:p>
          <a:p>
            <a:pPr marL="800100" lvl="2" indent="-342900">
              <a:buFont typeface="Arial" panose="020B0604020202020204" pitchFamily="34" charset="0"/>
              <a:buChar char="•"/>
            </a:pPr>
            <a:r>
              <a:rPr lang="en-US" dirty="0"/>
              <a:t>The column names usually do not match well…</a:t>
            </a:r>
          </a:p>
          <a:p>
            <a:pPr marL="800100" lvl="2" indent="-342900">
              <a:buFont typeface="Arial" panose="020B0604020202020204" pitchFamily="34" charset="0"/>
              <a:buChar char="•"/>
            </a:pPr>
            <a:r>
              <a:rPr lang="en-US" dirty="0"/>
              <a:t>In this example:</a:t>
            </a:r>
          </a:p>
          <a:p>
            <a:pPr marL="1028700" lvl="4" indent="-342900">
              <a:buFont typeface="Arial" panose="020B0604020202020204" pitchFamily="34" charset="0"/>
              <a:buChar char="•"/>
            </a:pPr>
            <a:r>
              <a:rPr lang="en-US" dirty="0"/>
              <a:t>Card number as primary key?</a:t>
            </a:r>
          </a:p>
          <a:p>
            <a:pPr marL="800100" lvl="2" indent="-342900">
              <a:buFont typeface="Arial" panose="020B0604020202020204" pitchFamily="34" charset="0"/>
              <a:buChar char="•"/>
            </a:pPr>
            <a:endParaRPr lang="en-US" dirty="0"/>
          </a:p>
          <a:p>
            <a:pPr marL="800100" lvl="2"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0B057815-E0DD-4430-92AA-53469371D4F3}"/>
              </a:ext>
            </a:extLst>
          </p:cNvPr>
          <p:cNvSpPr>
            <a:spLocks noGrp="1"/>
          </p:cNvSpPr>
          <p:nvPr>
            <p:ph type="sldNum" sz="quarter" idx="4"/>
          </p:nvPr>
        </p:nvSpPr>
        <p:spPr/>
        <p:txBody>
          <a:bodyPr/>
          <a:lstStyle/>
          <a:p>
            <a:fld id="{DC503246-BBCE-4F0A-BCDC-08FC4C52637D}" type="slidenum">
              <a:rPr lang="en-US" smtClean="0"/>
              <a:pPr/>
              <a:t>36</a:t>
            </a:fld>
            <a:endParaRPr lang="en-US"/>
          </a:p>
        </p:txBody>
      </p:sp>
      <p:cxnSp>
        <p:nvCxnSpPr>
          <p:cNvPr id="10" name="Straight Arrow Connector 9">
            <a:extLst>
              <a:ext uri="{FF2B5EF4-FFF2-40B4-BE49-F238E27FC236}">
                <a16:creationId xmlns:a16="http://schemas.microsoft.com/office/drawing/2014/main" id="{3FD28716-E669-4C46-A9D4-52CEC16593B1}"/>
              </a:ext>
            </a:extLst>
          </p:cNvPr>
          <p:cNvCxnSpPr/>
          <p:nvPr/>
        </p:nvCxnSpPr>
        <p:spPr>
          <a:xfrm flipV="1">
            <a:off x="1988596" y="5468485"/>
            <a:ext cx="0" cy="292963"/>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65F1D53-84DB-4717-B29B-BF62923D3E3B}"/>
              </a:ext>
            </a:extLst>
          </p:cNvPr>
          <p:cNvSpPr txBox="1"/>
          <p:nvPr/>
        </p:nvSpPr>
        <p:spPr>
          <a:xfrm>
            <a:off x="1320143" y="5700999"/>
            <a:ext cx="1336905" cy="369332"/>
          </a:xfrm>
          <a:prstGeom prst="rect">
            <a:avLst/>
          </a:prstGeom>
          <a:noFill/>
        </p:spPr>
        <p:txBody>
          <a:bodyPr wrap="none" lIns="0" rIns="0" rtlCol="0">
            <a:spAutoFit/>
          </a:bodyPr>
          <a:lstStyle/>
          <a:p>
            <a:pPr algn="ctr"/>
            <a:r>
              <a:rPr lang="en-US" dirty="0"/>
              <a:t>Primary key?</a:t>
            </a:r>
          </a:p>
        </p:txBody>
      </p:sp>
      <p:cxnSp>
        <p:nvCxnSpPr>
          <p:cNvPr id="12" name="Straight Arrow Connector 11">
            <a:extLst>
              <a:ext uri="{FF2B5EF4-FFF2-40B4-BE49-F238E27FC236}">
                <a16:creationId xmlns:a16="http://schemas.microsoft.com/office/drawing/2014/main" id="{B54AAA86-2AAD-45BA-974B-D41A432364A3}"/>
              </a:ext>
            </a:extLst>
          </p:cNvPr>
          <p:cNvCxnSpPr/>
          <p:nvPr/>
        </p:nvCxnSpPr>
        <p:spPr>
          <a:xfrm flipV="1">
            <a:off x="8006051" y="4226920"/>
            <a:ext cx="0" cy="292963"/>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378F6EB-1658-444E-8C4A-E68534070FF6}"/>
              </a:ext>
            </a:extLst>
          </p:cNvPr>
          <p:cNvSpPr txBox="1"/>
          <p:nvPr/>
        </p:nvSpPr>
        <p:spPr>
          <a:xfrm>
            <a:off x="7348819" y="4519883"/>
            <a:ext cx="1314463" cy="369332"/>
          </a:xfrm>
          <a:prstGeom prst="rect">
            <a:avLst/>
          </a:prstGeom>
          <a:noFill/>
        </p:spPr>
        <p:txBody>
          <a:bodyPr wrap="none" lIns="0" rIns="0" rtlCol="0">
            <a:spAutoFit/>
          </a:bodyPr>
          <a:lstStyle/>
          <a:p>
            <a:pPr algn="ctr"/>
            <a:r>
              <a:rPr lang="en-US" dirty="0"/>
              <a:t>Foreign key?</a:t>
            </a:r>
          </a:p>
        </p:txBody>
      </p:sp>
      <p:sp>
        <p:nvSpPr>
          <p:cNvPr id="21" name="Freeform: Shape 20">
            <a:extLst>
              <a:ext uri="{FF2B5EF4-FFF2-40B4-BE49-F238E27FC236}">
                <a16:creationId xmlns:a16="http://schemas.microsoft.com/office/drawing/2014/main" id="{21FA3052-4462-4518-9B28-C47701B245F3}"/>
              </a:ext>
            </a:extLst>
          </p:cNvPr>
          <p:cNvSpPr/>
          <p:nvPr/>
        </p:nvSpPr>
        <p:spPr>
          <a:xfrm flipH="1">
            <a:off x="2201661" y="4214965"/>
            <a:ext cx="5813263" cy="1670700"/>
          </a:xfrm>
          <a:custGeom>
            <a:avLst/>
            <a:gdLst>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5" fmla="*/ 3453414 w 4027904"/>
              <a:gd name="connsiteY5" fmla="*/ 141390 h 480426"/>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0" fmla="*/ 0 w 3994952"/>
              <a:gd name="connsiteY0" fmla="*/ 0 h 472201"/>
              <a:gd name="connsiteX1" fmla="*/ 2272684 w 3994952"/>
              <a:gd name="connsiteY1" fmla="*/ 408373 h 472201"/>
              <a:gd name="connsiteX2" fmla="*/ 3586579 w 3994952"/>
              <a:gd name="connsiteY2" fmla="*/ 435006 h 472201"/>
              <a:gd name="connsiteX3" fmla="*/ 3994952 w 3994952"/>
              <a:gd name="connsiteY3" fmla="*/ 53266 h 472201"/>
              <a:gd name="connsiteX0" fmla="*/ 0 w 3994952"/>
              <a:gd name="connsiteY0" fmla="*/ 0 h 486106"/>
              <a:gd name="connsiteX1" fmla="*/ 1473694 w 3994952"/>
              <a:gd name="connsiteY1" fmla="*/ 435006 h 486106"/>
              <a:gd name="connsiteX2" fmla="*/ 3586579 w 3994952"/>
              <a:gd name="connsiteY2" fmla="*/ 435006 h 486106"/>
              <a:gd name="connsiteX3" fmla="*/ 3994952 w 3994952"/>
              <a:gd name="connsiteY3" fmla="*/ 53266 h 486106"/>
              <a:gd name="connsiteX0" fmla="*/ 0 w 3994952"/>
              <a:gd name="connsiteY0" fmla="*/ 0 h 456444"/>
              <a:gd name="connsiteX1" fmla="*/ 1473694 w 3994952"/>
              <a:gd name="connsiteY1" fmla="*/ 435006 h 456444"/>
              <a:gd name="connsiteX2" fmla="*/ 3009531 w 3994952"/>
              <a:gd name="connsiteY2" fmla="*/ 355107 h 456444"/>
              <a:gd name="connsiteX3" fmla="*/ 3994952 w 3994952"/>
              <a:gd name="connsiteY3" fmla="*/ 53266 h 456444"/>
              <a:gd name="connsiteX0" fmla="*/ 0 w 3994952"/>
              <a:gd name="connsiteY0" fmla="*/ 0 h 435192"/>
              <a:gd name="connsiteX1" fmla="*/ 1473694 w 3994952"/>
              <a:gd name="connsiteY1" fmla="*/ 435006 h 435192"/>
              <a:gd name="connsiteX2" fmla="*/ 3994952 w 3994952"/>
              <a:gd name="connsiteY2" fmla="*/ 53266 h 435192"/>
              <a:gd name="connsiteX0" fmla="*/ 0 w 3994952"/>
              <a:gd name="connsiteY0" fmla="*/ 0 h 417447"/>
              <a:gd name="connsiteX1" fmla="*/ 2086253 w 3994952"/>
              <a:gd name="connsiteY1" fmla="*/ 417250 h 417447"/>
              <a:gd name="connsiteX2" fmla="*/ 3994952 w 3994952"/>
              <a:gd name="connsiteY2" fmla="*/ 53266 h 417447"/>
              <a:gd name="connsiteX0" fmla="*/ 0 w 3994952"/>
              <a:gd name="connsiteY0" fmla="*/ 0 h 448450"/>
              <a:gd name="connsiteX1" fmla="*/ 479395 w 3994952"/>
              <a:gd name="connsiteY1" fmla="*/ 381740 h 448450"/>
              <a:gd name="connsiteX2" fmla="*/ 2086253 w 3994952"/>
              <a:gd name="connsiteY2" fmla="*/ 417250 h 448450"/>
              <a:gd name="connsiteX3" fmla="*/ 3994952 w 3994952"/>
              <a:gd name="connsiteY3" fmla="*/ 53266 h 448450"/>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4000337"/>
              <a:gd name="connsiteY0" fmla="*/ 0 h 1767049"/>
              <a:gd name="connsiteX1" fmla="*/ 484780 w 4000337"/>
              <a:gd name="connsiteY1" fmla="*/ 1633491 h 1767049"/>
              <a:gd name="connsiteX2" fmla="*/ 2091638 w 4000337"/>
              <a:gd name="connsiteY2" fmla="*/ 1669001 h 1767049"/>
              <a:gd name="connsiteX3" fmla="*/ 3423288 w 4000337"/>
              <a:gd name="connsiteY3" fmla="*/ 1633490 h 1767049"/>
              <a:gd name="connsiteX4" fmla="*/ 4000337 w 4000337"/>
              <a:gd name="connsiteY4" fmla="*/ 1305017 h 1767049"/>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62122"/>
              <a:gd name="connsiteX1" fmla="*/ 1297968 w 4000337"/>
              <a:gd name="connsiteY1" fmla="*/ 435006 h 1762122"/>
              <a:gd name="connsiteX2" fmla="*/ 2091638 w 4000337"/>
              <a:gd name="connsiteY2" fmla="*/ 1669001 h 1762122"/>
              <a:gd name="connsiteX3" fmla="*/ 3423288 w 4000337"/>
              <a:gd name="connsiteY3" fmla="*/ 1633490 h 1762122"/>
              <a:gd name="connsiteX4" fmla="*/ 4000337 w 4000337"/>
              <a:gd name="connsiteY4" fmla="*/ 1305017 h 1762122"/>
              <a:gd name="connsiteX0" fmla="*/ 0 w 4000337"/>
              <a:gd name="connsiteY0" fmla="*/ 0 h 1670700"/>
              <a:gd name="connsiteX1" fmla="*/ 1297968 w 4000337"/>
              <a:gd name="connsiteY1" fmla="*/ 435006 h 1670700"/>
              <a:gd name="connsiteX2" fmla="*/ 2075482 w 4000337"/>
              <a:gd name="connsiteY2" fmla="*/ 1500325 h 1670700"/>
              <a:gd name="connsiteX3" fmla="*/ 3423288 w 4000337"/>
              <a:gd name="connsiteY3" fmla="*/ 1633490 h 1670700"/>
              <a:gd name="connsiteX4" fmla="*/ 4000337 w 4000337"/>
              <a:gd name="connsiteY4" fmla="*/ 1305017 h 167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337" h="1670700">
                <a:moveTo>
                  <a:pt x="0" y="0"/>
                </a:moveTo>
                <a:cubicBezTo>
                  <a:pt x="3144" y="582967"/>
                  <a:pt x="952054" y="184952"/>
                  <a:pt x="1297968" y="435006"/>
                </a:cubicBezTo>
                <a:cubicBezTo>
                  <a:pt x="1643882" y="685060"/>
                  <a:pt x="1721262" y="1300578"/>
                  <a:pt x="2075482" y="1500325"/>
                </a:cubicBezTo>
                <a:cubicBezTo>
                  <a:pt x="2429702" y="1700072"/>
                  <a:pt x="3105172" y="1694154"/>
                  <a:pt x="3423288" y="1633490"/>
                </a:cubicBezTo>
                <a:cubicBezTo>
                  <a:pt x="3741404" y="1572826"/>
                  <a:pt x="3868652" y="1466295"/>
                  <a:pt x="4000337" y="1305017"/>
                </a:cubicBezTo>
              </a:path>
            </a:pathLst>
          </a:custGeom>
          <a:ln>
            <a:prstDash val="sysDash"/>
            <a:headEnd type="none"/>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A4F30668-1E0B-4C43-985F-BBD1DF232ACD}"/>
              </a:ext>
            </a:extLst>
          </p:cNvPr>
          <p:cNvSpPr txBox="1"/>
          <p:nvPr/>
        </p:nvSpPr>
        <p:spPr>
          <a:xfrm>
            <a:off x="5482016" y="5282050"/>
            <a:ext cx="1142942" cy="369332"/>
          </a:xfrm>
          <a:prstGeom prst="rect">
            <a:avLst/>
          </a:prstGeom>
          <a:noFill/>
        </p:spPr>
        <p:txBody>
          <a:bodyPr wrap="none" lIns="0" rIns="0" rtlCol="0">
            <a:spAutoFit/>
          </a:bodyPr>
          <a:lstStyle/>
          <a:p>
            <a:pPr algn="ctr"/>
            <a:r>
              <a:rPr lang="en-US" dirty="0"/>
              <a:t>References</a:t>
            </a:r>
          </a:p>
        </p:txBody>
      </p:sp>
      <p:graphicFrame>
        <p:nvGraphicFramePr>
          <p:cNvPr id="17" name="表格 7">
            <a:extLst>
              <a:ext uri="{FF2B5EF4-FFF2-40B4-BE49-F238E27FC236}">
                <a16:creationId xmlns:a16="http://schemas.microsoft.com/office/drawing/2014/main" id="{4A14E743-2B70-47BA-8CFA-9FDF894A641D}"/>
              </a:ext>
            </a:extLst>
          </p:cNvPr>
          <p:cNvGraphicFramePr>
            <a:graphicFrameLocks noGrp="1"/>
          </p:cNvGraphicFramePr>
          <p:nvPr>
            <p:extLst>
              <p:ext uri="{D42A27DB-BD31-4B8C-83A1-F6EECF244321}">
                <p14:modId xmlns:p14="http://schemas.microsoft.com/office/powerpoint/2010/main" val="2958741109"/>
              </p:ext>
            </p:extLst>
          </p:nvPr>
        </p:nvGraphicFramePr>
        <p:xfrm>
          <a:off x="6096000" y="2877604"/>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cardNo</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9" name="表格 5">
            <a:extLst>
              <a:ext uri="{FF2B5EF4-FFF2-40B4-BE49-F238E27FC236}">
                <a16:creationId xmlns:a16="http://schemas.microsoft.com/office/drawing/2014/main" id="{08AB96FD-698F-4DBE-AF33-A769B50E00DE}"/>
              </a:ext>
            </a:extLst>
          </p:cNvPr>
          <p:cNvGraphicFramePr>
            <a:graphicFrameLocks noGrp="1"/>
          </p:cNvGraphicFramePr>
          <p:nvPr/>
        </p:nvGraphicFramePr>
        <p:xfrm>
          <a:off x="856557" y="4125596"/>
          <a:ext cx="3456384" cy="1341120"/>
        </p:xfrm>
        <a:graphic>
          <a:graphicData uri="http://schemas.openxmlformats.org/drawingml/2006/table">
            <a:tbl>
              <a:tblPr firstRow="1" bandRow="1">
                <a:tableStyleId>{91EBBBCC-DAD2-459C-BE2E-F6DE35CF9A28}</a:tableStyleId>
              </a:tblPr>
              <a:tblGrid>
                <a:gridCol w="864096">
                  <a:extLst>
                    <a:ext uri="{9D8B030D-6E8A-4147-A177-3AD203B41FA5}">
                      <a16:colId xmlns:a16="http://schemas.microsoft.com/office/drawing/2014/main" val="2620867882"/>
                    </a:ext>
                  </a:extLst>
                </a:gridCol>
                <a:gridCol w="864096">
                  <a:extLst>
                    <a:ext uri="{9D8B030D-6E8A-4147-A177-3AD203B41FA5}">
                      <a16:colId xmlns:a16="http://schemas.microsoft.com/office/drawing/2014/main" val="2322188597"/>
                    </a:ext>
                  </a:extLst>
                </a:gridCol>
                <a:gridCol w="864096">
                  <a:extLst>
                    <a:ext uri="{9D8B030D-6E8A-4147-A177-3AD203B41FA5}">
                      <a16:colId xmlns:a16="http://schemas.microsoft.com/office/drawing/2014/main" val="134630685"/>
                    </a:ext>
                  </a:extLst>
                </a:gridCol>
                <a:gridCol w="864096">
                  <a:extLst>
                    <a:ext uri="{9D8B030D-6E8A-4147-A177-3AD203B41FA5}">
                      <a16:colId xmlns:a16="http://schemas.microsoft.com/office/drawing/2014/main" val="329182359"/>
                    </a:ext>
                  </a:extLst>
                </a:gridCol>
              </a:tblGrid>
              <a:tr h="250759">
                <a:tc gridSpan="4">
                  <a:txBody>
                    <a:bodyPr/>
                    <a:lstStyle/>
                    <a:p>
                      <a:pPr algn="ctr"/>
                      <a:r>
                        <a:rPr lang="en-US" altLang="zh-CN" sz="1200" dirty="0" err="1"/>
                        <a:t>CreditCard</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CardNumber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ExpiryDate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2006/04/08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2005/03/27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2006/09/12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2007/12/11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spTree>
    <p:extLst>
      <p:ext uri="{BB962C8B-B14F-4D97-AF65-F5344CB8AC3E}">
        <p14:creationId xmlns:p14="http://schemas.microsoft.com/office/powerpoint/2010/main" val="424022950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B089-F852-4767-A34D-8D51BCBE894B}"/>
              </a:ext>
            </a:extLst>
          </p:cNvPr>
          <p:cNvSpPr>
            <a:spLocks noGrp="1"/>
          </p:cNvSpPr>
          <p:nvPr>
            <p:ph type="title"/>
          </p:nvPr>
        </p:nvSpPr>
        <p:spPr/>
        <p:txBody>
          <a:bodyPr/>
          <a:lstStyle/>
          <a:p>
            <a:r>
              <a:rPr lang="en-US" dirty="0"/>
              <a:t>To build an RDB…</a:t>
            </a:r>
          </a:p>
        </p:txBody>
      </p:sp>
      <p:sp>
        <p:nvSpPr>
          <p:cNvPr id="3" name="Content Placeholder 2">
            <a:extLst>
              <a:ext uri="{FF2B5EF4-FFF2-40B4-BE49-F238E27FC236}">
                <a16:creationId xmlns:a16="http://schemas.microsoft.com/office/drawing/2014/main" id="{4B07789E-6995-4B67-BBA2-3807FFE4D497}"/>
              </a:ext>
            </a:extLst>
          </p:cNvPr>
          <p:cNvSpPr>
            <a:spLocks noGrp="1"/>
          </p:cNvSpPr>
          <p:nvPr>
            <p:ph idx="1"/>
          </p:nvPr>
        </p:nvSpPr>
        <p:spPr>
          <a:xfrm>
            <a:off x="425038" y="1371600"/>
            <a:ext cx="10780844" cy="461665"/>
          </a:xfrm>
        </p:spPr>
        <p:txBody>
          <a:bodyPr/>
          <a:lstStyle/>
          <a:p>
            <a:r>
              <a:rPr lang="en-US" dirty="0"/>
              <a:t>The core is to find PK-FKs.</a:t>
            </a:r>
          </a:p>
        </p:txBody>
      </p:sp>
      <p:sp>
        <p:nvSpPr>
          <p:cNvPr id="4" name="Slide Number Placeholder 3">
            <a:extLst>
              <a:ext uri="{FF2B5EF4-FFF2-40B4-BE49-F238E27FC236}">
                <a16:creationId xmlns:a16="http://schemas.microsoft.com/office/drawing/2014/main" id="{0B057815-E0DD-4430-92AA-53469371D4F3}"/>
              </a:ext>
            </a:extLst>
          </p:cNvPr>
          <p:cNvSpPr>
            <a:spLocks noGrp="1"/>
          </p:cNvSpPr>
          <p:nvPr>
            <p:ph type="sldNum" sz="quarter" idx="4"/>
          </p:nvPr>
        </p:nvSpPr>
        <p:spPr/>
        <p:txBody>
          <a:bodyPr/>
          <a:lstStyle/>
          <a:p>
            <a:fld id="{DC503246-BBCE-4F0A-BCDC-08FC4C52637D}" type="slidenum">
              <a:rPr lang="en-US" smtClean="0"/>
              <a:pPr/>
              <a:t>37</a:t>
            </a:fld>
            <a:endParaRPr lang="en-US"/>
          </a:p>
        </p:txBody>
      </p:sp>
      <p:graphicFrame>
        <p:nvGraphicFramePr>
          <p:cNvPr id="14" name="表格 4">
            <a:extLst>
              <a:ext uri="{FF2B5EF4-FFF2-40B4-BE49-F238E27FC236}">
                <a16:creationId xmlns:a16="http://schemas.microsoft.com/office/drawing/2014/main" id="{F025F423-3398-49CA-814E-3F7EF165B0DB}"/>
              </a:ext>
            </a:extLst>
          </p:cNvPr>
          <p:cNvGraphicFramePr>
            <a:graphicFrameLocks noGrp="1"/>
          </p:cNvGraphicFramePr>
          <p:nvPr/>
        </p:nvGraphicFramePr>
        <p:xfrm>
          <a:off x="1139618" y="2140910"/>
          <a:ext cx="3108164" cy="1554480"/>
        </p:xfrm>
        <a:graphic>
          <a:graphicData uri="http://schemas.openxmlformats.org/drawingml/2006/table">
            <a:tbl>
              <a:tblPr firstRow="1" bandRow="1">
                <a:tableStyleId>{91EBBBCC-DAD2-459C-BE2E-F6DE35CF9A28}</a:tableStyleId>
              </a:tblPr>
              <a:tblGrid>
                <a:gridCol w="777041">
                  <a:extLst>
                    <a:ext uri="{9D8B030D-6E8A-4147-A177-3AD203B41FA5}">
                      <a16:colId xmlns:a16="http://schemas.microsoft.com/office/drawing/2014/main" val="2620867882"/>
                    </a:ext>
                  </a:extLst>
                </a:gridCol>
                <a:gridCol w="777041">
                  <a:extLst>
                    <a:ext uri="{9D8B030D-6E8A-4147-A177-3AD203B41FA5}">
                      <a16:colId xmlns:a16="http://schemas.microsoft.com/office/drawing/2014/main" val="2322188597"/>
                    </a:ext>
                  </a:extLst>
                </a:gridCol>
                <a:gridCol w="777041">
                  <a:extLst>
                    <a:ext uri="{9D8B030D-6E8A-4147-A177-3AD203B41FA5}">
                      <a16:colId xmlns:a16="http://schemas.microsoft.com/office/drawing/2014/main" val="1068284410"/>
                    </a:ext>
                  </a:extLst>
                </a:gridCol>
                <a:gridCol w="777041">
                  <a:extLst>
                    <a:ext uri="{9D8B030D-6E8A-4147-A177-3AD203B41FA5}">
                      <a16:colId xmlns:a16="http://schemas.microsoft.com/office/drawing/2014/main" val="134630685"/>
                    </a:ext>
                  </a:extLst>
                </a:gridCol>
              </a:tblGrid>
              <a:tr h="250759">
                <a:tc gridSpan="4">
                  <a:txBody>
                    <a:bodyPr/>
                    <a:lstStyle/>
                    <a:p>
                      <a:pPr algn="ctr"/>
                      <a:r>
                        <a:rPr lang="en-US" altLang="zh-CN" sz="1200" dirty="0"/>
                        <a: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IsFraud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True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False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N/A</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4581147"/>
                  </a:ext>
                </a:extLst>
              </a:tr>
              <a:tr h="208966">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MI</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57743360"/>
                  </a:ext>
                </a:extLst>
              </a:tr>
            </a:tbl>
          </a:graphicData>
        </a:graphic>
      </p:graphicFrame>
      <p:graphicFrame>
        <p:nvGraphicFramePr>
          <p:cNvPr id="15" name="表格 4">
            <a:extLst>
              <a:ext uri="{FF2B5EF4-FFF2-40B4-BE49-F238E27FC236}">
                <a16:creationId xmlns:a16="http://schemas.microsoft.com/office/drawing/2014/main" id="{8C71276E-FF44-4BD3-8486-1960E20B66F0}"/>
              </a:ext>
            </a:extLst>
          </p:cNvPr>
          <p:cNvGraphicFramePr>
            <a:graphicFrameLocks noGrp="1"/>
          </p:cNvGraphicFramePr>
          <p:nvPr/>
        </p:nvGraphicFramePr>
        <p:xfrm>
          <a:off x="7403121" y="4636798"/>
          <a:ext cx="3816425" cy="1554480"/>
        </p:xfrm>
        <a:graphic>
          <a:graphicData uri="http://schemas.openxmlformats.org/drawingml/2006/table">
            <a:tbl>
              <a:tblPr firstRow="1" bandRow="1">
                <a:tableStyleId>{91EBBBCC-DAD2-459C-BE2E-F6DE35CF9A28}</a:tableStyleId>
              </a:tblPr>
              <a:tblGrid>
                <a:gridCol w="763285">
                  <a:extLst>
                    <a:ext uri="{9D8B030D-6E8A-4147-A177-3AD203B41FA5}">
                      <a16:colId xmlns:a16="http://schemas.microsoft.com/office/drawing/2014/main" val="2620867882"/>
                    </a:ext>
                  </a:extLst>
                </a:gridCol>
                <a:gridCol w="763285">
                  <a:extLst>
                    <a:ext uri="{9D8B030D-6E8A-4147-A177-3AD203B41FA5}">
                      <a16:colId xmlns:a16="http://schemas.microsoft.com/office/drawing/2014/main" val="2322188597"/>
                    </a:ext>
                  </a:extLst>
                </a:gridCol>
                <a:gridCol w="763285">
                  <a:extLst>
                    <a:ext uri="{9D8B030D-6E8A-4147-A177-3AD203B41FA5}">
                      <a16:colId xmlns:a16="http://schemas.microsoft.com/office/drawing/2014/main" val="134630685"/>
                    </a:ext>
                  </a:extLst>
                </a:gridCol>
                <a:gridCol w="763285">
                  <a:extLst>
                    <a:ext uri="{9D8B030D-6E8A-4147-A177-3AD203B41FA5}">
                      <a16:colId xmlns:a16="http://schemas.microsoft.com/office/drawing/2014/main" val="329182359"/>
                    </a:ext>
                  </a:extLst>
                </a:gridCol>
                <a:gridCol w="763285">
                  <a:extLst>
                    <a:ext uri="{9D8B030D-6E8A-4147-A177-3AD203B41FA5}">
                      <a16:colId xmlns:a16="http://schemas.microsoft.com/office/drawing/2014/main" val="2969143317"/>
                    </a:ext>
                  </a:extLst>
                </a:gridCol>
              </a:tblGrid>
              <a:tr h="250759">
                <a:tc gridSpan="5">
                  <a:txBody>
                    <a:bodyPr/>
                    <a:lstStyle/>
                    <a:p>
                      <a:pPr algn="ctr"/>
                      <a:r>
                        <a:rPr lang="en-US" altLang="zh-CN" sz="1200" dirty="0" err="1"/>
                        <a:t>MobileInfo</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OS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AppVer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IP</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Android 13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2002/05/09</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7743360"/>
                  </a:ext>
                </a:extLst>
              </a:tr>
            </a:tbl>
          </a:graphicData>
        </a:graphic>
      </p:graphicFrame>
      <p:graphicFrame>
        <p:nvGraphicFramePr>
          <p:cNvPr id="16" name="表格 5">
            <a:extLst>
              <a:ext uri="{FF2B5EF4-FFF2-40B4-BE49-F238E27FC236}">
                <a16:creationId xmlns:a16="http://schemas.microsoft.com/office/drawing/2014/main" id="{0D12A52F-B407-4008-A6AD-AD7C1AEABE5F}"/>
              </a:ext>
            </a:extLst>
          </p:cNvPr>
          <p:cNvGraphicFramePr>
            <a:graphicFrameLocks noGrp="1"/>
          </p:cNvGraphicFramePr>
          <p:nvPr/>
        </p:nvGraphicFramePr>
        <p:xfrm>
          <a:off x="856557" y="4125596"/>
          <a:ext cx="3456384" cy="1341120"/>
        </p:xfrm>
        <a:graphic>
          <a:graphicData uri="http://schemas.openxmlformats.org/drawingml/2006/table">
            <a:tbl>
              <a:tblPr firstRow="1" bandRow="1">
                <a:tableStyleId>{91EBBBCC-DAD2-459C-BE2E-F6DE35CF9A28}</a:tableStyleId>
              </a:tblPr>
              <a:tblGrid>
                <a:gridCol w="864096">
                  <a:extLst>
                    <a:ext uri="{9D8B030D-6E8A-4147-A177-3AD203B41FA5}">
                      <a16:colId xmlns:a16="http://schemas.microsoft.com/office/drawing/2014/main" val="2620867882"/>
                    </a:ext>
                  </a:extLst>
                </a:gridCol>
                <a:gridCol w="864096">
                  <a:extLst>
                    <a:ext uri="{9D8B030D-6E8A-4147-A177-3AD203B41FA5}">
                      <a16:colId xmlns:a16="http://schemas.microsoft.com/office/drawing/2014/main" val="2322188597"/>
                    </a:ext>
                  </a:extLst>
                </a:gridCol>
                <a:gridCol w="864096">
                  <a:extLst>
                    <a:ext uri="{9D8B030D-6E8A-4147-A177-3AD203B41FA5}">
                      <a16:colId xmlns:a16="http://schemas.microsoft.com/office/drawing/2014/main" val="134630685"/>
                    </a:ext>
                  </a:extLst>
                </a:gridCol>
                <a:gridCol w="864096">
                  <a:extLst>
                    <a:ext uri="{9D8B030D-6E8A-4147-A177-3AD203B41FA5}">
                      <a16:colId xmlns:a16="http://schemas.microsoft.com/office/drawing/2014/main" val="329182359"/>
                    </a:ext>
                  </a:extLst>
                </a:gridCol>
              </a:tblGrid>
              <a:tr h="250759">
                <a:tc gridSpan="4">
                  <a:txBody>
                    <a:bodyPr/>
                    <a:lstStyle/>
                    <a:p>
                      <a:pPr algn="ctr"/>
                      <a:r>
                        <a:rPr lang="en-US" altLang="zh-CN" sz="1200" dirty="0" err="1"/>
                        <a:t>CreditCard</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CardNumber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ExpiryDate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2006/04/08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2005/03/27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2006/09/12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2007/12/11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7" name="表格 7">
            <a:extLst>
              <a:ext uri="{FF2B5EF4-FFF2-40B4-BE49-F238E27FC236}">
                <a16:creationId xmlns:a16="http://schemas.microsoft.com/office/drawing/2014/main" id="{4A14E743-2B70-47BA-8CFA-9FDF894A641D}"/>
              </a:ext>
            </a:extLst>
          </p:cNvPr>
          <p:cNvGraphicFramePr>
            <a:graphicFrameLocks noGrp="1"/>
          </p:cNvGraphicFramePr>
          <p:nvPr/>
        </p:nvGraphicFramePr>
        <p:xfrm>
          <a:off x="6096000" y="2877604"/>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8" name="表格 4">
            <a:extLst>
              <a:ext uri="{FF2B5EF4-FFF2-40B4-BE49-F238E27FC236}">
                <a16:creationId xmlns:a16="http://schemas.microsoft.com/office/drawing/2014/main" id="{22C6A4E0-54A0-4B2A-932D-B084CEE07493}"/>
              </a:ext>
            </a:extLst>
          </p:cNvPr>
          <p:cNvGraphicFramePr>
            <a:graphicFrameLocks noGrp="1"/>
          </p:cNvGraphicFramePr>
          <p:nvPr/>
        </p:nvGraphicFramePr>
        <p:xfrm>
          <a:off x="8290955" y="1227675"/>
          <a:ext cx="1906898" cy="1127760"/>
        </p:xfrm>
        <a:graphic>
          <a:graphicData uri="http://schemas.openxmlformats.org/drawingml/2006/table">
            <a:tbl>
              <a:tblPr firstRow="1" bandRow="1">
                <a:tableStyleId>{91EBBBCC-DAD2-459C-BE2E-F6DE35CF9A28}</a:tableStyleId>
              </a:tblPr>
              <a:tblGrid>
                <a:gridCol w="953449">
                  <a:extLst>
                    <a:ext uri="{9D8B030D-6E8A-4147-A177-3AD203B41FA5}">
                      <a16:colId xmlns:a16="http://schemas.microsoft.com/office/drawing/2014/main" val="2620867882"/>
                    </a:ext>
                  </a:extLst>
                </a:gridCol>
                <a:gridCol w="953449">
                  <a:extLst>
                    <a:ext uri="{9D8B030D-6E8A-4147-A177-3AD203B41FA5}">
                      <a16:colId xmlns:a16="http://schemas.microsoft.com/office/drawing/2014/main" val="2322188597"/>
                    </a:ext>
                  </a:extLst>
                </a:gridCol>
              </a:tblGrid>
              <a:tr h="250759">
                <a:tc gridSpan="2">
                  <a:txBody>
                    <a:bodyPr/>
                    <a:lstStyle/>
                    <a:p>
                      <a:pPr algn="ctr"/>
                      <a:r>
                        <a:rPr lang="en-US" altLang="zh-CN" sz="1200" dirty="0"/>
                        <a:t>State</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StateName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Area (km2)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New York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141,297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Pennsylvania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119,280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Michigan</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250,487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bl>
          </a:graphicData>
        </a:graphic>
      </p:graphicFrame>
    </p:spTree>
    <p:extLst>
      <p:ext uri="{BB962C8B-B14F-4D97-AF65-F5344CB8AC3E}">
        <p14:creationId xmlns:p14="http://schemas.microsoft.com/office/powerpoint/2010/main" val="425505089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B089-F852-4767-A34D-8D51BCBE894B}"/>
              </a:ext>
            </a:extLst>
          </p:cNvPr>
          <p:cNvSpPr>
            <a:spLocks noGrp="1"/>
          </p:cNvSpPr>
          <p:nvPr>
            <p:ph type="title"/>
          </p:nvPr>
        </p:nvSpPr>
        <p:spPr/>
        <p:txBody>
          <a:bodyPr/>
          <a:lstStyle/>
          <a:p>
            <a:r>
              <a:rPr lang="en-US" dirty="0"/>
              <a:t>To build an RDB…</a:t>
            </a:r>
          </a:p>
        </p:txBody>
      </p:sp>
      <p:sp>
        <p:nvSpPr>
          <p:cNvPr id="3" name="Content Placeholder 2">
            <a:extLst>
              <a:ext uri="{FF2B5EF4-FFF2-40B4-BE49-F238E27FC236}">
                <a16:creationId xmlns:a16="http://schemas.microsoft.com/office/drawing/2014/main" id="{4B07789E-6995-4B67-BBA2-3807FFE4D497}"/>
              </a:ext>
            </a:extLst>
          </p:cNvPr>
          <p:cNvSpPr>
            <a:spLocks noGrp="1"/>
          </p:cNvSpPr>
          <p:nvPr>
            <p:ph idx="1"/>
          </p:nvPr>
        </p:nvSpPr>
        <p:spPr>
          <a:xfrm>
            <a:off x="425038" y="1371600"/>
            <a:ext cx="10780844" cy="3600986"/>
          </a:xfrm>
        </p:spPr>
        <p:txBody>
          <a:bodyPr/>
          <a:lstStyle/>
          <a:p>
            <a:r>
              <a:rPr lang="en-US" dirty="0"/>
              <a:t>The core is to find PK-FKs.</a:t>
            </a:r>
          </a:p>
          <a:p>
            <a:endParaRPr lang="en-US" dirty="0"/>
          </a:p>
          <a:p>
            <a:endParaRPr lang="en-US" dirty="0"/>
          </a:p>
          <a:p>
            <a:endParaRPr lang="en-US" dirty="0"/>
          </a:p>
          <a:p>
            <a:endParaRPr lang="en-US" dirty="0"/>
          </a:p>
          <a:p>
            <a:endParaRPr lang="en-US" dirty="0"/>
          </a:p>
          <a:p>
            <a:r>
              <a:rPr lang="en-US" dirty="0"/>
              <a:t>What if the values don’t exactly match?</a:t>
            </a:r>
          </a:p>
        </p:txBody>
      </p:sp>
      <p:sp>
        <p:nvSpPr>
          <p:cNvPr id="4" name="Slide Number Placeholder 3">
            <a:extLst>
              <a:ext uri="{FF2B5EF4-FFF2-40B4-BE49-F238E27FC236}">
                <a16:creationId xmlns:a16="http://schemas.microsoft.com/office/drawing/2014/main" id="{0B057815-E0DD-4430-92AA-53469371D4F3}"/>
              </a:ext>
            </a:extLst>
          </p:cNvPr>
          <p:cNvSpPr>
            <a:spLocks noGrp="1"/>
          </p:cNvSpPr>
          <p:nvPr>
            <p:ph type="sldNum" sz="quarter" idx="4"/>
          </p:nvPr>
        </p:nvSpPr>
        <p:spPr/>
        <p:txBody>
          <a:bodyPr/>
          <a:lstStyle/>
          <a:p>
            <a:fld id="{DC503246-BBCE-4F0A-BCDC-08FC4C52637D}" type="slidenum">
              <a:rPr lang="en-US" smtClean="0"/>
              <a:pPr/>
              <a:t>38</a:t>
            </a:fld>
            <a:endParaRPr lang="en-US"/>
          </a:p>
        </p:txBody>
      </p:sp>
      <p:graphicFrame>
        <p:nvGraphicFramePr>
          <p:cNvPr id="14" name="表格 4">
            <a:extLst>
              <a:ext uri="{FF2B5EF4-FFF2-40B4-BE49-F238E27FC236}">
                <a16:creationId xmlns:a16="http://schemas.microsoft.com/office/drawing/2014/main" id="{F025F423-3398-49CA-814E-3F7EF165B0DB}"/>
              </a:ext>
            </a:extLst>
          </p:cNvPr>
          <p:cNvGraphicFramePr>
            <a:graphicFrameLocks noGrp="1"/>
          </p:cNvGraphicFramePr>
          <p:nvPr/>
        </p:nvGraphicFramePr>
        <p:xfrm>
          <a:off x="1139618" y="2140910"/>
          <a:ext cx="3108164" cy="1554480"/>
        </p:xfrm>
        <a:graphic>
          <a:graphicData uri="http://schemas.openxmlformats.org/drawingml/2006/table">
            <a:tbl>
              <a:tblPr firstRow="1" bandRow="1">
                <a:tableStyleId>{91EBBBCC-DAD2-459C-BE2E-F6DE35CF9A28}</a:tableStyleId>
              </a:tblPr>
              <a:tblGrid>
                <a:gridCol w="777041">
                  <a:extLst>
                    <a:ext uri="{9D8B030D-6E8A-4147-A177-3AD203B41FA5}">
                      <a16:colId xmlns:a16="http://schemas.microsoft.com/office/drawing/2014/main" val="2620867882"/>
                    </a:ext>
                  </a:extLst>
                </a:gridCol>
                <a:gridCol w="777041">
                  <a:extLst>
                    <a:ext uri="{9D8B030D-6E8A-4147-A177-3AD203B41FA5}">
                      <a16:colId xmlns:a16="http://schemas.microsoft.com/office/drawing/2014/main" val="2322188597"/>
                    </a:ext>
                  </a:extLst>
                </a:gridCol>
                <a:gridCol w="777041">
                  <a:extLst>
                    <a:ext uri="{9D8B030D-6E8A-4147-A177-3AD203B41FA5}">
                      <a16:colId xmlns:a16="http://schemas.microsoft.com/office/drawing/2014/main" val="1068284410"/>
                    </a:ext>
                  </a:extLst>
                </a:gridCol>
                <a:gridCol w="777041">
                  <a:extLst>
                    <a:ext uri="{9D8B030D-6E8A-4147-A177-3AD203B41FA5}">
                      <a16:colId xmlns:a16="http://schemas.microsoft.com/office/drawing/2014/main" val="134630685"/>
                    </a:ext>
                  </a:extLst>
                </a:gridCol>
              </a:tblGrid>
              <a:tr h="250759">
                <a:tc gridSpan="4">
                  <a:txBody>
                    <a:bodyPr/>
                    <a:lstStyle/>
                    <a:p>
                      <a:pPr algn="ctr"/>
                      <a:r>
                        <a:rPr lang="en-US" altLang="zh-CN" sz="1200" dirty="0"/>
                        <a: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IsFraud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True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False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N/A</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4581147"/>
                  </a:ext>
                </a:extLst>
              </a:tr>
              <a:tr h="208966">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MI</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57743360"/>
                  </a:ext>
                </a:extLst>
              </a:tr>
            </a:tbl>
          </a:graphicData>
        </a:graphic>
      </p:graphicFrame>
      <p:graphicFrame>
        <p:nvGraphicFramePr>
          <p:cNvPr id="18" name="表格 4">
            <a:extLst>
              <a:ext uri="{FF2B5EF4-FFF2-40B4-BE49-F238E27FC236}">
                <a16:creationId xmlns:a16="http://schemas.microsoft.com/office/drawing/2014/main" id="{22C6A4E0-54A0-4B2A-932D-B084CEE07493}"/>
              </a:ext>
            </a:extLst>
          </p:cNvPr>
          <p:cNvGraphicFramePr>
            <a:graphicFrameLocks noGrp="1"/>
          </p:cNvGraphicFramePr>
          <p:nvPr/>
        </p:nvGraphicFramePr>
        <p:xfrm>
          <a:off x="8290955" y="1227675"/>
          <a:ext cx="1906898" cy="1127760"/>
        </p:xfrm>
        <a:graphic>
          <a:graphicData uri="http://schemas.openxmlformats.org/drawingml/2006/table">
            <a:tbl>
              <a:tblPr firstRow="1" bandRow="1">
                <a:tableStyleId>{91EBBBCC-DAD2-459C-BE2E-F6DE35CF9A28}</a:tableStyleId>
              </a:tblPr>
              <a:tblGrid>
                <a:gridCol w="953449">
                  <a:extLst>
                    <a:ext uri="{9D8B030D-6E8A-4147-A177-3AD203B41FA5}">
                      <a16:colId xmlns:a16="http://schemas.microsoft.com/office/drawing/2014/main" val="2620867882"/>
                    </a:ext>
                  </a:extLst>
                </a:gridCol>
                <a:gridCol w="953449">
                  <a:extLst>
                    <a:ext uri="{9D8B030D-6E8A-4147-A177-3AD203B41FA5}">
                      <a16:colId xmlns:a16="http://schemas.microsoft.com/office/drawing/2014/main" val="2322188597"/>
                    </a:ext>
                  </a:extLst>
                </a:gridCol>
              </a:tblGrid>
              <a:tr h="250759">
                <a:tc gridSpan="2">
                  <a:txBody>
                    <a:bodyPr/>
                    <a:lstStyle/>
                    <a:p>
                      <a:pPr algn="ctr"/>
                      <a:r>
                        <a:rPr lang="en-US" altLang="zh-CN" sz="1200" dirty="0"/>
                        <a:t>State</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StateName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Area (km2)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New York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141,297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Pennsylvania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119,280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Michigan</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250,487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bl>
          </a:graphicData>
        </a:graphic>
      </p:graphicFrame>
      <p:cxnSp>
        <p:nvCxnSpPr>
          <p:cNvPr id="10" name="Straight Arrow Connector 9">
            <a:extLst>
              <a:ext uri="{FF2B5EF4-FFF2-40B4-BE49-F238E27FC236}">
                <a16:creationId xmlns:a16="http://schemas.microsoft.com/office/drawing/2014/main" id="{471DC276-0BDE-4330-92A3-37052BBD6EC5}"/>
              </a:ext>
            </a:extLst>
          </p:cNvPr>
          <p:cNvCxnSpPr/>
          <p:nvPr/>
        </p:nvCxnSpPr>
        <p:spPr>
          <a:xfrm flipV="1">
            <a:off x="8734643" y="2394794"/>
            <a:ext cx="0" cy="292963"/>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3BCA05C-A336-4774-837A-038DBA7DC2C4}"/>
              </a:ext>
            </a:extLst>
          </p:cNvPr>
          <p:cNvSpPr txBox="1"/>
          <p:nvPr/>
        </p:nvSpPr>
        <p:spPr>
          <a:xfrm>
            <a:off x="8066190" y="2627308"/>
            <a:ext cx="1336905" cy="369332"/>
          </a:xfrm>
          <a:prstGeom prst="rect">
            <a:avLst/>
          </a:prstGeom>
          <a:noFill/>
        </p:spPr>
        <p:txBody>
          <a:bodyPr wrap="none" lIns="0" rIns="0" rtlCol="0">
            <a:spAutoFit/>
          </a:bodyPr>
          <a:lstStyle/>
          <a:p>
            <a:pPr algn="ctr"/>
            <a:r>
              <a:rPr lang="en-US" dirty="0"/>
              <a:t>Primary key?</a:t>
            </a:r>
          </a:p>
        </p:txBody>
      </p:sp>
      <p:cxnSp>
        <p:nvCxnSpPr>
          <p:cNvPr id="12" name="Straight Arrow Connector 11">
            <a:extLst>
              <a:ext uri="{FF2B5EF4-FFF2-40B4-BE49-F238E27FC236}">
                <a16:creationId xmlns:a16="http://schemas.microsoft.com/office/drawing/2014/main" id="{871EB7CB-AEA4-451F-9F48-C46922BD7C8A}"/>
              </a:ext>
            </a:extLst>
          </p:cNvPr>
          <p:cNvCxnSpPr/>
          <p:nvPr/>
        </p:nvCxnSpPr>
        <p:spPr>
          <a:xfrm flipV="1">
            <a:off x="3061189" y="3720877"/>
            <a:ext cx="0" cy="292963"/>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F4481F-53AF-4CE4-B72E-628EC1124BE2}"/>
              </a:ext>
            </a:extLst>
          </p:cNvPr>
          <p:cNvSpPr txBox="1"/>
          <p:nvPr/>
        </p:nvSpPr>
        <p:spPr>
          <a:xfrm>
            <a:off x="2403957" y="4013840"/>
            <a:ext cx="1314463" cy="369332"/>
          </a:xfrm>
          <a:prstGeom prst="rect">
            <a:avLst/>
          </a:prstGeom>
          <a:noFill/>
        </p:spPr>
        <p:txBody>
          <a:bodyPr wrap="none" lIns="0" rIns="0" rtlCol="0">
            <a:spAutoFit/>
          </a:bodyPr>
          <a:lstStyle/>
          <a:p>
            <a:pPr algn="ctr"/>
            <a:r>
              <a:rPr lang="en-US" dirty="0"/>
              <a:t>Foreign key?</a:t>
            </a:r>
          </a:p>
        </p:txBody>
      </p:sp>
      <p:sp>
        <p:nvSpPr>
          <p:cNvPr id="19" name="Freeform: Shape 18">
            <a:extLst>
              <a:ext uri="{FF2B5EF4-FFF2-40B4-BE49-F238E27FC236}">
                <a16:creationId xmlns:a16="http://schemas.microsoft.com/office/drawing/2014/main" id="{1BE96C2E-B636-44B4-B09D-B204B5B447B7}"/>
              </a:ext>
            </a:extLst>
          </p:cNvPr>
          <p:cNvSpPr/>
          <p:nvPr/>
        </p:nvSpPr>
        <p:spPr>
          <a:xfrm flipH="1">
            <a:off x="3143851" y="2382219"/>
            <a:ext cx="5538055" cy="1737208"/>
          </a:xfrm>
          <a:custGeom>
            <a:avLst/>
            <a:gdLst>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5" fmla="*/ 3453414 w 4027904"/>
              <a:gd name="connsiteY5" fmla="*/ 141390 h 480426"/>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0" fmla="*/ 0 w 3994952"/>
              <a:gd name="connsiteY0" fmla="*/ 0 h 472201"/>
              <a:gd name="connsiteX1" fmla="*/ 2272684 w 3994952"/>
              <a:gd name="connsiteY1" fmla="*/ 408373 h 472201"/>
              <a:gd name="connsiteX2" fmla="*/ 3586579 w 3994952"/>
              <a:gd name="connsiteY2" fmla="*/ 435006 h 472201"/>
              <a:gd name="connsiteX3" fmla="*/ 3994952 w 3994952"/>
              <a:gd name="connsiteY3" fmla="*/ 53266 h 472201"/>
              <a:gd name="connsiteX0" fmla="*/ 0 w 3994952"/>
              <a:gd name="connsiteY0" fmla="*/ 0 h 486106"/>
              <a:gd name="connsiteX1" fmla="*/ 1473694 w 3994952"/>
              <a:gd name="connsiteY1" fmla="*/ 435006 h 486106"/>
              <a:gd name="connsiteX2" fmla="*/ 3586579 w 3994952"/>
              <a:gd name="connsiteY2" fmla="*/ 435006 h 486106"/>
              <a:gd name="connsiteX3" fmla="*/ 3994952 w 3994952"/>
              <a:gd name="connsiteY3" fmla="*/ 53266 h 486106"/>
              <a:gd name="connsiteX0" fmla="*/ 0 w 3994952"/>
              <a:gd name="connsiteY0" fmla="*/ 0 h 456444"/>
              <a:gd name="connsiteX1" fmla="*/ 1473694 w 3994952"/>
              <a:gd name="connsiteY1" fmla="*/ 435006 h 456444"/>
              <a:gd name="connsiteX2" fmla="*/ 3009531 w 3994952"/>
              <a:gd name="connsiteY2" fmla="*/ 355107 h 456444"/>
              <a:gd name="connsiteX3" fmla="*/ 3994952 w 3994952"/>
              <a:gd name="connsiteY3" fmla="*/ 53266 h 456444"/>
              <a:gd name="connsiteX0" fmla="*/ 0 w 3994952"/>
              <a:gd name="connsiteY0" fmla="*/ 0 h 435192"/>
              <a:gd name="connsiteX1" fmla="*/ 1473694 w 3994952"/>
              <a:gd name="connsiteY1" fmla="*/ 435006 h 435192"/>
              <a:gd name="connsiteX2" fmla="*/ 3994952 w 3994952"/>
              <a:gd name="connsiteY2" fmla="*/ 53266 h 435192"/>
              <a:gd name="connsiteX0" fmla="*/ 0 w 3994952"/>
              <a:gd name="connsiteY0" fmla="*/ 0 h 417447"/>
              <a:gd name="connsiteX1" fmla="*/ 2086253 w 3994952"/>
              <a:gd name="connsiteY1" fmla="*/ 417250 h 417447"/>
              <a:gd name="connsiteX2" fmla="*/ 3994952 w 3994952"/>
              <a:gd name="connsiteY2" fmla="*/ 53266 h 417447"/>
              <a:gd name="connsiteX0" fmla="*/ 0 w 3994952"/>
              <a:gd name="connsiteY0" fmla="*/ 0 h 448450"/>
              <a:gd name="connsiteX1" fmla="*/ 479395 w 3994952"/>
              <a:gd name="connsiteY1" fmla="*/ 381740 h 448450"/>
              <a:gd name="connsiteX2" fmla="*/ 2086253 w 3994952"/>
              <a:gd name="connsiteY2" fmla="*/ 417250 h 448450"/>
              <a:gd name="connsiteX3" fmla="*/ 3994952 w 3994952"/>
              <a:gd name="connsiteY3" fmla="*/ 53266 h 448450"/>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4000337"/>
              <a:gd name="connsiteY0" fmla="*/ 0 h 1767049"/>
              <a:gd name="connsiteX1" fmla="*/ 484780 w 4000337"/>
              <a:gd name="connsiteY1" fmla="*/ 1633491 h 1767049"/>
              <a:gd name="connsiteX2" fmla="*/ 2091638 w 4000337"/>
              <a:gd name="connsiteY2" fmla="*/ 1669001 h 1767049"/>
              <a:gd name="connsiteX3" fmla="*/ 3423288 w 4000337"/>
              <a:gd name="connsiteY3" fmla="*/ 1633490 h 1767049"/>
              <a:gd name="connsiteX4" fmla="*/ 4000337 w 4000337"/>
              <a:gd name="connsiteY4" fmla="*/ 1305017 h 1767049"/>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62122"/>
              <a:gd name="connsiteX1" fmla="*/ 1297968 w 4000337"/>
              <a:gd name="connsiteY1" fmla="*/ 435006 h 1762122"/>
              <a:gd name="connsiteX2" fmla="*/ 2091638 w 4000337"/>
              <a:gd name="connsiteY2" fmla="*/ 1669001 h 1762122"/>
              <a:gd name="connsiteX3" fmla="*/ 3423288 w 4000337"/>
              <a:gd name="connsiteY3" fmla="*/ 1633490 h 1762122"/>
              <a:gd name="connsiteX4" fmla="*/ 4000337 w 4000337"/>
              <a:gd name="connsiteY4" fmla="*/ 1305017 h 1762122"/>
              <a:gd name="connsiteX0" fmla="*/ 0 w 4000337"/>
              <a:gd name="connsiteY0" fmla="*/ 0 h 1670700"/>
              <a:gd name="connsiteX1" fmla="*/ 1297968 w 4000337"/>
              <a:gd name="connsiteY1" fmla="*/ 435006 h 1670700"/>
              <a:gd name="connsiteX2" fmla="*/ 2075482 w 4000337"/>
              <a:gd name="connsiteY2" fmla="*/ 1500325 h 1670700"/>
              <a:gd name="connsiteX3" fmla="*/ 3423288 w 4000337"/>
              <a:gd name="connsiteY3" fmla="*/ 1633490 h 1670700"/>
              <a:gd name="connsiteX4" fmla="*/ 4000337 w 4000337"/>
              <a:gd name="connsiteY4" fmla="*/ 1305017 h 1670700"/>
              <a:gd name="connsiteX0" fmla="*/ 0 w 4000337"/>
              <a:gd name="connsiteY0" fmla="*/ 0 h 1646232"/>
              <a:gd name="connsiteX1" fmla="*/ 1168719 w 4000337"/>
              <a:gd name="connsiteY1" fmla="*/ 1518081 h 1646232"/>
              <a:gd name="connsiteX2" fmla="*/ 2075482 w 4000337"/>
              <a:gd name="connsiteY2" fmla="*/ 1500325 h 1646232"/>
              <a:gd name="connsiteX3" fmla="*/ 3423288 w 4000337"/>
              <a:gd name="connsiteY3" fmla="*/ 1633490 h 1646232"/>
              <a:gd name="connsiteX4" fmla="*/ 4000337 w 4000337"/>
              <a:gd name="connsiteY4" fmla="*/ 1305017 h 1646232"/>
              <a:gd name="connsiteX0" fmla="*/ 0 w 3359480"/>
              <a:gd name="connsiteY0" fmla="*/ 0 h 1708376"/>
              <a:gd name="connsiteX1" fmla="*/ 527862 w 3359480"/>
              <a:gd name="connsiteY1" fmla="*/ 1580225 h 1708376"/>
              <a:gd name="connsiteX2" fmla="*/ 1434625 w 3359480"/>
              <a:gd name="connsiteY2" fmla="*/ 1562469 h 1708376"/>
              <a:gd name="connsiteX3" fmla="*/ 2782431 w 3359480"/>
              <a:gd name="connsiteY3" fmla="*/ 1695634 h 1708376"/>
              <a:gd name="connsiteX4" fmla="*/ 3359480 w 3359480"/>
              <a:gd name="connsiteY4" fmla="*/ 1367161 h 1708376"/>
              <a:gd name="connsiteX0" fmla="*/ 0 w 3359480"/>
              <a:gd name="connsiteY0" fmla="*/ 0 h 1737208"/>
              <a:gd name="connsiteX1" fmla="*/ 926378 w 3359480"/>
              <a:gd name="connsiteY1" fmla="*/ 399495 h 1737208"/>
              <a:gd name="connsiteX2" fmla="*/ 1434625 w 3359480"/>
              <a:gd name="connsiteY2" fmla="*/ 1562469 h 1737208"/>
              <a:gd name="connsiteX3" fmla="*/ 2782431 w 3359480"/>
              <a:gd name="connsiteY3" fmla="*/ 1695634 h 1737208"/>
              <a:gd name="connsiteX4" fmla="*/ 3359480 w 3359480"/>
              <a:gd name="connsiteY4" fmla="*/ 1367161 h 1737208"/>
              <a:gd name="connsiteX0" fmla="*/ 0 w 3359480"/>
              <a:gd name="connsiteY0" fmla="*/ 0 h 1737208"/>
              <a:gd name="connsiteX1" fmla="*/ 926378 w 3359480"/>
              <a:gd name="connsiteY1" fmla="*/ 399495 h 1737208"/>
              <a:gd name="connsiteX2" fmla="*/ 1434625 w 3359480"/>
              <a:gd name="connsiteY2" fmla="*/ 1562469 h 1737208"/>
              <a:gd name="connsiteX3" fmla="*/ 2782431 w 3359480"/>
              <a:gd name="connsiteY3" fmla="*/ 1695634 h 1737208"/>
              <a:gd name="connsiteX4" fmla="*/ 3359480 w 3359480"/>
              <a:gd name="connsiteY4" fmla="*/ 1367161 h 1737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480" h="1737208">
                <a:moveTo>
                  <a:pt x="0" y="0"/>
                </a:moveTo>
                <a:cubicBezTo>
                  <a:pt x="380119" y="423169"/>
                  <a:pt x="687274" y="139083"/>
                  <a:pt x="926378" y="399495"/>
                </a:cubicBezTo>
                <a:cubicBezTo>
                  <a:pt x="1165482" y="659907"/>
                  <a:pt x="1125283" y="1346446"/>
                  <a:pt x="1434625" y="1562469"/>
                </a:cubicBezTo>
                <a:cubicBezTo>
                  <a:pt x="1743967" y="1778492"/>
                  <a:pt x="2464315" y="1756298"/>
                  <a:pt x="2782431" y="1695634"/>
                </a:cubicBezTo>
                <a:cubicBezTo>
                  <a:pt x="3100547" y="1634970"/>
                  <a:pt x="3227795" y="1528439"/>
                  <a:pt x="3359480" y="1367161"/>
                </a:cubicBezTo>
              </a:path>
            </a:pathLst>
          </a:custGeom>
          <a:ln>
            <a:prstDash val="sysDash"/>
            <a:headEnd type="triangle"/>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8D00616E-78F4-465B-8FA7-9B5B13EC0A81}"/>
              </a:ext>
            </a:extLst>
          </p:cNvPr>
          <p:cNvSpPr txBox="1"/>
          <p:nvPr/>
        </p:nvSpPr>
        <p:spPr>
          <a:xfrm>
            <a:off x="5243989" y="3467568"/>
            <a:ext cx="1142942" cy="369332"/>
          </a:xfrm>
          <a:prstGeom prst="rect">
            <a:avLst/>
          </a:prstGeom>
          <a:noFill/>
        </p:spPr>
        <p:txBody>
          <a:bodyPr wrap="none" lIns="0" rIns="0" rtlCol="0">
            <a:spAutoFit/>
          </a:bodyPr>
          <a:lstStyle/>
          <a:p>
            <a:pPr algn="ctr"/>
            <a:r>
              <a:rPr lang="en-US" dirty="0"/>
              <a:t>References</a:t>
            </a:r>
          </a:p>
        </p:txBody>
      </p:sp>
    </p:spTree>
    <p:extLst>
      <p:ext uri="{BB962C8B-B14F-4D97-AF65-F5344CB8AC3E}">
        <p14:creationId xmlns:p14="http://schemas.microsoft.com/office/powerpoint/2010/main" val="15087806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B089-F852-4767-A34D-8D51BCBE894B}"/>
              </a:ext>
            </a:extLst>
          </p:cNvPr>
          <p:cNvSpPr>
            <a:spLocks noGrp="1"/>
          </p:cNvSpPr>
          <p:nvPr>
            <p:ph type="title"/>
          </p:nvPr>
        </p:nvSpPr>
        <p:spPr/>
        <p:txBody>
          <a:bodyPr/>
          <a:lstStyle/>
          <a:p>
            <a:r>
              <a:rPr lang="en-US" dirty="0"/>
              <a:t>To build an RDB…</a:t>
            </a:r>
          </a:p>
        </p:txBody>
      </p:sp>
      <p:sp>
        <p:nvSpPr>
          <p:cNvPr id="3" name="Content Placeholder 2">
            <a:extLst>
              <a:ext uri="{FF2B5EF4-FFF2-40B4-BE49-F238E27FC236}">
                <a16:creationId xmlns:a16="http://schemas.microsoft.com/office/drawing/2014/main" id="{4B07789E-6995-4B67-BBA2-3807FFE4D497}"/>
              </a:ext>
            </a:extLst>
          </p:cNvPr>
          <p:cNvSpPr>
            <a:spLocks noGrp="1"/>
          </p:cNvSpPr>
          <p:nvPr>
            <p:ph idx="1"/>
          </p:nvPr>
        </p:nvSpPr>
        <p:spPr>
          <a:xfrm>
            <a:off x="425038" y="1371600"/>
            <a:ext cx="10780844" cy="4447371"/>
          </a:xfrm>
        </p:spPr>
        <p:txBody>
          <a:bodyPr/>
          <a:lstStyle/>
          <a:p>
            <a:r>
              <a:rPr lang="en-US" dirty="0"/>
              <a:t>The core is to find PK-FKs.</a:t>
            </a:r>
          </a:p>
          <a:p>
            <a:endParaRPr lang="en-US" dirty="0"/>
          </a:p>
          <a:p>
            <a:endParaRPr lang="en-US" dirty="0"/>
          </a:p>
          <a:p>
            <a:endParaRPr lang="en-US" dirty="0"/>
          </a:p>
          <a:p>
            <a:endParaRPr lang="en-US" dirty="0"/>
          </a:p>
          <a:p>
            <a:endParaRPr lang="en-US" dirty="0"/>
          </a:p>
          <a:p>
            <a:r>
              <a:rPr lang="en-US" dirty="0"/>
              <a:t>What if the values don’t exactly match?</a:t>
            </a:r>
          </a:p>
          <a:p>
            <a:pPr marL="800100" lvl="2" indent="-342900">
              <a:buFont typeface="Arial" panose="020B0604020202020204" pitchFamily="34" charset="0"/>
              <a:buChar char="•"/>
            </a:pPr>
            <a:r>
              <a:rPr lang="en-US" dirty="0"/>
              <a:t>Need to align values (e.g. “New York” = “NY”, “Pennsylvania” = “PA”, etc.)</a:t>
            </a:r>
          </a:p>
          <a:p>
            <a:pPr marL="800100" lvl="2" indent="-342900">
              <a:buFont typeface="Arial" panose="020B0604020202020204" pitchFamily="34" charset="0"/>
              <a:buChar char="•"/>
            </a:pPr>
            <a:r>
              <a:rPr lang="en-US" dirty="0"/>
              <a:t>But how?</a:t>
            </a:r>
          </a:p>
        </p:txBody>
      </p:sp>
      <p:sp>
        <p:nvSpPr>
          <p:cNvPr id="4" name="Slide Number Placeholder 3">
            <a:extLst>
              <a:ext uri="{FF2B5EF4-FFF2-40B4-BE49-F238E27FC236}">
                <a16:creationId xmlns:a16="http://schemas.microsoft.com/office/drawing/2014/main" id="{0B057815-E0DD-4430-92AA-53469371D4F3}"/>
              </a:ext>
            </a:extLst>
          </p:cNvPr>
          <p:cNvSpPr>
            <a:spLocks noGrp="1"/>
          </p:cNvSpPr>
          <p:nvPr>
            <p:ph type="sldNum" sz="quarter" idx="4"/>
          </p:nvPr>
        </p:nvSpPr>
        <p:spPr/>
        <p:txBody>
          <a:bodyPr/>
          <a:lstStyle/>
          <a:p>
            <a:fld id="{DC503246-BBCE-4F0A-BCDC-08FC4C52637D}" type="slidenum">
              <a:rPr lang="en-US" smtClean="0"/>
              <a:pPr/>
              <a:t>39</a:t>
            </a:fld>
            <a:endParaRPr lang="en-US"/>
          </a:p>
        </p:txBody>
      </p:sp>
      <p:graphicFrame>
        <p:nvGraphicFramePr>
          <p:cNvPr id="14" name="表格 4">
            <a:extLst>
              <a:ext uri="{FF2B5EF4-FFF2-40B4-BE49-F238E27FC236}">
                <a16:creationId xmlns:a16="http://schemas.microsoft.com/office/drawing/2014/main" id="{F025F423-3398-49CA-814E-3F7EF165B0DB}"/>
              </a:ext>
            </a:extLst>
          </p:cNvPr>
          <p:cNvGraphicFramePr>
            <a:graphicFrameLocks noGrp="1"/>
          </p:cNvGraphicFramePr>
          <p:nvPr/>
        </p:nvGraphicFramePr>
        <p:xfrm>
          <a:off x="1139618" y="2140910"/>
          <a:ext cx="3108164" cy="1554480"/>
        </p:xfrm>
        <a:graphic>
          <a:graphicData uri="http://schemas.openxmlformats.org/drawingml/2006/table">
            <a:tbl>
              <a:tblPr firstRow="1" bandRow="1">
                <a:tableStyleId>{91EBBBCC-DAD2-459C-BE2E-F6DE35CF9A28}</a:tableStyleId>
              </a:tblPr>
              <a:tblGrid>
                <a:gridCol w="777041">
                  <a:extLst>
                    <a:ext uri="{9D8B030D-6E8A-4147-A177-3AD203B41FA5}">
                      <a16:colId xmlns:a16="http://schemas.microsoft.com/office/drawing/2014/main" val="2620867882"/>
                    </a:ext>
                  </a:extLst>
                </a:gridCol>
                <a:gridCol w="777041">
                  <a:extLst>
                    <a:ext uri="{9D8B030D-6E8A-4147-A177-3AD203B41FA5}">
                      <a16:colId xmlns:a16="http://schemas.microsoft.com/office/drawing/2014/main" val="2322188597"/>
                    </a:ext>
                  </a:extLst>
                </a:gridCol>
                <a:gridCol w="777041">
                  <a:extLst>
                    <a:ext uri="{9D8B030D-6E8A-4147-A177-3AD203B41FA5}">
                      <a16:colId xmlns:a16="http://schemas.microsoft.com/office/drawing/2014/main" val="1068284410"/>
                    </a:ext>
                  </a:extLst>
                </a:gridCol>
                <a:gridCol w="777041">
                  <a:extLst>
                    <a:ext uri="{9D8B030D-6E8A-4147-A177-3AD203B41FA5}">
                      <a16:colId xmlns:a16="http://schemas.microsoft.com/office/drawing/2014/main" val="134630685"/>
                    </a:ext>
                  </a:extLst>
                </a:gridCol>
              </a:tblGrid>
              <a:tr h="250759">
                <a:tc gridSpan="4">
                  <a:txBody>
                    <a:bodyPr/>
                    <a:lstStyle/>
                    <a:p>
                      <a:pPr algn="ctr"/>
                      <a:r>
                        <a:rPr lang="en-US" altLang="zh-CN" sz="1200" dirty="0"/>
                        <a: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IsFraud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True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False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N/A</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4581147"/>
                  </a:ext>
                </a:extLst>
              </a:tr>
              <a:tr h="208966">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MI</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57743360"/>
                  </a:ext>
                </a:extLst>
              </a:tr>
            </a:tbl>
          </a:graphicData>
        </a:graphic>
      </p:graphicFrame>
      <p:graphicFrame>
        <p:nvGraphicFramePr>
          <p:cNvPr id="18" name="表格 4">
            <a:extLst>
              <a:ext uri="{FF2B5EF4-FFF2-40B4-BE49-F238E27FC236}">
                <a16:creationId xmlns:a16="http://schemas.microsoft.com/office/drawing/2014/main" id="{22C6A4E0-54A0-4B2A-932D-B084CEE07493}"/>
              </a:ext>
            </a:extLst>
          </p:cNvPr>
          <p:cNvGraphicFramePr>
            <a:graphicFrameLocks noGrp="1"/>
          </p:cNvGraphicFramePr>
          <p:nvPr>
            <p:extLst>
              <p:ext uri="{D42A27DB-BD31-4B8C-83A1-F6EECF244321}">
                <p14:modId xmlns:p14="http://schemas.microsoft.com/office/powerpoint/2010/main" val="3689598489"/>
              </p:ext>
            </p:extLst>
          </p:nvPr>
        </p:nvGraphicFramePr>
        <p:xfrm>
          <a:off x="8290955" y="1227675"/>
          <a:ext cx="1906898" cy="1127760"/>
        </p:xfrm>
        <a:graphic>
          <a:graphicData uri="http://schemas.openxmlformats.org/drawingml/2006/table">
            <a:tbl>
              <a:tblPr firstRow="1" bandRow="1">
                <a:tableStyleId>{91EBBBCC-DAD2-459C-BE2E-F6DE35CF9A28}</a:tableStyleId>
              </a:tblPr>
              <a:tblGrid>
                <a:gridCol w="953449">
                  <a:extLst>
                    <a:ext uri="{9D8B030D-6E8A-4147-A177-3AD203B41FA5}">
                      <a16:colId xmlns:a16="http://schemas.microsoft.com/office/drawing/2014/main" val="2620867882"/>
                    </a:ext>
                  </a:extLst>
                </a:gridCol>
                <a:gridCol w="953449">
                  <a:extLst>
                    <a:ext uri="{9D8B030D-6E8A-4147-A177-3AD203B41FA5}">
                      <a16:colId xmlns:a16="http://schemas.microsoft.com/office/drawing/2014/main" val="2322188597"/>
                    </a:ext>
                  </a:extLst>
                </a:gridCol>
              </a:tblGrid>
              <a:tr h="250759">
                <a:tc gridSpan="2">
                  <a:txBody>
                    <a:bodyPr/>
                    <a:lstStyle/>
                    <a:p>
                      <a:pPr algn="ctr"/>
                      <a:r>
                        <a:rPr lang="en-US" altLang="zh-CN" sz="1200" dirty="0"/>
                        <a:t>State</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StateName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Area (km2)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b="1" dirty="0"/>
                        <a:t>NY</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UpDiag">
                      <a:fgClr>
                        <a:schemeClr val="bg1">
                          <a:lumMod val="75000"/>
                        </a:schemeClr>
                      </a:fgClr>
                      <a:bgClr>
                        <a:schemeClr val="bg1"/>
                      </a:bgClr>
                    </a:pattFill>
                  </a:tcPr>
                </a:tc>
                <a:tc>
                  <a:txBody>
                    <a:bodyPr/>
                    <a:lstStyle/>
                    <a:p>
                      <a:pPr algn="ctr"/>
                      <a:r>
                        <a:rPr lang="en-US" altLang="zh-CN" sz="800" dirty="0"/>
                        <a:t>141,297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b="1" dirty="0"/>
                        <a:t>PA</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UpDiag">
                      <a:fgClr>
                        <a:schemeClr val="bg1">
                          <a:lumMod val="75000"/>
                        </a:schemeClr>
                      </a:fgClr>
                      <a:bgClr>
                        <a:schemeClr val="bg1"/>
                      </a:bgClr>
                    </a:pattFill>
                  </a:tcPr>
                </a:tc>
                <a:tc>
                  <a:txBody>
                    <a:bodyPr/>
                    <a:lstStyle/>
                    <a:p>
                      <a:pPr algn="ctr"/>
                      <a:r>
                        <a:rPr lang="en-US" altLang="zh-CN" sz="800" dirty="0"/>
                        <a:t>119,280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b="1" dirty="0"/>
                        <a:t>MI</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dkUpDiag">
                      <a:fgClr>
                        <a:schemeClr val="bg1">
                          <a:lumMod val="75000"/>
                        </a:schemeClr>
                      </a:fgClr>
                      <a:bgClr>
                        <a:schemeClr val="bg1"/>
                      </a:bgClr>
                    </a:pattFill>
                  </a:tcPr>
                </a:tc>
                <a:tc>
                  <a:txBody>
                    <a:bodyPr/>
                    <a:lstStyle/>
                    <a:p>
                      <a:pPr algn="ctr"/>
                      <a:r>
                        <a:rPr lang="en-US" altLang="zh-CN" sz="800" dirty="0"/>
                        <a:t>250,487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bl>
          </a:graphicData>
        </a:graphic>
      </p:graphicFrame>
      <p:cxnSp>
        <p:nvCxnSpPr>
          <p:cNvPr id="10" name="Straight Arrow Connector 9">
            <a:extLst>
              <a:ext uri="{FF2B5EF4-FFF2-40B4-BE49-F238E27FC236}">
                <a16:creationId xmlns:a16="http://schemas.microsoft.com/office/drawing/2014/main" id="{471DC276-0BDE-4330-92A3-37052BBD6EC5}"/>
              </a:ext>
            </a:extLst>
          </p:cNvPr>
          <p:cNvCxnSpPr/>
          <p:nvPr/>
        </p:nvCxnSpPr>
        <p:spPr>
          <a:xfrm flipV="1">
            <a:off x="8734643" y="2394794"/>
            <a:ext cx="0" cy="292963"/>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3BCA05C-A336-4774-837A-038DBA7DC2C4}"/>
              </a:ext>
            </a:extLst>
          </p:cNvPr>
          <p:cNvSpPr txBox="1"/>
          <p:nvPr/>
        </p:nvSpPr>
        <p:spPr>
          <a:xfrm>
            <a:off x="8115883" y="2627308"/>
            <a:ext cx="1237518" cy="369332"/>
          </a:xfrm>
          <a:prstGeom prst="rect">
            <a:avLst/>
          </a:prstGeom>
          <a:noFill/>
        </p:spPr>
        <p:txBody>
          <a:bodyPr wrap="none" lIns="0" rIns="0" rtlCol="0">
            <a:spAutoFit/>
          </a:bodyPr>
          <a:lstStyle/>
          <a:p>
            <a:pPr algn="ctr"/>
            <a:r>
              <a:rPr lang="en-US" dirty="0"/>
              <a:t>Primary key</a:t>
            </a:r>
          </a:p>
        </p:txBody>
      </p:sp>
      <p:cxnSp>
        <p:nvCxnSpPr>
          <p:cNvPr id="12" name="Straight Arrow Connector 11">
            <a:extLst>
              <a:ext uri="{FF2B5EF4-FFF2-40B4-BE49-F238E27FC236}">
                <a16:creationId xmlns:a16="http://schemas.microsoft.com/office/drawing/2014/main" id="{871EB7CB-AEA4-451F-9F48-C46922BD7C8A}"/>
              </a:ext>
            </a:extLst>
          </p:cNvPr>
          <p:cNvCxnSpPr/>
          <p:nvPr/>
        </p:nvCxnSpPr>
        <p:spPr>
          <a:xfrm flipV="1">
            <a:off x="3061189" y="3720877"/>
            <a:ext cx="0" cy="292963"/>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F4481F-53AF-4CE4-B72E-628EC1124BE2}"/>
              </a:ext>
            </a:extLst>
          </p:cNvPr>
          <p:cNvSpPr txBox="1"/>
          <p:nvPr/>
        </p:nvSpPr>
        <p:spPr>
          <a:xfrm>
            <a:off x="2453650" y="4013840"/>
            <a:ext cx="1215076" cy="369332"/>
          </a:xfrm>
          <a:prstGeom prst="rect">
            <a:avLst/>
          </a:prstGeom>
          <a:noFill/>
        </p:spPr>
        <p:txBody>
          <a:bodyPr wrap="none" lIns="0" rIns="0" rtlCol="0">
            <a:spAutoFit/>
          </a:bodyPr>
          <a:lstStyle/>
          <a:p>
            <a:pPr algn="ctr"/>
            <a:r>
              <a:rPr lang="en-US" dirty="0"/>
              <a:t>Foreign key</a:t>
            </a:r>
          </a:p>
        </p:txBody>
      </p:sp>
      <p:sp>
        <p:nvSpPr>
          <p:cNvPr id="19" name="Freeform: Shape 18">
            <a:extLst>
              <a:ext uri="{FF2B5EF4-FFF2-40B4-BE49-F238E27FC236}">
                <a16:creationId xmlns:a16="http://schemas.microsoft.com/office/drawing/2014/main" id="{1BE96C2E-B636-44B4-B09D-B204B5B447B7}"/>
              </a:ext>
            </a:extLst>
          </p:cNvPr>
          <p:cNvSpPr/>
          <p:nvPr/>
        </p:nvSpPr>
        <p:spPr>
          <a:xfrm flipH="1">
            <a:off x="3143851" y="2382219"/>
            <a:ext cx="5538055" cy="1737208"/>
          </a:xfrm>
          <a:custGeom>
            <a:avLst/>
            <a:gdLst>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5" fmla="*/ 3453414 w 4027904"/>
              <a:gd name="connsiteY5" fmla="*/ 141390 h 480426"/>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0" fmla="*/ 0 w 3994952"/>
              <a:gd name="connsiteY0" fmla="*/ 0 h 472201"/>
              <a:gd name="connsiteX1" fmla="*/ 2272684 w 3994952"/>
              <a:gd name="connsiteY1" fmla="*/ 408373 h 472201"/>
              <a:gd name="connsiteX2" fmla="*/ 3586579 w 3994952"/>
              <a:gd name="connsiteY2" fmla="*/ 435006 h 472201"/>
              <a:gd name="connsiteX3" fmla="*/ 3994952 w 3994952"/>
              <a:gd name="connsiteY3" fmla="*/ 53266 h 472201"/>
              <a:gd name="connsiteX0" fmla="*/ 0 w 3994952"/>
              <a:gd name="connsiteY0" fmla="*/ 0 h 486106"/>
              <a:gd name="connsiteX1" fmla="*/ 1473694 w 3994952"/>
              <a:gd name="connsiteY1" fmla="*/ 435006 h 486106"/>
              <a:gd name="connsiteX2" fmla="*/ 3586579 w 3994952"/>
              <a:gd name="connsiteY2" fmla="*/ 435006 h 486106"/>
              <a:gd name="connsiteX3" fmla="*/ 3994952 w 3994952"/>
              <a:gd name="connsiteY3" fmla="*/ 53266 h 486106"/>
              <a:gd name="connsiteX0" fmla="*/ 0 w 3994952"/>
              <a:gd name="connsiteY0" fmla="*/ 0 h 456444"/>
              <a:gd name="connsiteX1" fmla="*/ 1473694 w 3994952"/>
              <a:gd name="connsiteY1" fmla="*/ 435006 h 456444"/>
              <a:gd name="connsiteX2" fmla="*/ 3009531 w 3994952"/>
              <a:gd name="connsiteY2" fmla="*/ 355107 h 456444"/>
              <a:gd name="connsiteX3" fmla="*/ 3994952 w 3994952"/>
              <a:gd name="connsiteY3" fmla="*/ 53266 h 456444"/>
              <a:gd name="connsiteX0" fmla="*/ 0 w 3994952"/>
              <a:gd name="connsiteY0" fmla="*/ 0 h 435192"/>
              <a:gd name="connsiteX1" fmla="*/ 1473694 w 3994952"/>
              <a:gd name="connsiteY1" fmla="*/ 435006 h 435192"/>
              <a:gd name="connsiteX2" fmla="*/ 3994952 w 3994952"/>
              <a:gd name="connsiteY2" fmla="*/ 53266 h 435192"/>
              <a:gd name="connsiteX0" fmla="*/ 0 w 3994952"/>
              <a:gd name="connsiteY0" fmla="*/ 0 h 417447"/>
              <a:gd name="connsiteX1" fmla="*/ 2086253 w 3994952"/>
              <a:gd name="connsiteY1" fmla="*/ 417250 h 417447"/>
              <a:gd name="connsiteX2" fmla="*/ 3994952 w 3994952"/>
              <a:gd name="connsiteY2" fmla="*/ 53266 h 417447"/>
              <a:gd name="connsiteX0" fmla="*/ 0 w 3994952"/>
              <a:gd name="connsiteY0" fmla="*/ 0 h 448450"/>
              <a:gd name="connsiteX1" fmla="*/ 479395 w 3994952"/>
              <a:gd name="connsiteY1" fmla="*/ 381740 h 448450"/>
              <a:gd name="connsiteX2" fmla="*/ 2086253 w 3994952"/>
              <a:gd name="connsiteY2" fmla="*/ 417250 h 448450"/>
              <a:gd name="connsiteX3" fmla="*/ 3994952 w 3994952"/>
              <a:gd name="connsiteY3" fmla="*/ 53266 h 448450"/>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4000337"/>
              <a:gd name="connsiteY0" fmla="*/ 0 h 1767049"/>
              <a:gd name="connsiteX1" fmla="*/ 484780 w 4000337"/>
              <a:gd name="connsiteY1" fmla="*/ 1633491 h 1767049"/>
              <a:gd name="connsiteX2" fmla="*/ 2091638 w 4000337"/>
              <a:gd name="connsiteY2" fmla="*/ 1669001 h 1767049"/>
              <a:gd name="connsiteX3" fmla="*/ 3423288 w 4000337"/>
              <a:gd name="connsiteY3" fmla="*/ 1633490 h 1767049"/>
              <a:gd name="connsiteX4" fmla="*/ 4000337 w 4000337"/>
              <a:gd name="connsiteY4" fmla="*/ 1305017 h 1767049"/>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62122"/>
              <a:gd name="connsiteX1" fmla="*/ 1297968 w 4000337"/>
              <a:gd name="connsiteY1" fmla="*/ 435006 h 1762122"/>
              <a:gd name="connsiteX2" fmla="*/ 2091638 w 4000337"/>
              <a:gd name="connsiteY2" fmla="*/ 1669001 h 1762122"/>
              <a:gd name="connsiteX3" fmla="*/ 3423288 w 4000337"/>
              <a:gd name="connsiteY3" fmla="*/ 1633490 h 1762122"/>
              <a:gd name="connsiteX4" fmla="*/ 4000337 w 4000337"/>
              <a:gd name="connsiteY4" fmla="*/ 1305017 h 1762122"/>
              <a:gd name="connsiteX0" fmla="*/ 0 w 4000337"/>
              <a:gd name="connsiteY0" fmla="*/ 0 h 1670700"/>
              <a:gd name="connsiteX1" fmla="*/ 1297968 w 4000337"/>
              <a:gd name="connsiteY1" fmla="*/ 435006 h 1670700"/>
              <a:gd name="connsiteX2" fmla="*/ 2075482 w 4000337"/>
              <a:gd name="connsiteY2" fmla="*/ 1500325 h 1670700"/>
              <a:gd name="connsiteX3" fmla="*/ 3423288 w 4000337"/>
              <a:gd name="connsiteY3" fmla="*/ 1633490 h 1670700"/>
              <a:gd name="connsiteX4" fmla="*/ 4000337 w 4000337"/>
              <a:gd name="connsiteY4" fmla="*/ 1305017 h 1670700"/>
              <a:gd name="connsiteX0" fmla="*/ 0 w 4000337"/>
              <a:gd name="connsiteY0" fmla="*/ 0 h 1646232"/>
              <a:gd name="connsiteX1" fmla="*/ 1168719 w 4000337"/>
              <a:gd name="connsiteY1" fmla="*/ 1518081 h 1646232"/>
              <a:gd name="connsiteX2" fmla="*/ 2075482 w 4000337"/>
              <a:gd name="connsiteY2" fmla="*/ 1500325 h 1646232"/>
              <a:gd name="connsiteX3" fmla="*/ 3423288 w 4000337"/>
              <a:gd name="connsiteY3" fmla="*/ 1633490 h 1646232"/>
              <a:gd name="connsiteX4" fmla="*/ 4000337 w 4000337"/>
              <a:gd name="connsiteY4" fmla="*/ 1305017 h 1646232"/>
              <a:gd name="connsiteX0" fmla="*/ 0 w 3359480"/>
              <a:gd name="connsiteY0" fmla="*/ 0 h 1708376"/>
              <a:gd name="connsiteX1" fmla="*/ 527862 w 3359480"/>
              <a:gd name="connsiteY1" fmla="*/ 1580225 h 1708376"/>
              <a:gd name="connsiteX2" fmla="*/ 1434625 w 3359480"/>
              <a:gd name="connsiteY2" fmla="*/ 1562469 h 1708376"/>
              <a:gd name="connsiteX3" fmla="*/ 2782431 w 3359480"/>
              <a:gd name="connsiteY3" fmla="*/ 1695634 h 1708376"/>
              <a:gd name="connsiteX4" fmla="*/ 3359480 w 3359480"/>
              <a:gd name="connsiteY4" fmla="*/ 1367161 h 1708376"/>
              <a:gd name="connsiteX0" fmla="*/ 0 w 3359480"/>
              <a:gd name="connsiteY0" fmla="*/ 0 h 1737208"/>
              <a:gd name="connsiteX1" fmla="*/ 926378 w 3359480"/>
              <a:gd name="connsiteY1" fmla="*/ 399495 h 1737208"/>
              <a:gd name="connsiteX2" fmla="*/ 1434625 w 3359480"/>
              <a:gd name="connsiteY2" fmla="*/ 1562469 h 1737208"/>
              <a:gd name="connsiteX3" fmla="*/ 2782431 w 3359480"/>
              <a:gd name="connsiteY3" fmla="*/ 1695634 h 1737208"/>
              <a:gd name="connsiteX4" fmla="*/ 3359480 w 3359480"/>
              <a:gd name="connsiteY4" fmla="*/ 1367161 h 1737208"/>
              <a:gd name="connsiteX0" fmla="*/ 0 w 3359480"/>
              <a:gd name="connsiteY0" fmla="*/ 0 h 1737208"/>
              <a:gd name="connsiteX1" fmla="*/ 926378 w 3359480"/>
              <a:gd name="connsiteY1" fmla="*/ 399495 h 1737208"/>
              <a:gd name="connsiteX2" fmla="*/ 1434625 w 3359480"/>
              <a:gd name="connsiteY2" fmla="*/ 1562469 h 1737208"/>
              <a:gd name="connsiteX3" fmla="*/ 2782431 w 3359480"/>
              <a:gd name="connsiteY3" fmla="*/ 1695634 h 1737208"/>
              <a:gd name="connsiteX4" fmla="*/ 3359480 w 3359480"/>
              <a:gd name="connsiteY4" fmla="*/ 1367161 h 1737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480" h="1737208">
                <a:moveTo>
                  <a:pt x="0" y="0"/>
                </a:moveTo>
                <a:cubicBezTo>
                  <a:pt x="380119" y="423169"/>
                  <a:pt x="687274" y="139083"/>
                  <a:pt x="926378" y="399495"/>
                </a:cubicBezTo>
                <a:cubicBezTo>
                  <a:pt x="1165482" y="659907"/>
                  <a:pt x="1125283" y="1346446"/>
                  <a:pt x="1434625" y="1562469"/>
                </a:cubicBezTo>
                <a:cubicBezTo>
                  <a:pt x="1743967" y="1778492"/>
                  <a:pt x="2464315" y="1756298"/>
                  <a:pt x="2782431" y="1695634"/>
                </a:cubicBezTo>
                <a:cubicBezTo>
                  <a:pt x="3100547" y="1634970"/>
                  <a:pt x="3227795" y="1528439"/>
                  <a:pt x="3359480" y="1367161"/>
                </a:cubicBezTo>
              </a:path>
            </a:pathLst>
          </a:custGeom>
          <a:ln>
            <a:prstDash val="sysDash"/>
            <a:headEnd type="triangle"/>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8D00616E-78F4-465B-8FA7-9B5B13EC0A81}"/>
              </a:ext>
            </a:extLst>
          </p:cNvPr>
          <p:cNvSpPr txBox="1"/>
          <p:nvPr/>
        </p:nvSpPr>
        <p:spPr>
          <a:xfrm>
            <a:off x="5243989" y="3467568"/>
            <a:ext cx="1142942" cy="369332"/>
          </a:xfrm>
          <a:prstGeom prst="rect">
            <a:avLst/>
          </a:prstGeom>
          <a:noFill/>
        </p:spPr>
        <p:txBody>
          <a:bodyPr wrap="none" lIns="0" rIns="0" rtlCol="0">
            <a:spAutoFit/>
          </a:bodyPr>
          <a:lstStyle/>
          <a:p>
            <a:pPr algn="ctr"/>
            <a:r>
              <a:rPr lang="en-US" dirty="0"/>
              <a:t>References</a:t>
            </a:r>
          </a:p>
        </p:txBody>
      </p:sp>
    </p:spTree>
    <p:extLst>
      <p:ext uri="{BB962C8B-B14F-4D97-AF65-F5344CB8AC3E}">
        <p14:creationId xmlns:p14="http://schemas.microsoft.com/office/powerpoint/2010/main" val="24358595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65B97-3862-421C-AEDD-DDFD21EBAE10}"/>
              </a:ext>
            </a:extLst>
          </p:cNvPr>
          <p:cNvSpPr>
            <a:spLocks noGrp="1"/>
          </p:cNvSpPr>
          <p:nvPr>
            <p:ph type="title"/>
          </p:nvPr>
        </p:nvSpPr>
        <p:spPr/>
        <p:txBody>
          <a:bodyPr/>
          <a:lstStyle/>
          <a:p>
            <a:r>
              <a:rPr lang="en-US" dirty="0"/>
              <a:t>What is Graph ML?</a:t>
            </a:r>
          </a:p>
        </p:txBody>
      </p:sp>
      <p:sp>
        <p:nvSpPr>
          <p:cNvPr id="3" name="Content Placeholder 2">
            <a:extLst>
              <a:ext uri="{FF2B5EF4-FFF2-40B4-BE49-F238E27FC236}">
                <a16:creationId xmlns:a16="http://schemas.microsoft.com/office/drawing/2014/main" id="{5DC9CEC4-9DA2-40D6-B282-A5B4F791DD26}"/>
              </a:ext>
            </a:extLst>
          </p:cNvPr>
          <p:cNvSpPr>
            <a:spLocks noGrp="1"/>
          </p:cNvSpPr>
          <p:nvPr>
            <p:ph idx="1"/>
          </p:nvPr>
        </p:nvSpPr>
        <p:spPr>
          <a:xfrm>
            <a:off x="425038" y="1371600"/>
            <a:ext cx="11424062" cy="461665"/>
          </a:xfrm>
        </p:spPr>
        <p:txBody>
          <a:bodyPr/>
          <a:lstStyle/>
          <a:p>
            <a:r>
              <a:rPr lang="en-US" dirty="0"/>
              <a:t>One real-world case:</a:t>
            </a:r>
          </a:p>
        </p:txBody>
      </p:sp>
      <p:sp>
        <p:nvSpPr>
          <p:cNvPr id="4" name="Slide Number Placeholder 3">
            <a:extLst>
              <a:ext uri="{FF2B5EF4-FFF2-40B4-BE49-F238E27FC236}">
                <a16:creationId xmlns:a16="http://schemas.microsoft.com/office/drawing/2014/main" id="{CC65F090-1457-482C-BD37-C9E59EE00F37}"/>
              </a:ext>
            </a:extLst>
          </p:cNvPr>
          <p:cNvSpPr>
            <a:spLocks noGrp="1"/>
          </p:cNvSpPr>
          <p:nvPr>
            <p:ph type="sldNum" sz="quarter" idx="4"/>
          </p:nvPr>
        </p:nvSpPr>
        <p:spPr/>
        <p:txBody>
          <a:bodyPr/>
          <a:lstStyle/>
          <a:p>
            <a:fld id="{DC503246-BBCE-4F0A-BCDC-08FC4C52637D}" type="slidenum">
              <a:rPr lang="en-US" smtClean="0"/>
              <a:pPr/>
              <a:t>4</a:t>
            </a:fld>
            <a:endParaRPr lang="en-US" dirty="0"/>
          </a:p>
        </p:txBody>
      </p:sp>
      <p:sp>
        <p:nvSpPr>
          <p:cNvPr id="6" name="Content Placeholder 1">
            <a:extLst>
              <a:ext uri="{FF2B5EF4-FFF2-40B4-BE49-F238E27FC236}">
                <a16:creationId xmlns:a16="http://schemas.microsoft.com/office/drawing/2014/main" id="{F9AF685F-2B38-447D-8B24-0335ADDB2F96}"/>
              </a:ext>
            </a:extLst>
          </p:cNvPr>
          <p:cNvSpPr txBox="1">
            <a:spLocks/>
          </p:cNvSpPr>
          <p:nvPr/>
        </p:nvSpPr>
        <p:spPr>
          <a:xfrm>
            <a:off x="652269" y="2131174"/>
            <a:ext cx="6576304" cy="1354217"/>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400" kern="1200">
                <a:solidFill>
                  <a:schemeClr val="tx1"/>
                </a:solidFill>
                <a:latin typeface="+mn-lt"/>
                <a:ea typeface="+mn-ea"/>
                <a:cs typeface="+mn-cs"/>
              </a:defRPr>
            </a:lvl1pPr>
            <a:lvl2pPr marL="228600" indent="0" algn="l" defTabSz="914400" rtl="0" eaLnBrk="1" latinLnBrk="0" hangingPunct="1">
              <a:lnSpc>
                <a:spcPct val="10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10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solidFill>
                  <a:schemeClr val="tx1">
                    <a:lumMod val="75000"/>
                    <a:lumOff val="25000"/>
                  </a:schemeClr>
                </a:solidFill>
              </a:rPr>
              <a:t>Detect fraudulent clicks from user interactions.</a:t>
            </a:r>
          </a:p>
          <a:p>
            <a:r>
              <a:rPr lang="en-US" dirty="0">
                <a:solidFill>
                  <a:schemeClr val="tx1">
                    <a:lumMod val="75000"/>
                    <a:lumOff val="25000"/>
                  </a:schemeClr>
                </a:solidFill>
              </a:rPr>
              <a:t>A user-post interaction network with two types of vertices.</a:t>
            </a:r>
          </a:p>
        </p:txBody>
      </p:sp>
      <p:sp>
        <p:nvSpPr>
          <p:cNvPr id="7" name="Rectangle 6">
            <a:extLst>
              <a:ext uri="{FF2B5EF4-FFF2-40B4-BE49-F238E27FC236}">
                <a16:creationId xmlns:a16="http://schemas.microsoft.com/office/drawing/2014/main" id="{1D75922F-64B2-4875-A8E3-71A76EE60C86}"/>
              </a:ext>
            </a:extLst>
          </p:cNvPr>
          <p:cNvSpPr/>
          <p:nvPr/>
        </p:nvSpPr>
        <p:spPr>
          <a:xfrm>
            <a:off x="7922069" y="2997631"/>
            <a:ext cx="260350" cy="26035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F6CF0E8C-20AE-41E0-BA9B-A2ADCE7BB952}"/>
              </a:ext>
            </a:extLst>
          </p:cNvPr>
          <p:cNvSpPr/>
          <p:nvPr/>
        </p:nvSpPr>
        <p:spPr>
          <a:xfrm>
            <a:off x="10316019" y="3211943"/>
            <a:ext cx="260350" cy="26035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B08FCA43-A9F0-45B9-AF3A-695DB37DEA52}"/>
              </a:ext>
            </a:extLst>
          </p:cNvPr>
          <p:cNvSpPr/>
          <p:nvPr/>
        </p:nvSpPr>
        <p:spPr>
          <a:xfrm>
            <a:off x="8607869" y="2572975"/>
            <a:ext cx="260350" cy="26035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1834BA4-6708-4165-8CD5-163FC0AF96C8}"/>
              </a:ext>
            </a:extLst>
          </p:cNvPr>
          <p:cNvSpPr/>
          <p:nvPr/>
        </p:nvSpPr>
        <p:spPr>
          <a:xfrm>
            <a:off x="9795319" y="2836500"/>
            <a:ext cx="260350" cy="26035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57C709E-8F13-48D5-A704-3AFF12F9DDA6}"/>
              </a:ext>
            </a:extLst>
          </p:cNvPr>
          <p:cNvSpPr/>
          <p:nvPr/>
        </p:nvSpPr>
        <p:spPr>
          <a:xfrm>
            <a:off x="9230169" y="3257981"/>
            <a:ext cx="260350" cy="26035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1A91BF7-C40E-4F95-A6D9-486FFD80DF7A}"/>
              </a:ext>
            </a:extLst>
          </p:cNvPr>
          <p:cNvSpPr/>
          <p:nvPr/>
        </p:nvSpPr>
        <p:spPr>
          <a:xfrm>
            <a:off x="9925494" y="3973842"/>
            <a:ext cx="260350" cy="26035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Oval 12">
            <a:extLst>
              <a:ext uri="{FF2B5EF4-FFF2-40B4-BE49-F238E27FC236}">
                <a16:creationId xmlns:a16="http://schemas.microsoft.com/office/drawing/2014/main" id="{B33666D0-8BDB-40D1-A976-B42B2D733A0F}"/>
              </a:ext>
            </a:extLst>
          </p:cNvPr>
          <p:cNvSpPr/>
          <p:nvPr/>
        </p:nvSpPr>
        <p:spPr>
          <a:xfrm>
            <a:off x="7785544" y="4234192"/>
            <a:ext cx="266700" cy="266700"/>
          </a:xfrm>
          <a:prstGeom prst="ellipse">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Oval 13">
            <a:extLst>
              <a:ext uri="{FF2B5EF4-FFF2-40B4-BE49-F238E27FC236}">
                <a16:creationId xmlns:a16="http://schemas.microsoft.com/office/drawing/2014/main" id="{243202F3-12CC-468A-9BD3-7D8F9AFE68F4}"/>
              </a:ext>
            </a:extLst>
          </p:cNvPr>
          <p:cNvSpPr/>
          <p:nvPr/>
        </p:nvSpPr>
        <p:spPr>
          <a:xfrm>
            <a:off x="8572944" y="4830400"/>
            <a:ext cx="266700" cy="266700"/>
          </a:xfrm>
          <a:prstGeom prst="ellipse">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5" name="Oval 14">
            <a:extLst>
              <a:ext uri="{FF2B5EF4-FFF2-40B4-BE49-F238E27FC236}">
                <a16:creationId xmlns:a16="http://schemas.microsoft.com/office/drawing/2014/main" id="{5CFFF0DB-C443-44EF-BB96-902875224B66}"/>
              </a:ext>
            </a:extLst>
          </p:cNvPr>
          <p:cNvSpPr/>
          <p:nvPr/>
        </p:nvSpPr>
        <p:spPr>
          <a:xfrm>
            <a:off x="9223819" y="4697050"/>
            <a:ext cx="266700" cy="266700"/>
          </a:xfrm>
          <a:prstGeom prst="ellipse">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6" name="Oval 15">
            <a:extLst>
              <a:ext uri="{FF2B5EF4-FFF2-40B4-BE49-F238E27FC236}">
                <a16:creationId xmlns:a16="http://schemas.microsoft.com/office/drawing/2014/main" id="{EE91AF8A-8E48-4E05-B7C0-071696F00A5B}"/>
              </a:ext>
            </a:extLst>
          </p:cNvPr>
          <p:cNvSpPr/>
          <p:nvPr/>
        </p:nvSpPr>
        <p:spPr>
          <a:xfrm>
            <a:off x="9788969" y="4977834"/>
            <a:ext cx="266700" cy="266700"/>
          </a:xfrm>
          <a:prstGeom prst="ellipse">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7" name="Oval 16">
            <a:extLst>
              <a:ext uri="{FF2B5EF4-FFF2-40B4-BE49-F238E27FC236}">
                <a16:creationId xmlns:a16="http://schemas.microsoft.com/office/drawing/2014/main" id="{1A466EDA-F2C5-45B9-BC29-32AC39521C11}"/>
              </a:ext>
            </a:extLst>
          </p:cNvPr>
          <p:cNvSpPr/>
          <p:nvPr/>
        </p:nvSpPr>
        <p:spPr>
          <a:xfrm>
            <a:off x="9077769" y="5425537"/>
            <a:ext cx="266700" cy="266700"/>
          </a:xfrm>
          <a:prstGeom prst="ellipse">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8" name="Oval 17">
            <a:extLst>
              <a:ext uri="{FF2B5EF4-FFF2-40B4-BE49-F238E27FC236}">
                <a16:creationId xmlns:a16="http://schemas.microsoft.com/office/drawing/2014/main" id="{FBB66305-6CD8-4F19-B899-B60CB6EC28B3}"/>
              </a:ext>
            </a:extLst>
          </p:cNvPr>
          <p:cNvSpPr/>
          <p:nvPr/>
        </p:nvSpPr>
        <p:spPr>
          <a:xfrm>
            <a:off x="7906194" y="4973100"/>
            <a:ext cx="266700" cy="266700"/>
          </a:xfrm>
          <a:prstGeom prst="ellipse">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A34E005D-74BA-498C-848A-F147C7FB711A}"/>
              </a:ext>
            </a:extLst>
          </p:cNvPr>
          <p:cNvSpPr/>
          <p:nvPr/>
        </p:nvSpPr>
        <p:spPr>
          <a:xfrm>
            <a:off x="8449119" y="4087100"/>
            <a:ext cx="266700" cy="266700"/>
          </a:xfrm>
          <a:prstGeom prst="ellipse">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464FD9D2-F86F-455C-B6AB-8761290F03A7}"/>
              </a:ext>
            </a:extLst>
          </p:cNvPr>
          <p:cNvSpPr txBox="1"/>
          <p:nvPr/>
        </p:nvSpPr>
        <p:spPr>
          <a:xfrm>
            <a:off x="7228573" y="5374221"/>
            <a:ext cx="703269" cy="369332"/>
          </a:xfrm>
          <a:prstGeom prst="rect">
            <a:avLst/>
          </a:prstGeom>
          <a:noFill/>
        </p:spPr>
        <p:txBody>
          <a:bodyPr wrap="none" rtlCol="0">
            <a:spAutoFit/>
          </a:bodyPr>
          <a:lstStyle/>
          <a:p>
            <a:r>
              <a:rPr lang="en-US" dirty="0"/>
              <a:t>Users</a:t>
            </a:r>
          </a:p>
        </p:txBody>
      </p:sp>
      <p:sp>
        <p:nvSpPr>
          <p:cNvPr id="21" name="TextBox 20">
            <a:extLst>
              <a:ext uri="{FF2B5EF4-FFF2-40B4-BE49-F238E27FC236}">
                <a16:creationId xmlns:a16="http://schemas.microsoft.com/office/drawing/2014/main" id="{BA6BC05A-B820-4830-9594-461000C1B97C}"/>
              </a:ext>
            </a:extLst>
          </p:cNvPr>
          <p:cNvSpPr txBox="1"/>
          <p:nvPr/>
        </p:nvSpPr>
        <p:spPr>
          <a:xfrm>
            <a:off x="9739083" y="2131174"/>
            <a:ext cx="744114" cy="369332"/>
          </a:xfrm>
          <a:prstGeom prst="rect">
            <a:avLst/>
          </a:prstGeom>
          <a:noFill/>
        </p:spPr>
        <p:txBody>
          <a:bodyPr wrap="none" rtlCol="0">
            <a:spAutoFit/>
          </a:bodyPr>
          <a:lstStyle/>
          <a:p>
            <a:r>
              <a:rPr lang="en-US" dirty="0"/>
              <a:t>Posts</a:t>
            </a:r>
          </a:p>
        </p:txBody>
      </p:sp>
      <p:sp>
        <p:nvSpPr>
          <p:cNvPr id="22" name="Rectangle 21">
            <a:extLst>
              <a:ext uri="{FF2B5EF4-FFF2-40B4-BE49-F238E27FC236}">
                <a16:creationId xmlns:a16="http://schemas.microsoft.com/office/drawing/2014/main" id="{2AFE5885-4A48-49EB-8F13-87437D7361C7}"/>
              </a:ext>
            </a:extLst>
          </p:cNvPr>
          <p:cNvSpPr/>
          <p:nvPr/>
        </p:nvSpPr>
        <p:spPr>
          <a:xfrm>
            <a:off x="8557069" y="3352262"/>
            <a:ext cx="260350" cy="26035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3642D9A7-F2E3-40E9-952A-BF2B00C1D894}"/>
              </a:ext>
            </a:extLst>
          </p:cNvPr>
          <p:cNvCxnSpPr>
            <a:stCxn id="19" idx="0"/>
            <a:endCxn id="22" idx="2"/>
          </p:cNvCxnSpPr>
          <p:nvPr/>
        </p:nvCxnSpPr>
        <p:spPr>
          <a:xfrm flipV="1">
            <a:off x="8582469" y="3612612"/>
            <a:ext cx="104775" cy="474488"/>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9B8E35-3FD8-465C-A1FC-D936D8F8D48B}"/>
              </a:ext>
            </a:extLst>
          </p:cNvPr>
          <p:cNvCxnSpPr>
            <a:stCxn id="19" idx="7"/>
            <a:endCxn id="11" idx="2"/>
          </p:cNvCxnSpPr>
          <p:nvPr/>
        </p:nvCxnSpPr>
        <p:spPr>
          <a:xfrm flipV="1">
            <a:off x="8676762" y="3518331"/>
            <a:ext cx="683582" cy="60782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806DA6A-BC78-49E8-9B9A-18C7798AB549}"/>
              </a:ext>
            </a:extLst>
          </p:cNvPr>
          <p:cNvCxnSpPr>
            <a:stCxn id="15" idx="0"/>
            <a:endCxn id="11" idx="2"/>
          </p:cNvCxnSpPr>
          <p:nvPr/>
        </p:nvCxnSpPr>
        <p:spPr>
          <a:xfrm flipV="1">
            <a:off x="9357169" y="3518331"/>
            <a:ext cx="3175" cy="1178719"/>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6DD45EF-0CBD-423A-84C4-148D775A1EFD}"/>
              </a:ext>
            </a:extLst>
          </p:cNvPr>
          <p:cNvCxnSpPr>
            <a:stCxn id="16" idx="0"/>
            <a:endCxn id="11" idx="2"/>
          </p:cNvCxnSpPr>
          <p:nvPr/>
        </p:nvCxnSpPr>
        <p:spPr>
          <a:xfrm flipH="1" flipV="1">
            <a:off x="9360344" y="3518331"/>
            <a:ext cx="561975" cy="1459503"/>
          </a:xfrm>
          <a:prstGeom prst="straightConnector1">
            <a:avLst/>
          </a:prstGeom>
          <a:ln w="28575">
            <a:solidFill>
              <a:schemeClr val="tx1">
                <a:lumMod val="85000"/>
                <a:lumOff val="1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6D2E819-888D-4FF1-A4B2-2C11C07FE722}"/>
              </a:ext>
            </a:extLst>
          </p:cNvPr>
          <p:cNvCxnSpPr>
            <a:stCxn id="14" idx="0"/>
            <a:endCxn id="7" idx="2"/>
          </p:cNvCxnSpPr>
          <p:nvPr/>
        </p:nvCxnSpPr>
        <p:spPr>
          <a:xfrm flipH="1" flipV="1">
            <a:off x="8052244" y="3257981"/>
            <a:ext cx="654050" cy="1572419"/>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6B75409-EA35-4403-AFD3-DE58E2B7A630}"/>
              </a:ext>
            </a:extLst>
          </p:cNvPr>
          <p:cNvCxnSpPr>
            <a:stCxn id="14" idx="0"/>
            <a:endCxn id="11" idx="2"/>
          </p:cNvCxnSpPr>
          <p:nvPr/>
        </p:nvCxnSpPr>
        <p:spPr>
          <a:xfrm flipV="1">
            <a:off x="8706294" y="3518331"/>
            <a:ext cx="654050" cy="1312069"/>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79A88CD-4E1F-41E9-9342-D6E885CDDE58}"/>
              </a:ext>
            </a:extLst>
          </p:cNvPr>
          <p:cNvCxnSpPr>
            <a:stCxn id="13" idx="7"/>
            <a:endCxn id="9" idx="2"/>
          </p:cNvCxnSpPr>
          <p:nvPr/>
        </p:nvCxnSpPr>
        <p:spPr>
          <a:xfrm flipV="1">
            <a:off x="8013187" y="2833325"/>
            <a:ext cx="724857" cy="1439924"/>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98CE551-A3BA-4583-97CD-79B4F7F8D9A4}"/>
              </a:ext>
            </a:extLst>
          </p:cNvPr>
          <p:cNvCxnSpPr>
            <a:stCxn id="18" idx="0"/>
            <a:endCxn id="22" idx="2"/>
          </p:cNvCxnSpPr>
          <p:nvPr/>
        </p:nvCxnSpPr>
        <p:spPr>
          <a:xfrm flipV="1">
            <a:off x="8039544" y="3612612"/>
            <a:ext cx="647700" cy="1360488"/>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732F429-ECDD-4296-B30C-7F25170316BB}"/>
              </a:ext>
            </a:extLst>
          </p:cNvPr>
          <p:cNvCxnSpPr>
            <a:stCxn id="13" idx="7"/>
            <a:endCxn id="11" idx="2"/>
          </p:cNvCxnSpPr>
          <p:nvPr/>
        </p:nvCxnSpPr>
        <p:spPr>
          <a:xfrm flipV="1">
            <a:off x="8013187" y="3518331"/>
            <a:ext cx="1347157" cy="754918"/>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A1B152D-7AC0-4522-8639-36A4F3BDD033}"/>
              </a:ext>
            </a:extLst>
          </p:cNvPr>
          <p:cNvCxnSpPr>
            <a:stCxn id="15" idx="0"/>
            <a:endCxn id="10" idx="2"/>
          </p:cNvCxnSpPr>
          <p:nvPr/>
        </p:nvCxnSpPr>
        <p:spPr>
          <a:xfrm flipV="1">
            <a:off x="9357169" y="3096850"/>
            <a:ext cx="568325" cy="160020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5DDC15-D652-4A3B-9B6C-92ADE54B21D0}"/>
              </a:ext>
            </a:extLst>
          </p:cNvPr>
          <p:cNvCxnSpPr>
            <a:stCxn id="15" idx="0"/>
            <a:endCxn id="8" idx="1"/>
          </p:cNvCxnSpPr>
          <p:nvPr/>
        </p:nvCxnSpPr>
        <p:spPr>
          <a:xfrm flipV="1">
            <a:off x="9357169" y="3342118"/>
            <a:ext cx="958850" cy="1354932"/>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87D531E-D2B0-4761-8B77-E506AC80EEFD}"/>
              </a:ext>
            </a:extLst>
          </p:cNvPr>
          <p:cNvCxnSpPr>
            <a:stCxn id="16" idx="0"/>
            <a:endCxn id="12" idx="2"/>
          </p:cNvCxnSpPr>
          <p:nvPr/>
        </p:nvCxnSpPr>
        <p:spPr>
          <a:xfrm flipV="1">
            <a:off x="9922319" y="4234192"/>
            <a:ext cx="133350" cy="743642"/>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6148A32-85C1-4B03-B303-B1A132238C21}"/>
              </a:ext>
            </a:extLst>
          </p:cNvPr>
          <p:cNvCxnSpPr>
            <a:stCxn id="17" idx="0"/>
            <a:endCxn id="22" idx="2"/>
          </p:cNvCxnSpPr>
          <p:nvPr/>
        </p:nvCxnSpPr>
        <p:spPr>
          <a:xfrm flipH="1" flipV="1">
            <a:off x="8687244" y="3612612"/>
            <a:ext cx="523875" cy="1812925"/>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6D18996-7024-4A99-BAF9-B670AA336A09}"/>
              </a:ext>
            </a:extLst>
          </p:cNvPr>
          <p:cNvCxnSpPr>
            <a:stCxn id="17" idx="0"/>
            <a:endCxn id="9" idx="2"/>
          </p:cNvCxnSpPr>
          <p:nvPr/>
        </p:nvCxnSpPr>
        <p:spPr>
          <a:xfrm flipH="1" flipV="1">
            <a:off x="8738044" y="2833325"/>
            <a:ext cx="473075" cy="2592212"/>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D8ABC8C-2F98-4617-8D6C-C966E3550F61}"/>
              </a:ext>
            </a:extLst>
          </p:cNvPr>
          <p:cNvGrpSpPr/>
          <p:nvPr/>
        </p:nvGrpSpPr>
        <p:grpSpPr>
          <a:xfrm>
            <a:off x="10316019" y="4476469"/>
            <a:ext cx="1271377" cy="574513"/>
            <a:chOff x="10464924" y="5469358"/>
            <a:chExt cx="1271377" cy="574513"/>
          </a:xfrm>
        </p:grpSpPr>
        <p:pic>
          <p:nvPicPr>
            <p:cNvPr id="38" name="Picture 37">
              <a:extLst>
                <a:ext uri="{FF2B5EF4-FFF2-40B4-BE49-F238E27FC236}">
                  <a16:creationId xmlns:a16="http://schemas.microsoft.com/office/drawing/2014/main" id="{61B515B2-2B1A-4962-81B5-61506F69DFFA}"/>
                </a:ext>
              </a:extLst>
            </p:cNvPr>
            <p:cNvPicPr>
              <a:picLocks noChangeAspect="1"/>
            </p:cNvPicPr>
            <p:nvPr/>
          </p:nvPicPr>
          <p:blipFill>
            <a:blip r:embed="rId3"/>
            <a:stretch>
              <a:fillRect/>
            </a:stretch>
          </p:blipFill>
          <p:spPr>
            <a:xfrm>
              <a:off x="10464924" y="5510037"/>
              <a:ext cx="476002" cy="533834"/>
            </a:xfrm>
            <a:prstGeom prst="rect">
              <a:avLst/>
            </a:prstGeom>
          </p:spPr>
        </p:pic>
        <p:pic>
          <p:nvPicPr>
            <p:cNvPr id="39" name="Picture 38">
              <a:extLst>
                <a:ext uri="{FF2B5EF4-FFF2-40B4-BE49-F238E27FC236}">
                  <a16:creationId xmlns:a16="http://schemas.microsoft.com/office/drawing/2014/main" id="{92B35224-2354-412B-BAB5-200587F61305}"/>
                </a:ext>
              </a:extLst>
            </p:cNvPr>
            <p:cNvPicPr>
              <a:picLocks noChangeAspect="1"/>
            </p:cNvPicPr>
            <p:nvPr/>
          </p:nvPicPr>
          <p:blipFill>
            <a:blip r:embed="rId4"/>
            <a:stretch>
              <a:fillRect/>
            </a:stretch>
          </p:blipFill>
          <p:spPr>
            <a:xfrm>
              <a:off x="11276099" y="5510037"/>
              <a:ext cx="460202" cy="533834"/>
            </a:xfrm>
            <a:prstGeom prst="rect">
              <a:avLst/>
            </a:prstGeom>
          </p:spPr>
        </p:pic>
        <p:pic>
          <p:nvPicPr>
            <p:cNvPr id="40" name="Picture 39">
              <a:extLst>
                <a:ext uri="{FF2B5EF4-FFF2-40B4-BE49-F238E27FC236}">
                  <a16:creationId xmlns:a16="http://schemas.microsoft.com/office/drawing/2014/main" id="{B0E561C9-1315-40D6-B291-0A0410803AD0}"/>
                </a:ext>
              </a:extLst>
            </p:cNvPr>
            <p:cNvPicPr>
              <a:picLocks noChangeAspect="1"/>
            </p:cNvPicPr>
            <p:nvPr/>
          </p:nvPicPr>
          <p:blipFill>
            <a:blip r:embed="rId5"/>
            <a:stretch>
              <a:fillRect/>
            </a:stretch>
          </p:blipFill>
          <p:spPr>
            <a:xfrm>
              <a:off x="10940926" y="5469358"/>
              <a:ext cx="333334" cy="527188"/>
            </a:xfrm>
            <a:prstGeom prst="rect">
              <a:avLst/>
            </a:prstGeom>
          </p:spPr>
        </p:pic>
      </p:grpSp>
    </p:spTree>
    <p:extLst>
      <p:ext uri="{BB962C8B-B14F-4D97-AF65-F5344CB8AC3E}">
        <p14:creationId xmlns:p14="http://schemas.microsoft.com/office/powerpoint/2010/main" val="3160364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B089-F852-4767-A34D-8D51BCBE894B}"/>
              </a:ext>
            </a:extLst>
          </p:cNvPr>
          <p:cNvSpPr>
            <a:spLocks noGrp="1"/>
          </p:cNvSpPr>
          <p:nvPr>
            <p:ph type="title"/>
          </p:nvPr>
        </p:nvSpPr>
        <p:spPr/>
        <p:txBody>
          <a:bodyPr/>
          <a:lstStyle/>
          <a:p>
            <a:r>
              <a:rPr lang="en-US" dirty="0"/>
              <a:t>To build an RDB…</a:t>
            </a:r>
          </a:p>
        </p:txBody>
      </p:sp>
      <p:sp>
        <p:nvSpPr>
          <p:cNvPr id="3" name="Content Placeholder 2">
            <a:extLst>
              <a:ext uri="{FF2B5EF4-FFF2-40B4-BE49-F238E27FC236}">
                <a16:creationId xmlns:a16="http://schemas.microsoft.com/office/drawing/2014/main" id="{4B07789E-6995-4B67-BBA2-3807FFE4D497}"/>
              </a:ext>
            </a:extLst>
          </p:cNvPr>
          <p:cNvSpPr>
            <a:spLocks noGrp="1"/>
          </p:cNvSpPr>
          <p:nvPr>
            <p:ph idx="1"/>
          </p:nvPr>
        </p:nvSpPr>
        <p:spPr>
          <a:xfrm>
            <a:off x="425038" y="1371600"/>
            <a:ext cx="5330303" cy="2554545"/>
          </a:xfrm>
        </p:spPr>
        <p:txBody>
          <a:bodyPr/>
          <a:lstStyle/>
          <a:p>
            <a:r>
              <a:rPr lang="en-US" dirty="0"/>
              <a:t>The core is to find PK-FKs.</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B057815-E0DD-4430-92AA-53469371D4F3}"/>
              </a:ext>
            </a:extLst>
          </p:cNvPr>
          <p:cNvSpPr>
            <a:spLocks noGrp="1"/>
          </p:cNvSpPr>
          <p:nvPr>
            <p:ph type="sldNum" sz="quarter" idx="4"/>
          </p:nvPr>
        </p:nvSpPr>
        <p:spPr/>
        <p:txBody>
          <a:bodyPr/>
          <a:lstStyle/>
          <a:p>
            <a:fld id="{DC503246-BBCE-4F0A-BCDC-08FC4C52637D}" type="slidenum">
              <a:rPr lang="en-US" smtClean="0"/>
              <a:pPr/>
              <a:t>40</a:t>
            </a:fld>
            <a:endParaRPr lang="en-US"/>
          </a:p>
        </p:txBody>
      </p:sp>
      <p:graphicFrame>
        <p:nvGraphicFramePr>
          <p:cNvPr id="14" name="表格 4">
            <a:extLst>
              <a:ext uri="{FF2B5EF4-FFF2-40B4-BE49-F238E27FC236}">
                <a16:creationId xmlns:a16="http://schemas.microsoft.com/office/drawing/2014/main" id="{F025F423-3398-49CA-814E-3F7EF165B0DB}"/>
              </a:ext>
            </a:extLst>
          </p:cNvPr>
          <p:cNvGraphicFramePr>
            <a:graphicFrameLocks noGrp="1"/>
          </p:cNvGraphicFramePr>
          <p:nvPr/>
        </p:nvGraphicFramePr>
        <p:xfrm>
          <a:off x="1139618" y="2140910"/>
          <a:ext cx="3108164" cy="1554480"/>
        </p:xfrm>
        <a:graphic>
          <a:graphicData uri="http://schemas.openxmlformats.org/drawingml/2006/table">
            <a:tbl>
              <a:tblPr firstRow="1" bandRow="1">
                <a:tableStyleId>{91EBBBCC-DAD2-459C-BE2E-F6DE35CF9A28}</a:tableStyleId>
              </a:tblPr>
              <a:tblGrid>
                <a:gridCol w="777041">
                  <a:extLst>
                    <a:ext uri="{9D8B030D-6E8A-4147-A177-3AD203B41FA5}">
                      <a16:colId xmlns:a16="http://schemas.microsoft.com/office/drawing/2014/main" val="2620867882"/>
                    </a:ext>
                  </a:extLst>
                </a:gridCol>
                <a:gridCol w="777041">
                  <a:extLst>
                    <a:ext uri="{9D8B030D-6E8A-4147-A177-3AD203B41FA5}">
                      <a16:colId xmlns:a16="http://schemas.microsoft.com/office/drawing/2014/main" val="2322188597"/>
                    </a:ext>
                  </a:extLst>
                </a:gridCol>
                <a:gridCol w="777041">
                  <a:extLst>
                    <a:ext uri="{9D8B030D-6E8A-4147-A177-3AD203B41FA5}">
                      <a16:colId xmlns:a16="http://schemas.microsoft.com/office/drawing/2014/main" val="1068284410"/>
                    </a:ext>
                  </a:extLst>
                </a:gridCol>
                <a:gridCol w="777041">
                  <a:extLst>
                    <a:ext uri="{9D8B030D-6E8A-4147-A177-3AD203B41FA5}">
                      <a16:colId xmlns:a16="http://schemas.microsoft.com/office/drawing/2014/main" val="134630685"/>
                    </a:ext>
                  </a:extLst>
                </a:gridCol>
              </a:tblGrid>
              <a:tr h="250759">
                <a:tc gridSpan="4">
                  <a:txBody>
                    <a:bodyPr/>
                    <a:lstStyle/>
                    <a:p>
                      <a:pPr algn="ctr"/>
                      <a:r>
                        <a:rPr lang="en-US" altLang="zh-CN" sz="1200" dirty="0"/>
                        <a: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b="1" dirty="0" err="1"/>
                        <a:t>UserID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IsFraud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True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False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N/A</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4581147"/>
                  </a:ext>
                </a:extLst>
              </a:tr>
              <a:tr h="208966">
                <a:tc>
                  <a:txBody>
                    <a:bodyPr/>
                    <a:lstStyle/>
                    <a:p>
                      <a:pPr algn="ctr"/>
                      <a:r>
                        <a:rPr lang="en-US" altLang="zh-CN" sz="800" b="1" dirty="0"/>
                        <a:t>3</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MI</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57743360"/>
                  </a:ext>
                </a:extLst>
              </a:tr>
            </a:tbl>
          </a:graphicData>
        </a:graphic>
      </p:graphicFrame>
      <p:graphicFrame>
        <p:nvGraphicFramePr>
          <p:cNvPr id="15" name="表格 4">
            <a:extLst>
              <a:ext uri="{FF2B5EF4-FFF2-40B4-BE49-F238E27FC236}">
                <a16:creationId xmlns:a16="http://schemas.microsoft.com/office/drawing/2014/main" id="{8C71276E-FF44-4BD3-8486-1960E20B66F0}"/>
              </a:ext>
            </a:extLst>
          </p:cNvPr>
          <p:cNvGraphicFramePr>
            <a:graphicFrameLocks noGrp="1"/>
          </p:cNvGraphicFramePr>
          <p:nvPr/>
        </p:nvGraphicFramePr>
        <p:xfrm>
          <a:off x="7403121" y="4636798"/>
          <a:ext cx="3816425" cy="1554480"/>
        </p:xfrm>
        <a:graphic>
          <a:graphicData uri="http://schemas.openxmlformats.org/drawingml/2006/table">
            <a:tbl>
              <a:tblPr firstRow="1" bandRow="1">
                <a:tableStyleId>{91EBBBCC-DAD2-459C-BE2E-F6DE35CF9A28}</a:tableStyleId>
              </a:tblPr>
              <a:tblGrid>
                <a:gridCol w="763285">
                  <a:extLst>
                    <a:ext uri="{9D8B030D-6E8A-4147-A177-3AD203B41FA5}">
                      <a16:colId xmlns:a16="http://schemas.microsoft.com/office/drawing/2014/main" val="2620867882"/>
                    </a:ext>
                  </a:extLst>
                </a:gridCol>
                <a:gridCol w="763285">
                  <a:extLst>
                    <a:ext uri="{9D8B030D-6E8A-4147-A177-3AD203B41FA5}">
                      <a16:colId xmlns:a16="http://schemas.microsoft.com/office/drawing/2014/main" val="2322188597"/>
                    </a:ext>
                  </a:extLst>
                </a:gridCol>
                <a:gridCol w="763285">
                  <a:extLst>
                    <a:ext uri="{9D8B030D-6E8A-4147-A177-3AD203B41FA5}">
                      <a16:colId xmlns:a16="http://schemas.microsoft.com/office/drawing/2014/main" val="134630685"/>
                    </a:ext>
                  </a:extLst>
                </a:gridCol>
                <a:gridCol w="763285">
                  <a:extLst>
                    <a:ext uri="{9D8B030D-6E8A-4147-A177-3AD203B41FA5}">
                      <a16:colId xmlns:a16="http://schemas.microsoft.com/office/drawing/2014/main" val="329182359"/>
                    </a:ext>
                  </a:extLst>
                </a:gridCol>
                <a:gridCol w="763285">
                  <a:extLst>
                    <a:ext uri="{9D8B030D-6E8A-4147-A177-3AD203B41FA5}">
                      <a16:colId xmlns:a16="http://schemas.microsoft.com/office/drawing/2014/main" val="2969143317"/>
                    </a:ext>
                  </a:extLst>
                </a:gridCol>
              </a:tblGrid>
              <a:tr h="250759">
                <a:tc gridSpan="5">
                  <a:txBody>
                    <a:bodyPr/>
                    <a:lstStyle/>
                    <a:p>
                      <a:pPr algn="ctr"/>
                      <a:r>
                        <a:rPr lang="en-US" altLang="zh-CN" sz="1200" dirty="0" err="1"/>
                        <a:t>MobileInfo</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b="1" dirty="0" err="1"/>
                        <a:t>UserID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OS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AppVer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IP</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Android 13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2002/05/09</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7743360"/>
                  </a:ext>
                </a:extLst>
              </a:tr>
            </a:tbl>
          </a:graphicData>
        </a:graphic>
      </p:graphicFrame>
      <p:graphicFrame>
        <p:nvGraphicFramePr>
          <p:cNvPr id="17" name="表格 7">
            <a:extLst>
              <a:ext uri="{FF2B5EF4-FFF2-40B4-BE49-F238E27FC236}">
                <a16:creationId xmlns:a16="http://schemas.microsoft.com/office/drawing/2014/main" id="{4A14E743-2B70-47BA-8CFA-9FDF894A641D}"/>
              </a:ext>
            </a:extLst>
          </p:cNvPr>
          <p:cNvGraphicFramePr>
            <a:graphicFrameLocks noGrp="1"/>
          </p:cNvGraphicFramePr>
          <p:nvPr/>
        </p:nvGraphicFramePr>
        <p:xfrm>
          <a:off x="6096000" y="2877604"/>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UserID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3</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sp>
        <p:nvSpPr>
          <p:cNvPr id="5" name="Rectangle 4">
            <a:extLst>
              <a:ext uri="{FF2B5EF4-FFF2-40B4-BE49-F238E27FC236}">
                <a16:creationId xmlns:a16="http://schemas.microsoft.com/office/drawing/2014/main" id="{CC3412FC-AC69-4AE0-98A3-8BDBE34CCB14}"/>
              </a:ext>
            </a:extLst>
          </p:cNvPr>
          <p:cNvSpPr/>
          <p:nvPr/>
        </p:nvSpPr>
        <p:spPr>
          <a:xfrm>
            <a:off x="1039906" y="2294965"/>
            <a:ext cx="959223" cy="155448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2" name="Rectangle 11">
            <a:extLst>
              <a:ext uri="{FF2B5EF4-FFF2-40B4-BE49-F238E27FC236}">
                <a16:creationId xmlns:a16="http://schemas.microsoft.com/office/drawing/2014/main" id="{07B72C85-05CF-491E-9406-297C2C51F945}"/>
              </a:ext>
            </a:extLst>
          </p:cNvPr>
          <p:cNvSpPr/>
          <p:nvPr/>
        </p:nvSpPr>
        <p:spPr>
          <a:xfrm>
            <a:off x="6795248" y="3074894"/>
            <a:ext cx="959223" cy="121295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3" name="Rectangle 12">
            <a:extLst>
              <a:ext uri="{FF2B5EF4-FFF2-40B4-BE49-F238E27FC236}">
                <a16:creationId xmlns:a16="http://schemas.microsoft.com/office/drawing/2014/main" id="{A6EC3D81-53A6-45D6-9440-9153CD8BD529}"/>
              </a:ext>
            </a:extLst>
          </p:cNvPr>
          <p:cNvSpPr/>
          <p:nvPr/>
        </p:nvSpPr>
        <p:spPr>
          <a:xfrm>
            <a:off x="7274859" y="4793671"/>
            <a:ext cx="959223" cy="155448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110975114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B089-F852-4767-A34D-8D51BCBE894B}"/>
              </a:ext>
            </a:extLst>
          </p:cNvPr>
          <p:cNvSpPr>
            <a:spLocks noGrp="1"/>
          </p:cNvSpPr>
          <p:nvPr>
            <p:ph type="title"/>
          </p:nvPr>
        </p:nvSpPr>
        <p:spPr/>
        <p:txBody>
          <a:bodyPr/>
          <a:lstStyle/>
          <a:p>
            <a:r>
              <a:rPr lang="en-US" dirty="0"/>
              <a:t>To build an RDB…</a:t>
            </a:r>
          </a:p>
        </p:txBody>
      </p:sp>
      <p:sp>
        <p:nvSpPr>
          <p:cNvPr id="3" name="Content Placeholder 2">
            <a:extLst>
              <a:ext uri="{FF2B5EF4-FFF2-40B4-BE49-F238E27FC236}">
                <a16:creationId xmlns:a16="http://schemas.microsoft.com/office/drawing/2014/main" id="{4B07789E-6995-4B67-BBA2-3807FFE4D497}"/>
              </a:ext>
            </a:extLst>
          </p:cNvPr>
          <p:cNvSpPr>
            <a:spLocks noGrp="1"/>
          </p:cNvSpPr>
          <p:nvPr>
            <p:ph idx="1"/>
          </p:nvPr>
        </p:nvSpPr>
        <p:spPr>
          <a:xfrm>
            <a:off x="425038" y="1371600"/>
            <a:ext cx="5330303" cy="2554545"/>
          </a:xfrm>
        </p:spPr>
        <p:txBody>
          <a:bodyPr/>
          <a:lstStyle/>
          <a:p>
            <a:r>
              <a:rPr lang="en-US" dirty="0"/>
              <a:t>The core is to find PK-FKs.</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B057815-E0DD-4430-92AA-53469371D4F3}"/>
              </a:ext>
            </a:extLst>
          </p:cNvPr>
          <p:cNvSpPr>
            <a:spLocks noGrp="1"/>
          </p:cNvSpPr>
          <p:nvPr>
            <p:ph type="sldNum" sz="quarter" idx="4"/>
          </p:nvPr>
        </p:nvSpPr>
        <p:spPr/>
        <p:txBody>
          <a:bodyPr/>
          <a:lstStyle/>
          <a:p>
            <a:fld id="{DC503246-BBCE-4F0A-BCDC-08FC4C52637D}" type="slidenum">
              <a:rPr lang="en-US" smtClean="0"/>
              <a:pPr/>
              <a:t>41</a:t>
            </a:fld>
            <a:endParaRPr lang="en-US"/>
          </a:p>
        </p:txBody>
      </p:sp>
      <p:graphicFrame>
        <p:nvGraphicFramePr>
          <p:cNvPr id="14" name="表格 4">
            <a:extLst>
              <a:ext uri="{FF2B5EF4-FFF2-40B4-BE49-F238E27FC236}">
                <a16:creationId xmlns:a16="http://schemas.microsoft.com/office/drawing/2014/main" id="{F025F423-3398-49CA-814E-3F7EF165B0DB}"/>
              </a:ext>
            </a:extLst>
          </p:cNvPr>
          <p:cNvGraphicFramePr>
            <a:graphicFrameLocks noGrp="1"/>
          </p:cNvGraphicFramePr>
          <p:nvPr>
            <p:extLst>
              <p:ext uri="{D42A27DB-BD31-4B8C-83A1-F6EECF244321}">
                <p14:modId xmlns:p14="http://schemas.microsoft.com/office/powerpoint/2010/main" val="670906467"/>
              </p:ext>
            </p:extLst>
          </p:nvPr>
        </p:nvGraphicFramePr>
        <p:xfrm>
          <a:off x="1139618" y="2140910"/>
          <a:ext cx="3108164" cy="1554480"/>
        </p:xfrm>
        <a:graphic>
          <a:graphicData uri="http://schemas.openxmlformats.org/drawingml/2006/table">
            <a:tbl>
              <a:tblPr firstRow="1" bandRow="1">
                <a:tableStyleId>{91EBBBCC-DAD2-459C-BE2E-F6DE35CF9A28}</a:tableStyleId>
              </a:tblPr>
              <a:tblGrid>
                <a:gridCol w="777041">
                  <a:extLst>
                    <a:ext uri="{9D8B030D-6E8A-4147-A177-3AD203B41FA5}">
                      <a16:colId xmlns:a16="http://schemas.microsoft.com/office/drawing/2014/main" val="2620867882"/>
                    </a:ext>
                  </a:extLst>
                </a:gridCol>
                <a:gridCol w="777041">
                  <a:extLst>
                    <a:ext uri="{9D8B030D-6E8A-4147-A177-3AD203B41FA5}">
                      <a16:colId xmlns:a16="http://schemas.microsoft.com/office/drawing/2014/main" val="2322188597"/>
                    </a:ext>
                  </a:extLst>
                </a:gridCol>
                <a:gridCol w="777041">
                  <a:extLst>
                    <a:ext uri="{9D8B030D-6E8A-4147-A177-3AD203B41FA5}">
                      <a16:colId xmlns:a16="http://schemas.microsoft.com/office/drawing/2014/main" val="1068284410"/>
                    </a:ext>
                  </a:extLst>
                </a:gridCol>
                <a:gridCol w="777041">
                  <a:extLst>
                    <a:ext uri="{9D8B030D-6E8A-4147-A177-3AD203B41FA5}">
                      <a16:colId xmlns:a16="http://schemas.microsoft.com/office/drawing/2014/main" val="134630685"/>
                    </a:ext>
                  </a:extLst>
                </a:gridCol>
              </a:tblGrid>
              <a:tr h="250759">
                <a:tc gridSpan="4">
                  <a:txBody>
                    <a:bodyPr/>
                    <a:lstStyle/>
                    <a:p>
                      <a:pPr algn="ctr"/>
                      <a:r>
                        <a:rPr lang="en-US" altLang="zh-CN" sz="1200" dirty="0"/>
                        <a: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b="1" dirty="0" err="1"/>
                        <a:t>UserID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IsFraud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True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False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N/A</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4581147"/>
                  </a:ext>
                </a:extLst>
              </a:tr>
              <a:tr h="208966">
                <a:tc>
                  <a:txBody>
                    <a:bodyPr/>
                    <a:lstStyle/>
                    <a:p>
                      <a:pPr algn="ctr"/>
                      <a:r>
                        <a:rPr lang="en-US" altLang="zh-CN" sz="800" b="1" dirty="0"/>
                        <a:t>3</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MI</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57743360"/>
                  </a:ext>
                </a:extLst>
              </a:tr>
            </a:tbl>
          </a:graphicData>
        </a:graphic>
      </p:graphicFrame>
      <p:graphicFrame>
        <p:nvGraphicFramePr>
          <p:cNvPr id="15" name="表格 4">
            <a:extLst>
              <a:ext uri="{FF2B5EF4-FFF2-40B4-BE49-F238E27FC236}">
                <a16:creationId xmlns:a16="http://schemas.microsoft.com/office/drawing/2014/main" id="{8C71276E-FF44-4BD3-8486-1960E20B66F0}"/>
              </a:ext>
            </a:extLst>
          </p:cNvPr>
          <p:cNvGraphicFramePr>
            <a:graphicFrameLocks noGrp="1"/>
          </p:cNvGraphicFramePr>
          <p:nvPr>
            <p:extLst>
              <p:ext uri="{D42A27DB-BD31-4B8C-83A1-F6EECF244321}">
                <p14:modId xmlns:p14="http://schemas.microsoft.com/office/powerpoint/2010/main" val="1695598292"/>
              </p:ext>
            </p:extLst>
          </p:nvPr>
        </p:nvGraphicFramePr>
        <p:xfrm>
          <a:off x="7403121" y="4636798"/>
          <a:ext cx="3816425" cy="1554480"/>
        </p:xfrm>
        <a:graphic>
          <a:graphicData uri="http://schemas.openxmlformats.org/drawingml/2006/table">
            <a:tbl>
              <a:tblPr firstRow="1" bandRow="1">
                <a:tableStyleId>{91EBBBCC-DAD2-459C-BE2E-F6DE35CF9A28}</a:tableStyleId>
              </a:tblPr>
              <a:tblGrid>
                <a:gridCol w="763285">
                  <a:extLst>
                    <a:ext uri="{9D8B030D-6E8A-4147-A177-3AD203B41FA5}">
                      <a16:colId xmlns:a16="http://schemas.microsoft.com/office/drawing/2014/main" val="2620867882"/>
                    </a:ext>
                  </a:extLst>
                </a:gridCol>
                <a:gridCol w="763285">
                  <a:extLst>
                    <a:ext uri="{9D8B030D-6E8A-4147-A177-3AD203B41FA5}">
                      <a16:colId xmlns:a16="http://schemas.microsoft.com/office/drawing/2014/main" val="2322188597"/>
                    </a:ext>
                  </a:extLst>
                </a:gridCol>
                <a:gridCol w="763285">
                  <a:extLst>
                    <a:ext uri="{9D8B030D-6E8A-4147-A177-3AD203B41FA5}">
                      <a16:colId xmlns:a16="http://schemas.microsoft.com/office/drawing/2014/main" val="134630685"/>
                    </a:ext>
                  </a:extLst>
                </a:gridCol>
                <a:gridCol w="763285">
                  <a:extLst>
                    <a:ext uri="{9D8B030D-6E8A-4147-A177-3AD203B41FA5}">
                      <a16:colId xmlns:a16="http://schemas.microsoft.com/office/drawing/2014/main" val="329182359"/>
                    </a:ext>
                  </a:extLst>
                </a:gridCol>
                <a:gridCol w="763285">
                  <a:extLst>
                    <a:ext uri="{9D8B030D-6E8A-4147-A177-3AD203B41FA5}">
                      <a16:colId xmlns:a16="http://schemas.microsoft.com/office/drawing/2014/main" val="2969143317"/>
                    </a:ext>
                  </a:extLst>
                </a:gridCol>
              </a:tblGrid>
              <a:tr h="250759">
                <a:tc gridSpan="5">
                  <a:txBody>
                    <a:bodyPr/>
                    <a:lstStyle/>
                    <a:p>
                      <a:pPr algn="ctr"/>
                      <a:r>
                        <a:rPr lang="en-US" altLang="zh-CN" sz="1200" dirty="0" err="1"/>
                        <a:t>MobileInfo</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b="1" dirty="0" err="1"/>
                        <a:t>UserID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OS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AppVer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IP</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Android 13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2002/05/09</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7743360"/>
                  </a:ext>
                </a:extLst>
              </a:tr>
            </a:tbl>
          </a:graphicData>
        </a:graphic>
      </p:graphicFrame>
      <p:graphicFrame>
        <p:nvGraphicFramePr>
          <p:cNvPr id="17" name="表格 7">
            <a:extLst>
              <a:ext uri="{FF2B5EF4-FFF2-40B4-BE49-F238E27FC236}">
                <a16:creationId xmlns:a16="http://schemas.microsoft.com/office/drawing/2014/main" id="{4A14E743-2B70-47BA-8CFA-9FDF894A641D}"/>
              </a:ext>
            </a:extLst>
          </p:cNvPr>
          <p:cNvGraphicFramePr>
            <a:graphicFrameLocks noGrp="1"/>
          </p:cNvGraphicFramePr>
          <p:nvPr>
            <p:extLst>
              <p:ext uri="{D42A27DB-BD31-4B8C-83A1-F6EECF244321}">
                <p14:modId xmlns:p14="http://schemas.microsoft.com/office/powerpoint/2010/main" val="499060816"/>
              </p:ext>
            </p:extLst>
          </p:nvPr>
        </p:nvGraphicFramePr>
        <p:xfrm>
          <a:off x="6096000" y="2877604"/>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UserID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3</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sp>
        <p:nvSpPr>
          <p:cNvPr id="5" name="Rectangle 4">
            <a:extLst>
              <a:ext uri="{FF2B5EF4-FFF2-40B4-BE49-F238E27FC236}">
                <a16:creationId xmlns:a16="http://schemas.microsoft.com/office/drawing/2014/main" id="{CC3412FC-AC69-4AE0-98A3-8BDBE34CCB14}"/>
              </a:ext>
            </a:extLst>
          </p:cNvPr>
          <p:cNvSpPr/>
          <p:nvPr/>
        </p:nvSpPr>
        <p:spPr>
          <a:xfrm>
            <a:off x="1039906" y="2294965"/>
            <a:ext cx="959223" cy="155448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2" name="Rectangle 11">
            <a:extLst>
              <a:ext uri="{FF2B5EF4-FFF2-40B4-BE49-F238E27FC236}">
                <a16:creationId xmlns:a16="http://schemas.microsoft.com/office/drawing/2014/main" id="{07B72C85-05CF-491E-9406-297C2C51F945}"/>
              </a:ext>
            </a:extLst>
          </p:cNvPr>
          <p:cNvSpPr/>
          <p:nvPr/>
        </p:nvSpPr>
        <p:spPr>
          <a:xfrm>
            <a:off x="6795248" y="3074894"/>
            <a:ext cx="959223" cy="121295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3" name="Rectangle 12">
            <a:extLst>
              <a:ext uri="{FF2B5EF4-FFF2-40B4-BE49-F238E27FC236}">
                <a16:creationId xmlns:a16="http://schemas.microsoft.com/office/drawing/2014/main" id="{A6EC3D81-53A6-45D6-9440-9153CD8BD529}"/>
              </a:ext>
            </a:extLst>
          </p:cNvPr>
          <p:cNvSpPr/>
          <p:nvPr/>
        </p:nvSpPr>
        <p:spPr>
          <a:xfrm>
            <a:off x="7274859" y="4793671"/>
            <a:ext cx="959223" cy="155448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cxnSp>
        <p:nvCxnSpPr>
          <p:cNvPr id="11" name="Straight Arrow Connector 10">
            <a:extLst>
              <a:ext uri="{FF2B5EF4-FFF2-40B4-BE49-F238E27FC236}">
                <a16:creationId xmlns:a16="http://schemas.microsoft.com/office/drawing/2014/main" id="{83787E91-6827-44CF-8AF2-5264897A7D4B}"/>
              </a:ext>
            </a:extLst>
          </p:cNvPr>
          <p:cNvCxnSpPr/>
          <p:nvPr/>
        </p:nvCxnSpPr>
        <p:spPr>
          <a:xfrm flipV="1">
            <a:off x="1474307" y="3890489"/>
            <a:ext cx="0" cy="292963"/>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CE09806-0188-4BE2-98C6-D5E2D07D8007}"/>
              </a:ext>
            </a:extLst>
          </p:cNvPr>
          <p:cNvSpPr txBox="1"/>
          <p:nvPr/>
        </p:nvSpPr>
        <p:spPr>
          <a:xfrm>
            <a:off x="466018" y="4123003"/>
            <a:ext cx="2016579" cy="369332"/>
          </a:xfrm>
          <a:prstGeom prst="rect">
            <a:avLst/>
          </a:prstGeom>
          <a:noFill/>
        </p:spPr>
        <p:txBody>
          <a:bodyPr wrap="none" lIns="0" rIns="0" rtlCol="0">
            <a:spAutoFit/>
          </a:bodyPr>
          <a:lstStyle/>
          <a:p>
            <a:pPr algn="ctr"/>
            <a:r>
              <a:rPr lang="en-US" dirty="0"/>
              <a:t>NOT a primary key!</a:t>
            </a:r>
          </a:p>
        </p:txBody>
      </p:sp>
    </p:spTree>
    <p:extLst>
      <p:ext uri="{BB962C8B-B14F-4D97-AF65-F5344CB8AC3E}">
        <p14:creationId xmlns:p14="http://schemas.microsoft.com/office/powerpoint/2010/main" val="145682597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B089-F852-4767-A34D-8D51BCBE894B}"/>
              </a:ext>
            </a:extLst>
          </p:cNvPr>
          <p:cNvSpPr>
            <a:spLocks noGrp="1"/>
          </p:cNvSpPr>
          <p:nvPr>
            <p:ph type="title"/>
          </p:nvPr>
        </p:nvSpPr>
        <p:spPr/>
        <p:txBody>
          <a:bodyPr/>
          <a:lstStyle/>
          <a:p>
            <a:r>
              <a:rPr lang="en-US" dirty="0"/>
              <a:t>To build an RDB…</a:t>
            </a:r>
          </a:p>
        </p:txBody>
      </p:sp>
      <p:sp>
        <p:nvSpPr>
          <p:cNvPr id="3" name="Content Placeholder 2">
            <a:extLst>
              <a:ext uri="{FF2B5EF4-FFF2-40B4-BE49-F238E27FC236}">
                <a16:creationId xmlns:a16="http://schemas.microsoft.com/office/drawing/2014/main" id="{4B07789E-6995-4B67-BBA2-3807FFE4D497}"/>
              </a:ext>
            </a:extLst>
          </p:cNvPr>
          <p:cNvSpPr>
            <a:spLocks noGrp="1"/>
          </p:cNvSpPr>
          <p:nvPr>
            <p:ph idx="1"/>
          </p:nvPr>
        </p:nvSpPr>
        <p:spPr>
          <a:xfrm>
            <a:off x="425038" y="1371600"/>
            <a:ext cx="5330303" cy="3447098"/>
          </a:xfrm>
        </p:spPr>
        <p:txBody>
          <a:bodyPr/>
          <a:lstStyle/>
          <a:p>
            <a:r>
              <a:rPr lang="en-US" dirty="0"/>
              <a:t>The core is to find PK-FKs.</a:t>
            </a:r>
          </a:p>
          <a:p>
            <a:endParaRPr lang="en-US" dirty="0"/>
          </a:p>
          <a:p>
            <a:endParaRPr lang="en-US" dirty="0"/>
          </a:p>
          <a:p>
            <a:endParaRPr lang="en-US" dirty="0"/>
          </a:p>
          <a:p>
            <a:endParaRPr lang="en-US" dirty="0"/>
          </a:p>
          <a:p>
            <a:r>
              <a:rPr lang="en-US" dirty="0"/>
              <a:t>Sometimes the relation cannot be expressed as a PK-FK relationship…</a:t>
            </a:r>
          </a:p>
        </p:txBody>
      </p:sp>
      <p:sp>
        <p:nvSpPr>
          <p:cNvPr id="4" name="Slide Number Placeholder 3">
            <a:extLst>
              <a:ext uri="{FF2B5EF4-FFF2-40B4-BE49-F238E27FC236}">
                <a16:creationId xmlns:a16="http://schemas.microsoft.com/office/drawing/2014/main" id="{0B057815-E0DD-4430-92AA-53469371D4F3}"/>
              </a:ext>
            </a:extLst>
          </p:cNvPr>
          <p:cNvSpPr>
            <a:spLocks noGrp="1"/>
          </p:cNvSpPr>
          <p:nvPr>
            <p:ph type="sldNum" sz="quarter" idx="4"/>
          </p:nvPr>
        </p:nvSpPr>
        <p:spPr/>
        <p:txBody>
          <a:bodyPr/>
          <a:lstStyle/>
          <a:p>
            <a:fld id="{DC503246-BBCE-4F0A-BCDC-08FC4C52637D}" type="slidenum">
              <a:rPr lang="en-US" smtClean="0"/>
              <a:pPr/>
              <a:t>42</a:t>
            </a:fld>
            <a:endParaRPr lang="en-US"/>
          </a:p>
        </p:txBody>
      </p:sp>
      <p:graphicFrame>
        <p:nvGraphicFramePr>
          <p:cNvPr id="14" name="表格 4">
            <a:extLst>
              <a:ext uri="{FF2B5EF4-FFF2-40B4-BE49-F238E27FC236}">
                <a16:creationId xmlns:a16="http://schemas.microsoft.com/office/drawing/2014/main" id="{F025F423-3398-49CA-814E-3F7EF165B0DB}"/>
              </a:ext>
            </a:extLst>
          </p:cNvPr>
          <p:cNvGraphicFramePr>
            <a:graphicFrameLocks noGrp="1"/>
          </p:cNvGraphicFramePr>
          <p:nvPr/>
        </p:nvGraphicFramePr>
        <p:xfrm>
          <a:off x="1139618" y="2140910"/>
          <a:ext cx="3108164" cy="1554480"/>
        </p:xfrm>
        <a:graphic>
          <a:graphicData uri="http://schemas.openxmlformats.org/drawingml/2006/table">
            <a:tbl>
              <a:tblPr firstRow="1" bandRow="1">
                <a:tableStyleId>{91EBBBCC-DAD2-459C-BE2E-F6DE35CF9A28}</a:tableStyleId>
              </a:tblPr>
              <a:tblGrid>
                <a:gridCol w="777041">
                  <a:extLst>
                    <a:ext uri="{9D8B030D-6E8A-4147-A177-3AD203B41FA5}">
                      <a16:colId xmlns:a16="http://schemas.microsoft.com/office/drawing/2014/main" val="2620867882"/>
                    </a:ext>
                  </a:extLst>
                </a:gridCol>
                <a:gridCol w="777041">
                  <a:extLst>
                    <a:ext uri="{9D8B030D-6E8A-4147-A177-3AD203B41FA5}">
                      <a16:colId xmlns:a16="http://schemas.microsoft.com/office/drawing/2014/main" val="2322188597"/>
                    </a:ext>
                  </a:extLst>
                </a:gridCol>
                <a:gridCol w="777041">
                  <a:extLst>
                    <a:ext uri="{9D8B030D-6E8A-4147-A177-3AD203B41FA5}">
                      <a16:colId xmlns:a16="http://schemas.microsoft.com/office/drawing/2014/main" val="1068284410"/>
                    </a:ext>
                  </a:extLst>
                </a:gridCol>
                <a:gridCol w="777041">
                  <a:extLst>
                    <a:ext uri="{9D8B030D-6E8A-4147-A177-3AD203B41FA5}">
                      <a16:colId xmlns:a16="http://schemas.microsoft.com/office/drawing/2014/main" val="134630685"/>
                    </a:ext>
                  </a:extLst>
                </a:gridCol>
              </a:tblGrid>
              <a:tr h="250759">
                <a:tc gridSpan="4">
                  <a:txBody>
                    <a:bodyPr/>
                    <a:lstStyle/>
                    <a:p>
                      <a:pPr algn="ctr"/>
                      <a:r>
                        <a:rPr lang="en-US" altLang="zh-CN" sz="1200" dirty="0"/>
                        <a: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b="1" dirty="0" err="1"/>
                        <a:t>UserID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IsFraud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True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False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N/A</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4581147"/>
                  </a:ext>
                </a:extLst>
              </a:tr>
              <a:tr h="208966">
                <a:tc>
                  <a:txBody>
                    <a:bodyPr/>
                    <a:lstStyle/>
                    <a:p>
                      <a:pPr algn="ctr"/>
                      <a:r>
                        <a:rPr lang="en-US" altLang="zh-CN" sz="800" b="1" dirty="0"/>
                        <a:t>3</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MI</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57743360"/>
                  </a:ext>
                </a:extLst>
              </a:tr>
            </a:tbl>
          </a:graphicData>
        </a:graphic>
      </p:graphicFrame>
      <p:graphicFrame>
        <p:nvGraphicFramePr>
          <p:cNvPr id="15" name="表格 4">
            <a:extLst>
              <a:ext uri="{FF2B5EF4-FFF2-40B4-BE49-F238E27FC236}">
                <a16:creationId xmlns:a16="http://schemas.microsoft.com/office/drawing/2014/main" id="{8C71276E-FF44-4BD3-8486-1960E20B66F0}"/>
              </a:ext>
            </a:extLst>
          </p:cNvPr>
          <p:cNvGraphicFramePr>
            <a:graphicFrameLocks noGrp="1"/>
          </p:cNvGraphicFramePr>
          <p:nvPr/>
        </p:nvGraphicFramePr>
        <p:xfrm>
          <a:off x="7403121" y="4636798"/>
          <a:ext cx="3816425" cy="1554480"/>
        </p:xfrm>
        <a:graphic>
          <a:graphicData uri="http://schemas.openxmlformats.org/drawingml/2006/table">
            <a:tbl>
              <a:tblPr firstRow="1" bandRow="1">
                <a:tableStyleId>{91EBBBCC-DAD2-459C-BE2E-F6DE35CF9A28}</a:tableStyleId>
              </a:tblPr>
              <a:tblGrid>
                <a:gridCol w="763285">
                  <a:extLst>
                    <a:ext uri="{9D8B030D-6E8A-4147-A177-3AD203B41FA5}">
                      <a16:colId xmlns:a16="http://schemas.microsoft.com/office/drawing/2014/main" val="2620867882"/>
                    </a:ext>
                  </a:extLst>
                </a:gridCol>
                <a:gridCol w="763285">
                  <a:extLst>
                    <a:ext uri="{9D8B030D-6E8A-4147-A177-3AD203B41FA5}">
                      <a16:colId xmlns:a16="http://schemas.microsoft.com/office/drawing/2014/main" val="2322188597"/>
                    </a:ext>
                  </a:extLst>
                </a:gridCol>
                <a:gridCol w="763285">
                  <a:extLst>
                    <a:ext uri="{9D8B030D-6E8A-4147-A177-3AD203B41FA5}">
                      <a16:colId xmlns:a16="http://schemas.microsoft.com/office/drawing/2014/main" val="134630685"/>
                    </a:ext>
                  </a:extLst>
                </a:gridCol>
                <a:gridCol w="763285">
                  <a:extLst>
                    <a:ext uri="{9D8B030D-6E8A-4147-A177-3AD203B41FA5}">
                      <a16:colId xmlns:a16="http://schemas.microsoft.com/office/drawing/2014/main" val="329182359"/>
                    </a:ext>
                  </a:extLst>
                </a:gridCol>
                <a:gridCol w="763285">
                  <a:extLst>
                    <a:ext uri="{9D8B030D-6E8A-4147-A177-3AD203B41FA5}">
                      <a16:colId xmlns:a16="http://schemas.microsoft.com/office/drawing/2014/main" val="2969143317"/>
                    </a:ext>
                  </a:extLst>
                </a:gridCol>
              </a:tblGrid>
              <a:tr h="250759">
                <a:tc gridSpan="5">
                  <a:txBody>
                    <a:bodyPr/>
                    <a:lstStyle/>
                    <a:p>
                      <a:pPr algn="ctr"/>
                      <a:r>
                        <a:rPr lang="en-US" altLang="zh-CN" sz="1200" dirty="0" err="1"/>
                        <a:t>MobileInfo</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b="1" dirty="0" err="1"/>
                        <a:t>UserID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OS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AppVer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IP</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Android 13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2002/05/09</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7743360"/>
                  </a:ext>
                </a:extLst>
              </a:tr>
            </a:tbl>
          </a:graphicData>
        </a:graphic>
      </p:graphicFrame>
      <p:graphicFrame>
        <p:nvGraphicFramePr>
          <p:cNvPr id="17" name="表格 7">
            <a:extLst>
              <a:ext uri="{FF2B5EF4-FFF2-40B4-BE49-F238E27FC236}">
                <a16:creationId xmlns:a16="http://schemas.microsoft.com/office/drawing/2014/main" id="{4A14E743-2B70-47BA-8CFA-9FDF894A641D}"/>
              </a:ext>
            </a:extLst>
          </p:cNvPr>
          <p:cNvGraphicFramePr>
            <a:graphicFrameLocks noGrp="1"/>
          </p:cNvGraphicFramePr>
          <p:nvPr/>
        </p:nvGraphicFramePr>
        <p:xfrm>
          <a:off x="6096000" y="2877604"/>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UserID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3</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sp>
        <p:nvSpPr>
          <p:cNvPr id="5" name="Rectangle 4">
            <a:extLst>
              <a:ext uri="{FF2B5EF4-FFF2-40B4-BE49-F238E27FC236}">
                <a16:creationId xmlns:a16="http://schemas.microsoft.com/office/drawing/2014/main" id="{CC3412FC-AC69-4AE0-98A3-8BDBE34CCB14}"/>
              </a:ext>
            </a:extLst>
          </p:cNvPr>
          <p:cNvSpPr/>
          <p:nvPr/>
        </p:nvSpPr>
        <p:spPr>
          <a:xfrm>
            <a:off x="1039906" y="2294965"/>
            <a:ext cx="959223" cy="155448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2" name="Rectangle 11">
            <a:extLst>
              <a:ext uri="{FF2B5EF4-FFF2-40B4-BE49-F238E27FC236}">
                <a16:creationId xmlns:a16="http://schemas.microsoft.com/office/drawing/2014/main" id="{07B72C85-05CF-491E-9406-297C2C51F945}"/>
              </a:ext>
            </a:extLst>
          </p:cNvPr>
          <p:cNvSpPr/>
          <p:nvPr/>
        </p:nvSpPr>
        <p:spPr>
          <a:xfrm>
            <a:off x="6795248" y="3074894"/>
            <a:ext cx="959223" cy="121295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3" name="Rectangle 12">
            <a:extLst>
              <a:ext uri="{FF2B5EF4-FFF2-40B4-BE49-F238E27FC236}">
                <a16:creationId xmlns:a16="http://schemas.microsoft.com/office/drawing/2014/main" id="{A6EC3D81-53A6-45D6-9440-9153CD8BD529}"/>
              </a:ext>
            </a:extLst>
          </p:cNvPr>
          <p:cNvSpPr/>
          <p:nvPr/>
        </p:nvSpPr>
        <p:spPr>
          <a:xfrm>
            <a:off x="7274859" y="4793671"/>
            <a:ext cx="959223" cy="155448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303471105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B089-F852-4767-A34D-8D51BCBE894B}"/>
              </a:ext>
            </a:extLst>
          </p:cNvPr>
          <p:cNvSpPr>
            <a:spLocks noGrp="1"/>
          </p:cNvSpPr>
          <p:nvPr>
            <p:ph type="title"/>
          </p:nvPr>
        </p:nvSpPr>
        <p:spPr/>
        <p:txBody>
          <a:bodyPr/>
          <a:lstStyle/>
          <a:p>
            <a:r>
              <a:rPr lang="en-US" dirty="0"/>
              <a:t>To build an RDB…</a:t>
            </a:r>
          </a:p>
        </p:txBody>
      </p:sp>
      <p:sp>
        <p:nvSpPr>
          <p:cNvPr id="3" name="Content Placeholder 2">
            <a:extLst>
              <a:ext uri="{FF2B5EF4-FFF2-40B4-BE49-F238E27FC236}">
                <a16:creationId xmlns:a16="http://schemas.microsoft.com/office/drawing/2014/main" id="{4B07789E-6995-4B67-BBA2-3807FFE4D497}"/>
              </a:ext>
            </a:extLst>
          </p:cNvPr>
          <p:cNvSpPr>
            <a:spLocks noGrp="1"/>
          </p:cNvSpPr>
          <p:nvPr>
            <p:ph idx="1"/>
          </p:nvPr>
        </p:nvSpPr>
        <p:spPr>
          <a:xfrm>
            <a:off x="425038" y="1371600"/>
            <a:ext cx="5330303" cy="6955750"/>
          </a:xfrm>
        </p:spPr>
        <p:txBody>
          <a:bodyPr/>
          <a:lstStyle/>
          <a:p>
            <a:r>
              <a:rPr lang="en-US" dirty="0"/>
              <a:t>The core is to find PK-FKs.</a:t>
            </a:r>
          </a:p>
          <a:p>
            <a:endParaRPr lang="en-US" dirty="0"/>
          </a:p>
          <a:p>
            <a:endParaRPr lang="en-US" dirty="0"/>
          </a:p>
          <a:p>
            <a:endParaRPr lang="en-US" dirty="0"/>
          </a:p>
          <a:p>
            <a:endParaRPr lang="en-US" dirty="0"/>
          </a:p>
          <a:p>
            <a:endParaRPr lang="en-US" dirty="0"/>
          </a:p>
          <a:p>
            <a:br>
              <a:rPr lang="en-US" dirty="0"/>
            </a:br>
            <a:r>
              <a:rPr lang="en-US" dirty="0"/>
              <a:t>… unless we create</a:t>
            </a:r>
            <a:br>
              <a:rPr lang="en-US" dirty="0"/>
            </a:br>
            <a:r>
              <a:rPr lang="en-US" dirty="0"/>
              <a:t>auxiliary tables.</a:t>
            </a:r>
          </a:p>
          <a:p>
            <a:pPr marL="800100" lvl="2" indent="-342900">
              <a:buFont typeface="Arial" panose="020B0604020202020204" pitchFamily="34" charset="0"/>
              <a:buChar char="•"/>
            </a:pPr>
            <a:r>
              <a:rPr lang="en-US" altLang="zh-CN" dirty="0"/>
              <a:t>But how?</a:t>
            </a:r>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B057815-E0DD-4430-92AA-53469371D4F3}"/>
              </a:ext>
            </a:extLst>
          </p:cNvPr>
          <p:cNvSpPr>
            <a:spLocks noGrp="1"/>
          </p:cNvSpPr>
          <p:nvPr>
            <p:ph type="sldNum" sz="quarter" idx="4"/>
          </p:nvPr>
        </p:nvSpPr>
        <p:spPr/>
        <p:txBody>
          <a:bodyPr/>
          <a:lstStyle/>
          <a:p>
            <a:fld id="{DC503246-BBCE-4F0A-BCDC-08FC4C52637D}" type="slidenum">
              <a:rPr lang="en-US" smtClean="0"/>
              <a:pPr/>
              <a:t>43</a:t>
            </a:fld>
            <a:endParaRPr lang="en-US"/>
          </a:p>
        </p:txBody>
      </p:sp>
      <p:graphicFrame>
        <p:nvGraphicFramePr>
          <p:cNvPr id="14" name="表格 4">
            <a:extLst>
              <a:ext uri="{FF2B5EF4-FFF2-40B4-BE49-F238E27FC236}">
                <a16:creationId xmlns:a16="http://schemas.microsoft.com/office/drawing/2014/main" id="{F025F423-3398-49CA-814E-3F7EF165B0DB}"/>
              </a:ext>
            </a:extLst>
          </p:cNvPr>
          <p:cNvGraphicFramePr>
            <a:graphicFrameLocks noGrp="1"/>
          </p:cNvGraphicFramePr>
          <p:nvPr/>
        </p:nvGraphicFramePr>
        <p:xfrm>
          <a:off x="1139618" y="2140910"/>
          <a:ext cx="3108164" cy="1554480"/>
        </p:xfrm>
        <a:graphic>
          <a:graphicData uri="http://schemas.openxmlformats.org/drawingml/2006/table">
            <a:tbl>
              <a:tblPr firstRow="1" bandRow="1">
                <a:tableStyleId>{91EBBBCC-DAD2-459C-BE2E-F6DE35CF9A28}</a:tableStyleId>
              </a:tblPr>
              <a:tblGrid>
                <a:gridCol w="777041">
                  <a:extLst>
                    <a:ext uri="{9D8B030D-6E8A-4147-A177-3AD203B41FA5}">
                      <a16:colId xmlns:a16="http://schemas.microsoft.com/office/drawing/2014/main" val="2620867882"/>
                    </a:ext>
                  </a:extLst>
                </a:gridCol>
                <a:gridCol w="777041">
                  <a:extLst>
                    <a:ext uri="{9D8B030D-6E8A-4147-A177-3AD203B41FA5}">
                      <a16:colId xmlns:a16="http://schemas.microsoft.com/office/drawing/2014/main" val="2322188597"/>
                    </a:ext>
                  </a:extLst>
                </a:gridCol>
                <a:gridCol w="777041">
                  <a:extLst>
                    <a:ext uri="{9D8B030D-6E8A-4147-A177-3AD203B41FA5}">
                      <a16:colId xmlns:a16="http://schemas.microsoft.com/office/drawing/2014/main" val="1068284410"/>
                    </a:ext>
                  </a:extLst>
                </a:gridCol>
                <a:gridCol w="777041">
                  <a:extLst>
                    <a:ext uri="{9D8B030D-6E8A-4147-A177-3AD203B41FA5}">
                      <a16:colId xmlns:a16="http://schemas.microsoft.com/office/drawing/2014/main" val="134630685"/>
                    </a:ext>
                  </a:extLst>
                </a:gridCol>
              </a:tblGrid>
              <a:tr h="250759">
                <a:tc gridSpan="4">
                  <a:txBody>
                    <a:bodyPr/>
                    <a:lstStyle/>
                    <a:p>
                      <a:pPr algn="ctr"/>
                      <a:r>
                        <a:rPr lang="en-US" altLang="zh-CN" sz="1200" dirty="0"/>
                        <a: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b="1" dirty="0" err="1"/>
                        <a:t>UserID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IsFraud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True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False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N/A</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4581147"/>
                  </a:ext>
                </a:extLst>
              </a:tr>
              <a:tr h="208966">
                <a:tc>
                  <a:txBody>
                    <a:bodyPr/>
                    <a:lstStyle/>
                    <a:p>
                      <a:pPr algn="ctr"/>
                      <a:r>
                        <a:rPr lang="en-US" altLang="zh-CN" sz="800" b="1" dirty="0"/>
                        <a:t>3</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MI</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57743360"/>
                  </a:ext>
                </a:extLst>
              </a:tr>
            </a:tbl>
          </a:graphicData>
        </a:graphic>
      </p:graphicFrame>
      <p:graphicFrame>
        <p:nvGraphicFramePr>
          <p:cNvPr id="15" name="表格 4">
            <a:extLst>
              <a:ext uri="{FF2B5EF4-FFF2-40B4-BE49-F238E27FC236}">
                <a16:creationId xmlns:a16="http://schemas.microsoft.com/office/drawing/2014/main" id="{8C71276E-FF44-4BD3-8486-1960E20B66F0}"/>
              </a:ext>
            </a:extLst>
          </p:cNvPr>
          <p:cNvGraphicFramePr>
            <a:graphicFrameLocks noGrp="1"/>
          </p:cNvGraphicFramePr>
          <p:nvPr/>
        </p:nvGraphicFramePr>
        <p:xfrm>
          <a:off x="7403121" y="4636798"/>
          <a:ext cx="3816425" cy="1554480"/>
        </p:xfrm>
        <a:graphic>
          <a:graphicData uri="http://schemas.openxmlformats.org/drawingml/2006/table">
            <a:tbl>
              <a:tblPr firstRow="1" bandRow="1">
                <a:tableStyleId>{91EBBBCC-DAD2-459C-BE2E-F6DE35CF9A28}</a:tableStyleId>
              </a:tblPr>
              <a:tblGrid>
                <a:gridCol w="763285">
                  <a:extLst>
                    <a:ext uri="{9D8B030D-6E8A-4147-A177-3AD203B41FA5}">
                      <a16:colId xmlns:a16="http://schemas.microsoft.com/office/drawing/2014/main" val="2620867882"/>
                    </a:ext>
                  </a:extLst>
                </a:gridCol>
                <a:gridCol w="763285">
                  <a:extLst>
                    <a:ext uri="{9D8B030D-6E8A-4147-A177-3AD203B41FA5}">
                      <a16:colId xmlns:a16="http://schemas.microsoft.com/office/drawing/2014/main" val="2322188597"/>
                    </a:ext>
                  </a:extLst>
                </a:gridCol>
                <a:gridCol w="763285">
                  <a:extLst>
                    <a:ext uri="{9D8B030D-6E8A-4147-A177-3AD203B41FA5}">
                      <a16:colId xmlns:a16="http://schemas.microsoft.com/office/drawing/2014/main" val="134630685"/>
                    </a:ext>
                  </a:extLst>
                </a:gridCol>
                <a:gridCol w="763285">
                  <a:extLst>
                    <a:ext uri="{9D8B030D-6E8A-4147-A177-3AD203B41FA5}">
                      <a16:colId xmlns:a16="http://schemas.microsoft.com/office/drawing/2014/main" val="329182359"/>
                    </a:ext>
                  </a:extLst>
                </a:gridCol>
                <a:gridCol w="763285">
                  <a:extLst>
                    <a:ext uri="{9D8B030D-6E8A-4147-A177-3AD203B41FA5}">
                      <a16:colId xmlns:a16="http://schemas.microsoft.com/office/drawing/2014/main" val="2969143317"/>
                    </a:ext>
                  </a:extLst>
                </a:gridCol>
              </a:tblGrid>
              <a:tr h="250759">
                <a:tc gridSpan="5">
                  <a:txBody>
                    <a:bodyPr/>
                    <a:lstStyle/>
                    <a:p>
                      <a:pPr algn="ctr"/>
                      <a:r>
                        <a:rPr lang="en-US" altLang="zh-CN" sz="1200" dirty="0" err="1"/>
                        <a:t>MobileInfo</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b="1" dirty="0" err="1"/>
                        <a:t>UserID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OS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AppVer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IP</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Android 13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2002/05/09</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7743360"/>
                  </a:ext>
                </a:extLst>
              </a:tr>
            </a:tbl>
          </a:graphicData>
        </a:graphic>
      </p:graphicFrame>
      <p:graphicFrame>
        <p:nvGraphicFramePr>
          <p:cNvPr id="17" name="表格 7">
            <a:extLst>
              <a:ext uri="{FF2B5EF4-FFF2-40B4-BE49-F238E27FC236}">
                <a16:creationId xmlns:a16="http://schemas.microsoft.com/office/drawing/2014/main" id="{4A14E743-2B70-47BA-8CFA-9FDF894A641D}"/>
              </a:ext>
            </a:extLst>
          </p:cNvPr>
          <p:cNvGraphicFramePr>
            <a:graphicFrameLocks noGrp="1"/>
          </p:cNvGraphicFramePr>
          <p:nvPr>
            <p:extLst>
              <p:ext uri="{D42A27DB-BD31-4B8C-83A1-F6EECF244321}">
                <p14:modId xmlns:p14="http://schemas.microsoft.com/office/powerpoint/2010/main" val="1817071661"/>
              </p:ext>
            </p:extLst>
          </p:nvPr>
        </p:nvGraphicFramePr>
        <p:xfrm>
          <a:off x="6096000" y="2877604"/>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BuyerID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3</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1" name="表格 11">
            <a:extLst>
              <a:ext uri="{FF2B5EF4-FFF2-40B4-BE49-F238E27FC236}">
                <a16:creationId xmlns:a16="http://schemas.microsoft.com/office/drawing/2014/main" id="{EA0D7AEA-89D6-451E-8C64-19F53089C0D7}"/>
              </a:ext>
            </a:extLst>
          </p:cNvPr>
          <p:cNvGraphicFramePr>
            <a:graphicFrameLocks noGrp="1"/>
          </p:cNvGraphicFramePr>
          <p:nvPr>
            <p:extLst>
              <p:ext uri="{D42A27DB-BD31-4B8C-83A1-F6EECF244321}">
                <p14:modId xmlns:p14="http://schemas.microsoft.com/office/powerpoint/2010/main" val="2310402977"/>
              </p:ext>
            </p:extLst>
          </p:nvPr>
        </p:nvGraphicFramePr>
        <p:xfrm>
          <a:off x="3664243" y="4489543"/>
          <a:ext cx="820654" cy="1130933"/>
        </p:xfrm>
        <a:graphic>
          <a:graphicData uri="http://schemas.openxmlformats.org/drawingml/2006/table">
            <a:tbl>
              <a:tblPr firstRow="1" bandRow="1">
                <a:tableStyleId>{91EBBBCC-DAD2-459C-BE2E-F6DE35CF9A28}</a:tableStyleId>
              </a:tblPr>
              <a:tblGrid>
                <a:gridCol w="820654">
                  <a:extLst>
                    <a:ext uri="{9D8B030D-6E8A-4147-A177-3AD203B41FA5}">
                      <a16:colId xmlns:a16="http://schemas.microsoft.com/office/drawing/2014/main" val="2620867882"/>
                    </a:ext>
                  </a:extLst>
                </a:gridCol>
              </a:tblGrid>
              <a:tr h="250759">
                <a:tc>
                  <a:txBody>
                    <a:bodyPr/>
                    <a:lstStyle/>
                    <a:p>
                      <a:pPr algn="ctr"/>
                      <a:r>
                        <a:rPr lang="en-US" altLang="zh-CN" sz="1200" dirty="0"/>
                        <a:t>User</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sp>
        <p:nvSpPr>
          <p:cNvPr id="16" name="Freeform: Shape 15">
            <a:extLst>
              <a:ext uri="{FF2B5EF4-FFF2-40B4-BE49-F238E27FC236}">
                <a16:creationId xmlns:a16="http://schemas.microsoft.com/office/drawing/2014/main" id="{F61954EB-0FB6-4804-ABFF-39D5F11AB886}"/>
              </a:ext>
            </a:extLst>
          </p:cNvPr>
          <p:cNvSpPr/>
          <p:nvPr/>
        </p:nvSpPr>
        <p:spPr>
          <a:xfrm flipH="1">
            <a:off x="1478754" y="3750622"/>
            <a:ext cx="2194221" cy="1062274"/>
          </a:xfrm>
          <a:custGeom>
            <a:avLst/>
            <a:gdLst>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5" fmla="*/ 3453414 w 4027904"/>
              <a:gd name="connsiteY5" fmla="*/ 141390 h 480426"/>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0" fmla="*/ 0 w 3994952"/>
              <a:gd name="connsiteY0" fmla="*/ 0 h 472201"/>
              <a:gd name="connsiteX1" fmla="*/ 2272684 w 3994952"/>
              <a:gd name="connsiteY1" fmla="*/ 408373 h 472201"/>
              <a:gd name="connsiteX2" fmla="*/ 3586579 w 3994952"/>
              <a:gd name="connsiteY2" fmla="*/ 435006 h 472201"/>
              <a:gd name="connsiteX3" fmla="*/ 3994952 w 3994952"/>
              <a:gd name="connsiteY3" fmla="*/ 53266 h 472201"/>
              <a:gd name="connsiteX0" fmla="*/ 0 w 3994952"/>
              <a:gd name="connsiteY0" fmla="*/ 0 h 486106"/>
              <a:gd name="connsiteX1" fmla="*/ 1473694 w 3994952"/>
              <a:gd name="connsiteY1" fmla="*/ 435006 h 486106"/>
              <a:gd name="connsiteX2" fmla="*/ 3586579 w 3994952"/>
              <a:gd name="connsiteY2" fmla="*/ 435006 h 486106"/>
              <a:gd name="connsiteX3" fmla="*/ 3994952 w 3994952"/>
              <a:gd name="connsiteY3" fmla="*/ 53266 h 486106"/>
              <a:gd name="connsiteX0" fmla="*/ 0 w 3994952"/>
              <a:gd name="connsiteY0" fmla="*/ 0 h 456444"/>
              <a:gd name="connsiteX1" fmla="*/ 1473694 w 3994952"/>
              <a:gd name="connsiteY1" fmla="*/ 435006 h 456444"/>
              <a:gd name="connsiteX2" fmla="*/ 3009531 w 3994952"/>
              <a:gd name="connsiteY2" fmla="*/ 355107 h 456444"/>
              <a:gd name="connsiteX3" fmla="*/ 3994952 w 3994952"/>
              <a:gd name="connsiteY3" fmla="*/ 53266 h 456444"/>
              <a:gd name="connsiteX0" fmla="*/ 0 w 3994952"/>
              <a:gd name="connsiteY0" fmla="*/ 0 h 435192"/>
              <a:gd name="connsiteX1" fmla="*/ 1473694 w 3994952"/>
              <a:gd name="connsiteY1" fmla="*/ 435006 h 435192"/>
              <a:gd name="connsiteX2" fmla="*/ 3994952 w 3994952"/>
              <a:gd name="connsiteY2" fmla="*/ 53266 h 435192"/>
              <a:gd name="connsiteX0" fmla="*/ 0 w 3994952"/>
              <a:gd name="connsiteY0" fmla="*/ 0 h 417447"/>
              <a:gd name="connsiteX1" fmla="*/ 2086253 w 3994952"/>
              <a:gd name="connsiteY1" fmla="*/ 417250 h 417447"/>
              <a:gd name="connsiteX2" fmla="*/ 3994952 w 3994952"/>
              <a:gd name="connsiteY2" fmla="*/ 53266 h 417447"/>
              <a:gd name="connsiteX0" fmla="*/ 0 w 3994952"/>
              <a:gd name="connsiteY0" fmla="*/ 0 h 448450"/>
              <a:gd name="connsiteX1" fmla="*/ 479395 w 3994952"/>
              <a:gd name="connsiteY1" fmla="*/ 381740 h 448450"/>
              <a:gd name="connsiteX2" fmla="*/ 2086253 w 3994952"/>
              <a:gd name="connsiteY2" fmla="*/ 417250 h 448450"/>
              <a:gd name="connsiteX3" fmla="*/ 3994952 w 3994952"/>
              <a:gd name="connsiteY3" fmla="*/ 53266 h 448450"/>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4000337"/>
              <a:gd name="connsiteY0" fmla="*/ 0 h 1767049"/>
              <a:gd name="connsiteX1" fmla="*/ 484780 w 4000337"/>
              <a:gd name="connsiteY1" fmla="*/ 1633491 h 1767049"/>
              <a:gd name="connsiteX2" fmla="*/ 2091638 w 4000337"/>
              <a:gd name="connsiteY2" fmla="*/ 1669001 h 1767049"/>
              <a:gd name="connsiteX3" fmla="*/ 3423288 w 4000337"/>
              <a:gd name="connsiteY3" fmla="*/ 1633490 h 1767049"/>
              <a:gd name="connsiteX4" fmla="*/ 4000337 w 4000337"/>
              <a:gd name="connsiteY4" fmla="*/ 1305017 h 1767049"/>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62122"/>
              <a:gd name="connsiteX1" fmla="*/ 1297968 w 4000337"/>
              <a:gd name="connsiteY1" fmla="*/ 435006 h 1762122"/>
              <a:gd name="connsiteX2" fmla="*/ 2091638 w 4000337"/>
              <a:gd name="connsiteY2" fmla="*/ 1669001 h 1762122"/>
              <a:gd name="connsiteX3" fmla="*/ 3423288 w 4000337"/>
              <a:gd name="connsiteY3" fmla="*/ 1633490 h 1762122"/>
              <a:gd name="connsiteX4" fmla="*/ 4000337 w 4000337"/>
              <a:gd name="connsiteY4" fmla="*/ 1305017 h 1762122"/>
              <a:gd name="connsiteX0" fmla="*/ 0 w 4000337"/>
              <a:gd name="connsiteY0" fmla="*/ 0 h 1670700"/>
              <a:gd name="connsiteX1" fmla="*/ 1297968 w 4000337"/>
              <a:gd name="connsiteY1" fmla="*/ 435006 h 1670700"/>
              <a:gd name="connsiteX2" fmla="*/ 2075482 w 4000337"/>
              <a:gd name="connsiteY2" fmla="*/ 1500325 h 1670700"/>
              <a:gd name="connsiteX3" fmla="*/ 3423288 w 4000337"/>
              <a:gd name="connsiteY3" fmla="*/ 1633490 h 1670700"/>
              <a:gd name="connsiteX4" fmla="*/ 4000337 w 4000337"/>
              <a:gd name="connsiteY4" fmla="*/ 1305017 h 1670700"/>
              <a:gd name="connsiteX0" fmla="*/ 0 w 4000337"/>
              <a:gd name="connsiteY0" fmla="*/ 0 h 1646232"/>
              <a:gd name="connsiteX1" fmla="*/ 1168719 w 4000337"/>
              <a:gd name="connsiteY1" fmla="*/ 1518081 h 1646232"/>
              <a:gd name="connsiteX2" fmla="*/ 2075482 w 4000337"/>
              <a:gd name="connsiteY2" fmla="*/ 1500325 h 1646232"/>
              <a:gd name="connsiteX3" fmla="*/ 3423288 w 4000337"/>
              <a:gd name="connsiteY3" fmla="*/ 1633490 h 1646232"/>
              <a:gd name="connsiteX4" fmla="*/ 4000337 w 4000337"/>
              <a:gd name="connsiteY4" fmla="*/ 1305017 h 1646232"/>
              <a:gd name="connsiteX0" fmla="*/ 0 w 3359480"/>
              <a:gd name="connsiteY0" fmla="*/ 0 h 1708376"/>
              <a:gd name="connsiteX1" fmla="*/ 527862 w 3359480"/>
              <a:gd name="connsiteY1" fmla="*/ 1580225 h 1708376"/>
              <a:gd name="connsiteX2" fmla="*/ 1434625 w 3359480"/>
              <a:gd name="connsiteY2" fmla="*/ 1562469 h 1708376"/>
              <a:gd name="connsiteX3" fmla="*/ 2782431 w 3359480"/>
              <a:gd name="connsiteY3" fmla="*/ 1695634 h 1708376"/>
              <a:gd name="connsiteX4" fmla="*/ 3359480 w 3359480"/>
              <a:gd name="connsiteY4" fmla="*/ 1367161 h 1708376"/>
              <a:gd name="connsiteX0" fmla="*/ 0 w 3359480"/>
              <a:gd name="connsiteY0" fmla="*/ 0 h 1737208"/>
              <a:gd name="connsiteX1" fmla="*/ 926378 w 3359480"/>
              <a:gd name="connsiteY1" fmla="*/ 399495 h 1737208"/>
              <a:gd name="connsiteX2" fmla="*/ 1434625 w 3359480"/>
              <a:gd name="connsiteY2" fmla="*/ 1562469 h 1737208"/>
              <a:gd name="connsiteX3" fmla="*/ 2782431 w 3359480"/>
              <a:gd name="connsiteY3" fmla="*/ 1695634 h 1737208"/>
              <a:gd name="connsiteX4" fmla="*/ 3359480 w 3359480"/>
              <a:gd name="connsiteY4" fmla="*/ 1367161 h 1737208"/>
              <a:gd name="connsiteX0" fmla="*/ 0 w 3359480"/>
              <a:gd name="connsiteY0" fmla="*/ 0 h 1737208"/>
              <a:gd name="connsiteX1" fmla="*/ 926378 w 3359480"/>
              <a:gd name="connsiteY1" fmla="*/ 399495 h 1737208"/>
              <a:gd name="connsiteX2" fmla="*/ 1434625 w 3359480"/>
              <a:gd name="connsiteY2" fmla="*/ 1562469 h 1737208"/>
              <a:gd name="connsiteX3" fmla="*/ 2782431 w 3359480"/>
              <a:gd name="connsiteY3" fmla="*/ 1695634 h 1737208"/>
              <a:gd name="connsiteX4" fmla="*/ 3359480 w 3359480"/>
              <a:gd name="connsiteY4" fmla="*/ 1367161 h 1737208"/>
              <a:gd name="connsiteX0" fmla="*/ 0 w 2674274"/>
              <a:gd name="connsiteY0" fmla="*/ 2255302 h 2303798"/>
              <a:gd name="connsiteX1" fmla="*/ 241172 w 2674274"/>
              <a:gd name="connsiteY1" fmla="*/ 19174 h 2303798"/>
              <a:gd name="connsiteX2" fmla="*/ 749419 w 2674274"/>
              <a:gd name="connsiteY2" fmla="*/ 1182148 h 2303798"/>
              <a:gd name="connsiteX3" fmla="*/ 2097225 w 2674274"/>
              <a:gd name="connsiteY3" fmla="*/ 1315313 h 2303798"/>
              <a:gd name="connsiteX4" fmla="*/ 2674274 w 2674274"/>
              <a:gd name="connsiteY4" fmla="*/ 986840 h 2303798"/>
              <a:gd name="connsiteX0" fmla="*/ 0 w 2674274"/>
              <a:gd name="connsiteY0" fmla="*/ 1268462 h 1801264"/>
              <a:gd name="connsiteX1" fmla="*/ 1665966 w 2674274"/>
              <a:gd name="connsiteY1" fmla="*/ 1739675 h 1801264"/>
              <a:gd name="connsiteX2" fmla="*/ 749419 w 2674274"/>
              <a:gd name="connsiteY2" fmla="*/ 195308 h 1801264"/>
              <a:gd name="connsiteX3" fmla="*/ 2097225 w 2674274"/>
              <a:gd name="connsiteY3" fmla="*/ 328473 h 1801264"/>
              <a:gd name="connsiteX4" fmla="*/ 2674274 w 2674274"/>
              <a:gd name="connsiteY4" fmla="*/ 0 h 1801264"/>
              <a:gd name="connsiteX0" fmla="*/ 0 w 2674274"/>
              <a:gd name="connsiteY0" fmla="*/ 1268462 h 1740226"/>
              <a:gd name="connsiteX1" fmla="*/ 1665966 w 2674274"/>
              <a:gd name="connsiteY1" fmla="*/ 1739675 h 1740226"/>
              <a:gd name="connsiteX2" fmla="*/ 2272100 w 2674274"/>
              <a:gd name="connsiteY2" fmla="*/ 1226249 h 1740226"/>
              <a:gd name="connsiteX3" fmla="*/ 2097225 w 2674274"/>
              <a:gd name="connsiteY3" fmla="*/ 328473 h 1740226"/>
              <a:gd name="connsiteX4" fmla="*/ 2674274 w 2674274"/>
              <a:gd name="connsiteY4" fmla="*/ 0 h 1740226"/>
              <a:gd name="connsiteX0" fmla="*/ 0 w 2674274"/>
              <a:gd name="connsiteY0" fmla="*/ 1268462 h 1740226"/>
              <a:gd name="connsiteX1" fmla="*/ 1665966 w 2674274"/>
              <a:gd name="connsiteY1" fmla="*/ 1739675 h 1740226"/>
              <a:gd name="connsiteX2" fmla="*/ 2272100 w 2674274"/>
              <a:gd name="connsiteY2" fmla="*/ 1226249 h 1740226"/>
              <a:gd name="connsiteX3" fmla="*/ 2439828 w 2674274"/>
              <a:gd name="connsiteY3" fmla="*/ 875320 h 1740226"/>
              <a:gd name="connsiteX4" fmla="*/ 2674274 w 2674274"/>
              <a:gd name="connsiteY4" fmla="*/ 0 h 1740226"/>
              <a:gd name="connsiteX0" fmla="*/ 0 w 2674274"/>
              <a:gd name="connsiteY0" fmla="*/ 1268462 h 1740226"/>
              <a:gd name="connsiteX1" fmla="*/ 1665966 w 2674274"/>
              <a:gd name="connsiteY1" fmla="*/ 1739675 h 1740226"/>
              <a:gd name="connsiteX2" fmla="*/ 2272100 w 2674274"/>
              <a:gd name="connsiteY2" fmla="*/ 1226249 h 1740226"/>
              <a:gd name="connsiteX3" fmla="*/ 2674274 w 2674274"/>
              <a:gd name="connsiteY3" fmla="*/ 0 h 1740226"/>
              <a:gd name="connsiteX0" fmla="*/ 0 w 2674274"/>
              <a:gd name="connsiteY0" fmla="*/ 1268462 h 2134203"/>
              <a:gd name="connsiteX1" fmla="*/ 1861740 w 2674274"/>
              <a:gd name="connsiteY1" fmla="*/ 2134122 h 2134203"/>
              <a:gd name="connsiteX2" fmla="*/ 2272100 w 2674274"/>
              <a:gd name="connsiteY2" fmla="*/ 1226249 h 2134203"/>
              <a:gd name="connsiteX3" fmla="*/ 2674274 w 2674274"/>
              <a:gd name="connsiteY3" fmla="*/ 0 h 2134203"/>
              <a:gd name="connsiteX0" fmla="*/ 0 w 2674274"/>
              <a:gd name="connsiteY0" fmla="*/ 1268462 h 2156860"/>
              <a:gd name="connsiteX1" fmla="*/ 1861740 w 2674274"/>
              <a:gd name="connsiteY1" fmla="*/ 2134122 h 2156860"/>
              <a:gd name="connsiteX2" fmla="*/ 1809858 w 2674274"/>
              <a:gd name="connsiteY2" fmla="*/ 392531 h 2156860"/>
              <a:gd name="connsiteX3" fmla="*/ 2674274 w 2674274"/>
              <a:gd name="connsiteY3" fmla="*/ 0 h 2156860"/>
              <a:gd name="connsiteX0" fmla="*/ 0 w 2674274"/>
              <a:gd name="connsiteY0" fmla="*/ 1268462 h 1449124"/>
              <a:gd name="connsiteX1" fmla="*/ 1562642 w 2674274"/>
              <a:gd name="connsiteY1" fmla="*/ 1112145 h 1449124"/>
              <a:gd name="connsiteX2" fmla="*/ 1809858 w 2674274"/>
              <a:gd name="connsiteY2" fmla="*/ 392531 h 1449124"/>
              <a:gd name="connsiteX3" fmla="*/ 2674274 w 2674274"/>
              <a:gd name="connsiteY3" fmla="*/ 0 h 1449124"/>
              <a:gd name="connsiteX0" fmla="*/ 0 w 2674274"/>
              <a:gd name="connsiteY0" fmla="*/ 1268462 h 1443839"/>
              <a:gd name="connsiteX1" fmla="*/ 1562642 w 2674274"/>
              <a:gd name="connsiteY1" fmla="*/ 1112145 h 1443839"/>
              <a:gd name="connsiteX2" fmla="*/ 2342797 w 2674274"/>
              <a:gd name="connsiteY2" fmla="*/ 553896 h 1443839"/>
              <a:gd name="connsiteX3" fmla="*/ 2674274 w 2674274"/>
              <a:gd name="connsiteY3" fmla="*/ 0 h 1443839"/>
              <a:gd name="connsiteX0" fmla="*/ 0 w 2674274"/>
              <a:gd name="connsiteY0" fmla="*/ 1268462 h 1419838"/>
              <a:gd name="connsiteX1" fmla="*/ 1845426 w 2674274"/>
              <a:gd name="connsiteY1" fmla="*/ 986639 h 1419838"/>
              <a:gd name="connsiteX2" fmla="*/ 2342797 w 2674274"/>
              <a:gd name="connsiteY2" fmla="*/ 553896 h 1419838"/>
              <a:gd name="connsiteX3" fmla="*/ 2674274 w 2674274"/>
              <a:gd name="connsiteY3" fmla="*/ 0 h 1419838"/>
              <a:gd name="connsiteX0" fmla="*/ 0 w 1385433"/>
              <a:gd name="connsiteY0" fmla="*/ 999521 h 1201408"/>
              <a:gd name="connsiteX1" fmla="*/ 556585 w 1385433"/>
              <a:gd name="connsiteY1" fmla="*/ 986639 h 1201408"/>
              <a:gd name="connsiteX2" fmla="*/ 1053956 w 1385433"/>
              <a:gd name="connsiteY2" fmla="*/ 553896 h 1201408"/>
              <a:gd name="connsiteX3" fmla="*/ 1385433 w 1385433"/>
              <a:gd name="connsiteY3" fmla="*/ 0 h 1201408"/>
              <a:gd name="connsiteX0" fmla="*/ 0 w 1385433"/>
              <a:gd name="connsiteY0" fmla="*/ 999521 h 1021525"/>
              <a:gd name="connsiteX1" fmla="*/ 556585 w 1385433"/>
              <a:gd name="connsiteY1" fmla="*/ 986639 h 1021525"/>
              <a:gd name="connsiteX2" fmla="*/ 1053956 w 1385433"/>
              <a:gd name="connsiteY2" fmla="*/ 553896 h 1021525"/>
              <a:gd name="connsiteX3" fmla="*/ 1385433 w 1385433"/>
              <a:gd name="connsiteY3" fmla="*/ 0 h 1021525"/>
              <a:gd name="connsiteX0" fmla="*/ 0 w 1331052"/>
              <a:gd name="connsiteY0" fmla="*/ 1062274 h 1062274"/>
              <a:gd name="connsiteX1" fmla="*/ 502204 w 1331052"/>
              <a:gd name="connsiteY1" fmla="*/ 986639 h 1062274"/>
              <a:gd name="connsiteX2" fmla="*/ 999575 w 1331052"/>
              <a:gd name="connsiteY2" fmla="*/ 553896 h 1062274"/>
              <a:gd name="connsiteX3" fmla="*/ 1331052 w 1331052"/>
              <a:gd name="connsiteY3" fmla="*/ 0 h 1062274"/>
            </a:gdLst>
            <a:ahLst/>
            <a:cxnLst>
              <a:cxn ang="0">
                <a:pos x="connsiteX0" y="connsiteY0"/>
              </a:cxn>
              <a:cxn ang="0">
                <a:pos x="connsiteX1" y="connsiteY1"/>
              </a:cxn>
              <a:cxn ang="0">
                <a:pos x="connsiteX2" y="connsiteY2"/>
              </a:cxn>
              <a:cxn ang="0">
                <a:pos x="connsiteX3" y="connsiteY3"/>
              </a:cxn>
            </a:cxnLst>
            <a:rect l="l" t="t" r="r" b="b"/>
            <a:pathLst>
              <a:path w="1331052" h="1062274">
                <a:moveTo>
                  <a:pt x="0" y="1062274"/>
                </a:moveTo>
                <a:cubicBezTo>
                  <a:pt x="510634" y="1055137"/>
                  <a:pt x="335608" y="1071369"/>
                  <a:pt x="502204" y="986639"/>
                </a:cubicBezTo>
                <a:cubicBezTo>
                  <a:pt x="668800" y="901909"/>
                  <a:pt x="861434" y="718336"/>
                  <a:pt x="999575" y="553896"/>
                </a:cubicBezTo>
                <a:cubicBezTo>
                  <a:pt x="1137716" y="389456"/>
                  <a:pt x="1247266" y="255469"/>
                  <a:pt x="1331052" y="0"/>
                </a:cubicBezTo>
              </a:path>
            </a:pathLst>
          </a:custGeom>
          <a:ln>
            <a:prstDash val="sysDash"/>
            <a:headEnd type="triangle"/>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8" name="Freeform: Shape 17">
            <a:extLst>
              <a:ext uri="{FF2B5EF4-FFF2-40B4-BE49-F238E27FC236}">
                <a16:creationId xmlns:a16="http://schemas.microsoft.com/office/drawing/2014/main" id="{0825CFC5-B490-4E7D-9530-9CBA659ECA46}"/>
              </a:ext>
            </a:extLst>
          </p:cNvPr>
          <p:cNvSpPr/>
          <p:nvPr/>
        </p:nvSpPr>
        <p:spPr>
          <a:xfrm>
            <a:off x="4484897" y="4221896"/>
            <a:ext cx="2677903" cy="678761"/>
          </a:xfrm>
          <a:custGeom>
            <a:avLst/>
            <a:gdLst>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5" fmla="*/ 3453414 w 4027904"/>
              <a:gd name="connsiteY5" fmla="*/ 141390 h 480426"/>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0" fmla="*/ 0 w 3994952"/>
              <a:gd name="connsiteY0" fmla="*/ 0 h 472201"/>
              <a:gd name="connsiteX1" fmla="*/ 2272684 w 3994952"/>
              <a:gd name="connsiteY1" fmla="*/ 408373 h 472201"/>
              <a:gd name="connsiteX2" fmla="*/ 3586579 w 3994952"/>
              <a:gd name="connsiteY2" fmla="*/ 435006 h 472201"/>
              <a:gd name="connsiteX3" fmla="*/ 3994952 w 3994952"/>
              <a:gd name="connsiteY3" fmla="*/ 53266 h 472201"/>
              <a:gd name="connsiteX0" fmla="*/ 0 w 3994952"/>
              <a:gd name="connsiteY0" fmla="*/ 0 h 486106"/>
              <a:gd name="connsiteX1" fmla="*/ 1473694 w 3994952"/>
              <a:gd name="connsiteY1" fmla="*/ 435006 h 486106"/>
              <a:gd name="connsiteX2" fmla="*/ 3586579 w 3994952"/>
              <a:gd name="connsiteY2" fmla="*/ 435006 h 486106"/>
              <a:gd name="connsiteX3" fmla="*/ 3994952 w 3994952"/>
              <a:gd name="connsiteY3" fmla="*/ 53266 h 486106"/>
              <a:gd name="connsiteX0" fmla="*/ 0 w 3994952"/>
              <a:gd name="connsiteY0" fmla="*/ 0 h 456444"/>
              <a:gd name="connsiteX1" fmla="*/ 1473694 w 3994952"/>
              <a:gd name="connsiteY1" fmla="*/ 435006 h 456444"/>
              <a:gd name="connsiteX2" fmla="*/ 3009531 w 3994952"/>
              <a:gd name="connsiteY2" fmla="*/ 355107 h 456444"/>
              <a:gd name="connsiteX3" fmla="*/ 3994952 w 3994952"/>
              <a:gd name="connsiteY3" fmla="*/ 53266 h 456444"/>
              <a:gd name="connsiteX0" fmla="*/ 0 w 3994952"/>
              <a:gd name="connsiteY0" fmla="*/ 0 h 435192"/>
              <a:gd name="connsiteX1" fmla="*/ 1473694 w 3994952"/>
              <a:gd name="connsiteY1" fmla="*/ 435006 h 435192"/>
              <a:gd name="connsiteX2" fmla="*/ 3994952 w 3994952"/>
              <a:gd name="connsiteY2" fmla="*/ 53266 h 435192"/>
              <a:gd name="connsiteX0" fmla="*/ 0 w 3994952"/>
              <a:gd name="connsiteY0" fmla="*/ 0 h 417447"/>
              <a:gd name="connsiteX1" fmla="*/ 2086253 w 3994952"/>
              <a:gd name="connsiteY1" fmla="*/ 417250 h 417447"/>
              <a:gd name="connsiteX2" fmla="*/ 3994952 w 3994952"/>
              <a:gd name="connsiteY2" fmla="*/ 53266 h 417447"/>
              <a:gd name="connsiteX0" fmla="*/ 0 w 3994952"/>
              <a:gd name="connsiteY0" fmla="*/ 0 h 448450"/>
              <a:gd name="connsiteX1" fmla="*/ 479395 w 3994952"/>
              <a:gd name="connsiteY1" fmla="*/ 381740 h 448450"/>
              <a:gd name="connsiteX2" fmla="*/ 2086253 w 3994952"/>
              <a:gd name="connsiteY2" fmla="*/ 417250 h 448450"/>
              <a:gd name="connsiteX3" fmla="*/ 3994952 w 3994952"/>
              <a:gd name="connsiteY3" fmla="*/ 53266 h 448450"/>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4000337"/>
              <a:gd name="connsiteY0" fmla="*/ 0 h 1767049"/>
              <a:gd name="connsiteX1" fmla="*/ 484780 w 4000337"/>
              <a:gd name="connsiteY1" fmla="*/ 1633491 h 1767049"/>
              <a:gd name="connsiteX2" fmla="*/ 2091638 w 4000337"/>
              <a:gd name="connsiteY2" fmla="*/ 1669001 h 1767049"/>
              <a:gd name="connsiteX3" fmla="*/ 3423288 w 4000337"/>
              <a:gd name="connsiteY3" fmla="*/ 1633490 h 1767049"/>
              <a:gd name="connsiteX4" fmla="*/ 4000337 w 4000337"/>
              <a:gd name="connsiteY4" fmla="*/ 1305017 h 1767049"/>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62122"/>
              <a:gd name="connsiteX1" fmla="*/ 1297968 w 4000337"/>
              <a:gd name="connsiteY1" fmla="*/ 435006 h 1762122"/>
              <a:gd name="connsiteX2" fmla="*/ 2091638 w 4000337"/>
              <a:gd name="connsiteY2" fmla="*/ 1669001 h 1762122"/>
              <a:gd name="connsiteX3" fmla="*/ 3423288 w 4000337"/>
              <a:gd name="connsiteY3" fmla="*/ 1633490 h 1762122"/>
              <a:gd name="connsiteX4" fmla="*/ 4000337 w 4000337"/>
              <a:gd name="connsiteY4" fmla="*/ 1305017 h 1762122"/>
              <a:gd name="connsiteX0" fmla="*/ 0 w 4000337"/>
              <a:gd name="connsiteY0" fmla="*/ 0 h 1670700"/>
              <a:gd name="connsiteX1" fmla="*/ 1297968 w 4000337"/>
              <a:gd name="connsiteY1" fmla="*/ 435006 h 1670700"/>
              <a:gd name="connsiteX2" fmla="*/ 2075482 w 4000337"/>
              <a:gd name="connsiteY2" fmla="*/ 1500325 h 1670700"/>
              <a:gd name="connsiteX3" fmla="*/ 3423288 w 4000337"/>
              <a:gd name="connsiteY3" fmla="*/ 1633490 h 1670700"/>
              <a:gd name="connsiteX4" fmla="*/ 4000337 w 4000337"/>
              <a:gd name="connsiteY4" fmla="*/ 1305017 h 1670700"/>
              <a:gd name="connsiteX0" fmla="*/ 0 w 4000337"/>
              <a:gd name="connsiteY0" fmla="*/ 0 h 1646232"/>
              <a:gd name="connsiteX1" fmla="*/ 1168719 w 4000337"/>
              <a:gd name="connsiteY1" fmla="*/ 1518081 h 1646232"/>
              <a:gd name="connsiteX2" fmla="*/ 2075482 w 4000337"/>
              <a:gd name="connsiteY2" fmla="*/ 1500325 h 1646232"/>
              <a:gd name="connsiteX3" fmla="*/ 3423288 w 4000337"/>
              <a:gd name="connsiteY3" fmla="*/ 1633490 h 1646232"/>
              <a:gd name="connsiteX4" fmla="*/ 4000337 w 4000337"/>
              <a:gd name="connsiteY4" fmla="*/ 1305017 h 1646232"/>
              <a:gd name="connsiteX0" fmla="*/ 0 w 3359480"/>
              <a:gd name="connsiteY0" fmla="*/ 0 h 1708376"/>
              <a:gd name="connsiteX1" fmla="*/ 527862 w 3359480"/>
              <a:gd name="connsiteY1" fmla="*/ 1580225 h 1708376"/>
              <a:gd name="connsiteX2" fmla="*/ 1434625 w 3359480"/>
              <a:gd name="connsiteY2" fmla="*/ 1562469 h 1708376"/>
              <a:gd name="connsiteX3" fmla="*/ 2782431 w 3359480"/>
              <a:gd name="connsiteY3" fmla="*/ 1695634 h 1708376"/>
              <a:gd name="connsiteX4" fmla="*/ 3359480 w 3359480"/>
              <a:gd name="connsiteY4" fmla="*/ 1367161 h 1708376"/>
              <a:gd name="connsiteX0" fmla="*/ 0 w 3359480"/>
              <a:gd name="connsiteY0" fmla="*/ 0 h 1737208"/>
              <a:gd name="connsiteX1" fmla="*/ 926378 w 3359480"/>
              <a:gd name="connsiteY1" fmla="*/ 399495 h 1737208"/>
              <a:gd name="connsiteX2" fmla="*/ 1434625 w 3359480"/>
              <a:gd name="connsiteY2" fmla="*/ 1562469 h 1737208"/>
              <a:gd name="connsiteX3" fmla="*/ 2782431 w 3359480"/>
              <a:gd name="connsiteY3" fmla="*/ 1695634 h 1737208"/>
              <a:gd name="connsiteX4" fmla="*/ 3359480 w 3359480"/>
              <a:gd name="connsiteY4" fmla="*/ 1367161 h 1737208"/>
              <a:gd name="connsiteX0" fmla="*/ 0 w 3359480"/>
              <a:gd name="connsiteY0" fmla="*/ 0 h 1737208"/>
              <a:gd name="connsiteX1" fmla="*/ 926378 w 3359480"/>
              <a:gd name="connsiteY1" fmla="*/ 399495 h 1737208"/>
              <a:gd name="connsiteX2" fmla="*/ 1434625 w 3359480"/>
              <a:gd name="connsiteY2" fmla="*/ 1562469 h 1737208"/>
              <a:gd name="connsiteX3" fmla="*/ 2782431 w 3359480"/>
              <a:gd name="connsiteY3" fmla="*/ 1695634 h 1737208"/>
              <a:gd name="connsiteX4" fmla="*/ 3359480 w 3359480"/>
              <a:gd name="connsiteY4" fmla="*/ 1367161 h 1737208"/>
              <a:gd name="connsiteX0" fmla="*/ 0 w 2674274"/>
              <a:gd name="connsiteY0" fmla="*/ 2255302 h 2303798"/>
              <a:gd name="connsiteX1" fmla="*/ 241172 w 2674274"/>
              <a:gd name="connsiteY1" fmla="*/ 19174 h 2303798"/>
              <a:gd name="connsiteX2" fmla="*/ 749419 w 2674274"/>
              <a:gd name="connsiteY2" fmla="*/ 1182148 h 2303798"/>
              <a:gd name="connsiteX3" fmla="*/ 2097225 w 2674274"/>
              <a:gd name="connsiteY3" fmla="*/ 1315313 h 2303798"/>
              <a:gd name="connsiteX4" fmla="*/ 2674274 w 2674274"/>
              <a:gd name="connsiteY4" fmla="*/ 986840 h 2303798"/>
              <a:gd name="connsiteX0" fmla="*/ 0 w 2674274"/>
              <a:gd name="connsiteY0" fmla="*/ 1268462 h 1801264"/>
              <a:gd name="connsiteX1" fmla="*/ 1665966 w 2674274"/>
              <a:gd name="connsiteY1" fmla="*/ 1739675 h 1801264"/>
              <a:gd name="connsiteX2" fmla="*/ 749419 w 2674274"/>
              <a:gd name="connsiteY2" fmla="*/ 195308 h 1801264"/>
              <a:gd name="connsiteX3" fmla="*/ 2097225 w 2674274"/>
              <a:gd name="connsiteY3" fmla="*/ 328473 h 1801264"/>
              <a:gd name="connsiteX4" fmla="*/ 2674274 w 2674274"/>
              <a:gd name="connsiteY4" fmla="*/ 0 h 1801264"/>
              <a:gd name="connsiteX0" fmla="*/ 0 w 2674274"/>
              <a:gd name="connsiteY0" fmla="*/ 1268462 h 1740226"/>
              <a:gd name="connsiteX1" fmla="*/ 1665966 w 2674274"/>
              <a:gd name="connsiteY1" fmla="*/ 1739675 h 1740226"/>
              <a:gd name="connsiteX2" fmla="*/ 2272100 w 2674274"/>
              <a:gd name="connsiteY2" fmla="*/ 1226249 h 1740226"/>
              <a:gd name="connsiteX3" fmla="*/ 2097225 w 2674274"/>
              <a:gd name="connsiteY3" fmla="*/ 328473 h 1740226"/>
              <a:gd name="connsiteX4" fmla="*/ 2674274 w 2674274"/>
              <a:gd name="connsiteY4" fmla="*/ 0 h 1740226"/>
              <a:gd name="connsiteX0" fmla="*/ 0 w 2674274"/>
              <a:gd name="connsiteY0" fmla="*/ 1268462 h 1740226"/>
              <a:gd name="connsiteX1" fmla="*/ 1665966 w 2674274"/>
              <a:gd name="connsiteY1" fmla="*/ 1739675 h 1740226"/>
              <a:gd name="connsiteX2" fmla="*/ 2272100 w 2674274"/>
              <a:gd name="connsiteY2" fmla="*/ 1226249 h 1740226"/>
              <a:gd name="connsiteX3" fmla="*/ 2439828 w 2674274"/>
              <a:gd name="connsiteY3" fmla="*/ 875320 h 1740226"/>
              <a:gd name="connsiteX4" fmla="*/ 2674274 w 2674274"/>
              <a:gd name="connsiteY4" fmla="*/ 0 h 1740226"/>
              <a:gd name="connsiteX0" fmla="*/ 0 w 2674274"/>
              <a:gd name="connsiteY0" fmla="*/ 1268462 h 1740226"/>
              <a:gd name="connsiteX1" fmla="*/ 1665966 w 2674274"/>
              <a:gd name="connsiteY1" fmla="*/ 1739675 h 1740226"/>
              <a:gd name="connsiteX2" fmla="*/ 2272100 w 2674274"/>
              <a:gd name="connsiteY2" fmla="*/ 1226249 h 1740226"/>
              <a:gd name="connsiteX3" fmla="*/ 2674274 w 2674274"/>
              <a:gd name="connsiteY3" fmla="*/ 0 h 1740226"/>
              <a:gd name="connsiteX0" fmla="*/ 0 w 2674274"/>
              <a:gd name="connsiteY0" fmla="*/ 1268462 h 2134203"/>
              <a:gd name="connsiteX1" fmla="*/ 1861740 w 2674274"/>
              <a:gd name="connsiteY1" fmla="*/ 2134122 h 2134203"/>
              <a:gd name="connsiteX2" fmla="*/ 2272100 w 2674274"/>
              <a:gd name="connsiteY2" fmla="*/ 1226249 h 2134203"/>
              <a:gd name="connsiteX3" fmla="*/ 2674274 w 2674274"/>
              <a:gd name="connsiteY3" fmla="*/ 0 h 2134203"/>
              <a:gd name="connsiteX0" fmla="*/ 0 w 2674274"/>
              <a:gd name="connsiteY0" fmla="*/ 1268462 h 2156860"/>
              <a:gd name="connsiteX1" fmla="*/ 1861740 w 2674274"/>
              <a:gd name="connsiteY1" fmla="*/ 2134122 h 2156860"/>
              <a:gd name="connsiteX2" fmla="*/ 1809858 w 2674274"/>
              <a:gd name="connsiteY2" fmla="*/ 392531 h 2156860"/>
              <a:gd name="connsiteX3" fmla="*/ 2674274 w 2674274"/>
              <a:gd name="connsiteY3" fmla="*/ 0 h 2156860"/>
              <a:gd name="connsiteX0" fmla="*/ 0 w 2674274"/>
              <a:gd name="connsiteY0" fmla="*/ 1268462 h 1449124"/>
              <a:gd name="connsiteX1" fmla="*/ 1562642 w 2674274"/>
              <a:gd name="connsiteY1" fmla="*/ 1112145 h 1449124"/>
              <a:gd name="connsiteX2" fmla="*/ 1809858 w 2674274"/>
              <a:gd name="connsiteY2" fmla="*/ 392531 h 1449124"/>
              <a:gd name="connsiteX3" fmla="*/ 2674274 w 2674274"/>
              <a:gd name="connsiteY3" fmla="*/ 0 h 1449124"/>
              <a:gd name="connsiteX0" fmla="*/ 0 w 2674274"/>
              <a:gd name="connsiteY0" fmla="*/ 1268462 h 1443839"/>
              <a:gd name="connsiteX1" fmla="*/ 1562642 w 2674274"/>
              <a:gd name="connsiteY1" fmla="*/ 1112145 h 1443839"/>
              <a:gd name="connsiteX2" fmla="*/ 2342797 w 2674274"/>
              <a:gd name="connsiteY2" fmla="*/ 553896 h 1443839"/>
              <a:gd name="connsiteX3" fmla="*/ 2674274 w 2674274"/>
              <a:gd name="connsiteY3" fmla="*/ 0 h 1443839"/>
              <a:gd name="connsiteX0" fmla="*/ 0 w 2674274"/>
              <a:gd name="connsiteY0" fmla="*/ 1268462 h 1419838"/>
              <a:gd name="connsiteX1" fmla="*/ 1845426 w 2674274"/>
              <a:gd name="connsiteY1" fmla="*/ 986639 h 1419838"/>
              <a:gd name="connsiteX2" fmla="*/ 2342797 w 2674274"/>
              <a:gd name="connsiteY2" fmla="*/ 553896 h 1419838"/>
              <a:gd name="connsiteX3" fmla="*/ 2674274 w 2674274"/>
              <a:gd name="connsiteY3" fmla="*/ 0 h 1419838"/>
              <a:gd name="connsiteX0" fmla="*/ 0 w 1385433"/>
              <a:gd name="connsiteY0" fmla="*/ 999521 h 1201408"/>
              <a:gd name="connsiteX1" fmla="*/ 556585 w 1385433"/>
              <a:gd name="connsiteY1" fmla="*/ 986639 h 1201408"/>
              <a:gd name="connsiteX2" fmla="*/ 1053956 w 1385433"/>
              <a:gd name="connsiteY2" fmla="*/ 553896 h 1201408"/>
              <a:gd name="connsiteX3" fmla="*/ 1385433 w 1385433"/>
              <a:gd name="connsiteY3" fmla="*/ 0 h 1201408"/>
              <a:gd name="connsiteX0" fmla="*/ 0 w 1385433"/>
              <a:gd name="connsiteY0" fmla="*/ 999521 h 1021525"/>
              <a:gd name="connsiteX1" fmla="*/ 556585 w 1385433"/>
              <a:gd name="connsiteY1" fmla="*/ 986639 h 1021525"/>
              <a:gd name="connsiteX2" fmla="*/ 1053956 w 1385433"/>
              <a:gd name="connsiteY2" fmla="*/ 553896 h 1021525"/>
              <a:gd name="connsiteX3" fmla="*/ 1385433 w 1385433"/>
              <a:gd name="connsiteY3" fmla="*/ 0 h 1021525"/>
              <a:gd name="connsiteX0" fmla="*/ 0 w 1331052"/>
              <a:gd name="connsiteY0" fmla="*/ 1062274 h 1062274"/>
              <a:gd name="connsiteX1" fmla="*/ 502204 w 1331052"/>
              <a:gd name="connsiteY1" fmla="*/ 986639 h 1062274"/>
              <a:gd name="connsiteX2" fmla="*/ 999575 w 1331052"/>
              <a:gd name="connsiteY2" fmla="*/ 553896 h 1062274"/>
              <a:gd name="connsiteX3" fmla="*/ 1331052 w 1331052"/>
              <a:gd name="connsiteY3" fmla="*/ 0 h 1062274"/>
            </a:gdLst>
            <a:ahLst/>
            <a:cxnLst>
              <a:cxn ang="0">
                <a:pos x="connsiteX0" y="connsiteY0"/>
              </a:cxn>
              <a:cxn ang="0">
                <a:pos x="connsiteX1" y="connsiteY1"/>
              </a:cxn>
              <a:cxn ang="0">
                <a:pos x="connsiteX2" y="connsiteY2"/>
              </a:cxn>
              <a:cxn ang="0">
                <a:pos x="connsiteX3" y="connsiteY3"/>
              </a:cxn>
            </a:cxnLst>
            <a:rect l="l" t="t" r="r" b="b"/>
            <a:pathLst>
              <a:path w="1331052" h="1062274">
                <a:moveTo>
                  <a:pt x="0" y="1062274"/>
                </a:moveTo>
                <a:cubicBezTo>
                  <a:pt x="510634" y="1055137"/>
                  <a:pt x="335608" y="1071369"/>
                  <a:pt x="502204" y="986639"/>
                </a:cubicBezTo>
                <a:cubicBezTo>
                  <a:pt x="668800" y="901909"/>
                  <a:pt x="861434" y="718336"/>
                  <a:pt x="999575" y="553896"/>
                </a:cubicBezTo>
                <a:cubicBezTo>
                  <a:pt x="1137716" y="389456"/>
                  <a:pt x="1247266" y="255469"/>
                  <a:pt x="1331052" y="0"/>
                </a:cubicBezTo>
              </a:path>
            </a:pathLst>
          </a:custGeom>
          <a:ln>
            <a:prstDash val="sysDash"/>
            <a:headEnd type="triangle"/>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9" name="Freeform: Shape 18">
            <a:extLst>
              <a:ext uri="{FF2B5EF4-FFF2-40B4-BE49-F238E27FC236}">
                <a16:creationId xmlns:a16="http://schemas.microsoft.com/office/drawing/2014/main" id="{E610DCB7-D6CC-405B-BB94-89A743A5A9E4}"/>
              </a:ext>
            </a:extLst>
          </p:cNvPr>
          <p:cNvSpPr/>
          <p:nvPr/>
        </p:nvSpPr>
        <p:spPr>
          <a:xfrm flipV="1">
            <a:off x="4484896" y="5338782"/>
            <a:ext cx="3304463" cy="1202732"/>
          </a:xfrm>
          <a:custGeom>
            <a:avLst/>
            <a:gdLst>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5" fmla="*/ 3453414 w 4027904"/>
              <a:gd name="connsiteY5" fmla="*/ 141390 h 480426"/>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0" fmla="*/ 0 w 3994952"/>
              <a:gd name="connsiteY0" fmla="*/ 0 h 472201"/>
              <a:gd name="connsiteX1" fmla="*/ 2272684 w 3994952"/>
              <a:gd name="connsiteY1" fmla="*/ 408373 h 472201"/>
              <a:gd name="connsiteX2" fmla="*/ 3586579 w 3994952"/>
              <a:gd name="connsiteY2" fmla="*/ 435006 h 472201"/>
              <a:gd name="connsiteX3" fmla="*/ 3994952 w 3994952"/>
              <a:gd name="connsiteY3" fmla="*/ 53266 h 472201"/>
              <a:gd name="connsiteX0" fmla="*/ 0 w 3994952"/>
              <a:gd name="connsiteY0" fmla="*/ 0 h 486106"/>
              <a:gd name="connsiteX1" fmla="*/ 1473694 w 3994952"/>
              <a:gd name="connsiteY1" fmla="*/ 435006 h 486106"/>
              <a:gd name="connsiteX2" fmla="*/ 3586579 w 3994952"/>
              <a:gd name="connsiteY2" fmla="*/ 435006 h 486106"/>
              <a:gd name="connsiteX3" fmla="*/ 3994952 w 3994952"/>
              <a:gd name="connsiteY3" fmla="*/ 53266 h 486106"/>
              <a:gd name="connsiteX0" fmla="*/ 0 w 3994952"/>
              <a:gd name="connsiteY0" fmla="*/ 0 h 456444"/>
              <a:gd name="connsiteX1" fmla="*/ 1473694 w 3994952"/>
              <a:gd name="connsiteY1" fmla="*/ 435006 h 456444"/>
              <a:gd name="connsiteX2" fmla="*/ 3009531 w 3994952"/>
              <a:gd name="connsiteY2" fmla="*/ 355107 h 456444"/>
              <a:gd name="connsiteX3" fmla="*/ 3994952 w 3994952"/>
              <a:gd name="connsiteY3" fmla="*/ 53266 h 456444"/>
              <a:gd name="connsiteX0" fmla="*/ 0 w 3994952"/>
              <a:gd name="connsiteY0" fmla="*/ 0 h 435192"/>
              <a:gd name="connsiteX1" fmla="*/ 1473694 w 3994952"/>
              <a:gd name="connsiteY1" fmla="*/ 435006 h 435192"/>
              <a:gd name="connsiteX2" fmla="*/ 3994952 w 3994952"/>
              <a:gd name="connsiteY2" fmla="*/ 53266 h 435192"/>
              <a:gd name="connsiteX0" fmla="*/ 0 w 3994952"/>
              <a:gd name="connsiteY0" fmla="*/ 0 h 417447"/>
              <a:gd name="connsiteX1" fmla="*/ 2086253 w 3994952"/>
              <a:gd name="connsiteY1" fmla="*/ 417250 h 417447"/>
              <a:gd name="connsiteX2" fmla="*/ 3994952 w 3994952"/>
              <a:gd name="connsiteY2" fmla="*/ 53266 h 417447"/>
              <a:gd name="connsiteX0" fmla="*/ 0 w 3994952"/>
              <a:gd name="connsiteY0" fmla="*/ 0 h 448450"/>
              <a:gd name="connsiteX1" fmla="*/ 479395 w 3994952"/>
              <a:gd name="connsiteY1" fmla="*/ 381740 h 448450"/>
              <a:gd name="connsiteX2" fmla="*/ 2086253 w 3994952"/>
              <a:gd name="connsiteY2" fmla="*/ 417250 h 448450"/>
              <a:gd name="connsiteX3" fmla="*/ 3994952 w 3994952"/>
              <a:gd name="connsiteY3" fmla="*/ 53266 h 448450"/>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4000337"/>
              <a:gd name="connsiteY0" fmla="*/ 0 h 1767049"/>
              <a:gd name="connsiteX1" fmla="*/ 484780 w 4000337"/>
              <a:gd name="connsiteY1" fmla="*/ 1633491 h 1767049"/>
              <a:gd name="connsiteX2" fmla="*/ 2091638 w 4000337"/>
              <a:gd name="connsiteY2" fmla="*/ 1669001 h 1767049"/>
              <a:gd name="connsiteX3" fmla="*/ 3423288 w 4000337"/>
              <a:gd name="connsiteY3" fmla="*/ 1633490 h 1767049"/>
              <a:gd name="connsiteX4" fmla="*/ 4000337 w 4000337"/>
              <a:gd name="connsiteY4" fmla="*/ 1305017 h 1767049"/>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62122"/>
              <a:gd name="connsiteX1" fmla="*/ 1297968 w 4000337"/>
              <a:gd name="connsiteY1" fmla="*/ 435006 h 1762122"/>
              <a:gd name="connsiteX2" fmla="*/ 2091638 w 4000337"/>
              <a:gd name="connsiteY2" fmla="*/ 1669001 h 1762122"/>
              <a:gd name="connsiteX3" fmla="*/ 3423288 w 4000337"/>
              <a:gd name="connsiteY3" fmla="*/ 1633490 h 1762122"/>
              <a:gd name="connsiteX4" fmla="*/ 4000337 w 4000337"/>
              <a:gd name="connsiteY4" fmla="*/ 1305017 h 1762122"/>
              <a:gd name="connsiteX0" fmla="*/ 0 w 4000337"/>
              <a:gd name="connsiteY0" fmla="*/ 0 h 1670700"/>
              <a:gd name="connsiteX1" fmla="*/ 1297968 w 4000337"/>
              <a:gd name="connsiteY1" fmla="*/ 435006 h 1670700"/>
              <a:gd name="connsiteX2" fmla="*/ 2075482 w 4000337"/>
              <a:gd name="connsiteY2" fmla="*/ 1500325 h 1670700"/>
              <a:gd name="connsiteX3" fmla="*/ 3423288 w 4000337"/>
              <a:gd name="connsiteY3" fmla="*/ 1633490 h 1670700"/>
              <a:gd name="connsiteX4" fmla="*/ 4000337 w 4000337"/>
              <a:gd name="connsiteY4" fmla="*/ 1305017 h 1670700"/>
              <a:gd name="connsiteX0" fmla="*/ 0 w 4000337"/>
              <a:gd name="connsiteY0" fmla="*/ 0 h 1646232"/>
              <a:gd name="connsiteX1" fmla="*/ 1168719 w 4000337"/>
              <a:gd name="connsiteY1" fmla="*/ 1518081 h 1646232"/>
              <a:gd name="connsiteX2" fmla="*/ 2075482 w 4000337"/>
              <a:gd name="connsiteY2" fmla="*/ 1500325 h 1646232"/>
              <a:gd name="connsiteX3" fmla="*/ 3423288 w 4000337"/>
              <a:gd name="connsiteY3" fmla="*/ 1633490 h 1646232"/>
              <a:gd name="connsiteX4" fmla="*/ 4000337 w 4000337"/>
              <a:gd name="connsiteY4" fmla="*/ 1305017 h 1646232"/>
              <a:gd name="connsiteX0" fmla="*/ 0 w 3359480"/>
              <a:gd name="connsiteY0" fmla="*/ 0 h 1708376"/>
              <a:gd name="connsiteX1" fmla="*/ 527862 w 3359480"/>
              <a:gd name="connsiteY1" fmla="*/ 1580225 h 1708376"/>
              <a:gd name="connsiteX2" fmla="*/ 1434625 w 3359480"/>
              <a:gd name="connsiteY2" fmla="*/ 1562469 h 1708376"/>
              <a:gd name="connsiteX3" fmla="*/ 2782431 w 3359480"/>
              <a:gd name="connsiteY3" fmla="*/ 1695634 h 1708376"/>
              <a:gd name="connsiteX4" fmla="*/ 3359480 w 3359480"/>
              <a:gd name="connsiteY4" fmla="*/ 1367161 h 1708376"/>
              <a:gd name="connsiteX0" fmla="*/ 0 w 3359480"/>
              <a:gd name="connsiteY0" fmla="*/ 0 h 1737208"/>
              <a:gd name="connsiteX1" fmla="*/ 926378 w 3359480"/>
              <a:gd name="connsiteY1" fmla="*/ 399495 h 1737208"/>
              <a:gd name="connsiteX2" fmla="*/ 1434625 w 3359480"/>
              <a:gd name="connsiteY2" fmla="*/ 1562469 h 1737208"/>
              <a:gd name="connsiteX3" fmla="*/ 2782431 w 3359480"/>
              <a:gd name="connsiteY3" fmla="*/ 1695634 h 1737208"/>
              <a:gd name="connsiteX4" fmla="*/ 3359480 w 3359480"/>
              <a:gd name="connsiteY4" fmla="*/ 1367161 h 1737208"/>
              <a:gd name="connsiteX0" fmla="*/ 0 w 3359480"/>
              <a:gd name="connsiteY0" fmla="*/ 0 h 1737208"/>
              <a:gd name="connsiteX1" fmla="*/ 926378 w 3359480"/>
              <a:gd name="connsiteY1" fmla="*/ 399495 h 1737208"/>
              <a:gd name="connsiteX2" fmla="*/ 1434625 w 3359480"/>
              <a:gd name="connsiteY2" fmla="*/ 1562469 h 1737208"/>
              <a:gd name="connsiteX3" fmla="*/ 2782431 w 3359480"/>
              <a:gd name="connsiteY3" fmla="*/ 1695634 h 1737208"/>
              <a:gd name="connsiteX4" fmla="*/ 3359480 w 3359480"/>
              <a:gd name="connsiteY4" fmla="*/ 1367161 h 1737208"/>
              <a:gd name="connsiteX0" fmla="*/ 0 w 2674274"/>
              <a:gd name="connsiteY0" fmla="*/ 2255302 h 2303798"/>
              <a:gd name="connsiteX1" fmla="*/ 241172 w 2674274"/>
              <a:gd name="connsiteY1" fmla="*/ 19174 h 2303798"/>
              <a:gd name="connsiteX2" fmla="*/ 749419 w 2674274"/>
              <a:gd name="connsiteY2" fmla="*/ 1182148 h 2303798"/>
              <a:gd name="connsiteX3" fmla="*/ 2097225 w 2674274"/>
              <a:gd name="connsiteY3" fmla="*/ 1315313 h 2303798"/>
              <a:gd name="connsiteX4" fmla="*/ 2674274 w 2674274"/>
              <a:gd name="connsiteY4" fmla="*/ 986840 h 2303798"/>
              <a:gd name="connsiteX0" fmla="*/ 0 w 2674274"/>
              <a:gd name="connsiteY0" fmla="*/ 1268462 h 1801264"/>
              <a:gd name="connsiteX1" fmla="*/ 1665966 w 2674274"/>
              <a:gd name="connsiteY1" fmla="*/ 1739675 h 1801264"/>
              <a:gd name="connsiteX2" fmla="*/ 749419 w 2674274"/>
              <a:gd name="connsiteY2" fmla="*/ 195308 h 1801264"/>
              <a:gd name="connsiteX3" fmla="*/ 2097225 w 2674274"/>
              <a:gd name="connsiteY3" fmla="*/ 328473 h 1801264"/>
              <a:gd name="connsiteX4" fmla="*/ 2674274 w 2674274"/>
              <a:gd name="connsiteY4" fmla="*/ 0 h 1801264"/>
              <a:gd name="connsiteX0" fmla="*/ 0 w 2674274"/>
              <a:gd name="connsiteY0" fmla="*/ 1268462 h 1740226"/>
              <a:gd name="connsiteX1" fmla="*/ 1665966 w 2674274"/>
              <a:gd name="connsiteY1" fmla="*/ 1739675 h 1740226"/>
              <a:gd name="connsiteX2" fmla="*/ 2272100 w 2674274"/>
              <a:gd name="connsiteY2" fmla="*/ 1226249 h 1740226"/>
              <a:gd name="connsiteX3" fmla="*/ 2097225 w 2674274"/>
              <a:gd name="connsiteY3" fmla="*/ 328473 h 1740226"/>
              <a:gd name="connsiteX4" fmla="*/ 2674274 w 2674274"/>
              <a:gd name="connsiteY4" fmla="*/ 0 h 1740226"/>
              <a:gd name="connsiteX0" fmla="*/ 0 w 2674274"/>
              <a:gd name="connsiteY0" fmla="*/ 1268462 h 1740226"/>
              <a:gd name="connsiteX1" fmla="*/ 1665966 w 2674274"/>
              <a:gd name="connsiteY1" fmla="*/ 1739675 h 1740226"/>
              <a:gd name="connsiteX2" fmla="*/ 2272100 w 2674274"/>
              <a:gd name="connsiteY2" fmla="*/ 1226249 h 1740226"/>
              <a:gd name="connsiteX3" fmla="*/ 2439828 w 2674274"/>
              <a:gd name="connsiteY3" fmla="*/ 875320 h 1740226"/>
              <a:gd name="connsiteX4" fmla="*/ 2674274 w 2674274"/>
              <a:gd name="connsiteY4" fmla="*/ 0 h 1740226"/>
              <a:gd name="connsiteX0" fmla="*/ 0 w 2674274"/>
              <a:gd name="connsiteY0" fmla="*/ 1268462 h 1740226"/>
              <a:gd name="connsiteX1" fmla="*/ 1665966 w 2674274"/>
              <a:gd name="connsiteY1" fmla="*/ 1739675 h 1740226"/>
              <a:gd name="connsiteX2" fmla="*/ 2272100 w 2674274"/>
              <a:gd name="connsiteY2" fmla="*/ 1226249 h 1740226"/>
              <a:gd name="connsiteX3" fmla="*/ 2674274 w 2674274"/>
              <a:gd name="connsiteY3" fmla="*/ 0 h 1740226"/>
              <a:gd name="connsiteX0" fmla="*/ 0 w 2674274"/>
              <a:gd name="connsiteY0" fmla="*/ 1268462 h 2134203"/>
              <a:gd name="connsiteX1" fmla="*/ 1861740 w 2674274"/>
              <a:gd name="connsiteY1" fmla="*/ 2134122 h 2134203"/>
              <a:gd name="connsiteX2" fmla="*/ 2272100 w 2674274"/>
              <a:gd name="connsiteY2" fmla="*/ 1226249 h 2134203"/>
              <a:gd name="connsiteX3" fmla="*/ 2674274 w 2674274"/>
              <a:gd name="connsiteY3" fmla="*/ 0 h 2134203"/>
              <a:gd name="connsiteX0" fmla="*/ 0 w 2674274"/>
              <a:gd name="connsiteY0" fmla="*/ 1268462 h 2156860"/>
              <a:gd name="connsiteX1" fmla="*/ 1861740 w 2674274"/>
              <a:gd name="connsiteY1" fmla="*/ 2134122 h 2156860"/>
              <a:gd name="connsiteX2" fmla="*/ 1809858 w 2674274"/>
              <a:gd name="connsiteY2" fmla="*/ 392531 h 2156860"/>
              <a:gd name="connsiteX3" fmla="*/ 2674274 w 2674274"/>
              <a:gd name="connsiteY3" fmla="*/ 0 h 2156860"/>
              <a:gd name="connsiteX0" fmla="*/ 0 w 2674274"/>
              <a:gd name="connsiteY0" fmla="*/ 1268462 h 1449124"/>
              <a:gd name="connsiteX1" fmla="*/ 1562642 w 2674274"/>
              <a:gd name="connsiteY1" fmla="*/ 1112145 h 1449124"/>
              <a:gd name="connsiteX2" fmla="*/ 1809858 w 2674274"/>
              <a:gd name="connsiteY2" fmla="*/ 392531 h 1449124"/>
              <a:gd name="connsiteX3" fmla="*/ 2674274 w 2674274"/>
              <a:gd name="connsiteY3" fmla="*/ 0 h 1449124"/>
              <a:gd name="connsiteX0" fmla="*/ 0 w 2674274"/>
              <a:gd name="connsiteY0" fmla="*/ 1268462 h 1443839"/>
              <a:gd name="connsiteX1" fmla="*/ 1562642 w 2674274"/>
              <a:gd name="connsiteY1" fmla="*/ 1112145 h 1443839"/>
              <a:gd name="connsiteX2" fmla="*/ 2342797 w 2674274"/>
              <a:gd name="connsiteY2" fmla="*/ 553896 h 1443839"/>
              <a:gd name="connsiteX3" fmla="*/ 2674274 w 2674274"/>
              <a:gd name="connsiteY3" fmla="*/ 0 h 1443839"/>
              <a:gd name="connsiteX0" fmla="*/ 0 w 2674274"/>
              <a:gd name="connsiteY0" fmla="*/ 1268462 h 1419838"/>
              <a:gd name="connsiteX1" fmla="*/ 1845426 w 2674274"/>
              <a:gd name="connsiteY1" fmla="*/ 986639 h 1419838"/>
              <a:gd name="connsiteX2" fmla="*/ 2342797 w 2674274"/>
              <a:gd name="connsiteY2" fmla="*/ 553896 h 1419838"/>
              <a:gd name="connsiteX3" fmla="*/ 2674274 w 2674274"/>
              <a:gd name="connsiteY3" fmla="*/ 0 h 1419838"/>
              <a:gd name="connsiteX0" fmla="*/ 0 w 1385433"/>
              <a:gd name="connsiteY0" fmla="*/ 999521 h 1201408"/>
              <a:gd name="connsiteX1" fmla="*/ 556585 w 1385433"/>
              <a:gd name="connsiteY1" fmla="*/ 986639 h 1201408"/>
              <a:gd name="connsiteX2" fmla="*/ 1053956 w 1385433"/>
              <a:gd name="connsiteY2" fmla="*/ 553896 h 1201408"/>
              <a:gd name="connsiteX3" fmla="*/ 1385433 w 1385433"/>
              <a:gd name="connsiteY3" fmla="*/ 0 h 1201408"/>
              <a:gd name="connsiteX0" fmla="*/ 0 w 1385433"/>
              <a:gd name="connsiteY0" fmla="*/ 999521 h 1021525"/>
              <a:gd name="connsiteX1" fmla="*/ 556585 w 1385433"/>
              <a:gd name="connsiteY1" fmla="*/ 986639 h 1021525"/>
              <a:gd name="connsiteX2" fmla="*/ 1053956 w 1385433"/>
              <a:gd name="connsiteY2" fmla="*/ 553896 h 1021525"/>
              <a:gd name="connsiteX3" fmla="*/ 1385433 w 1385433"/>
              <a:gd name="connsiteY3" fmla="*/ 0 h 1021525"/>
              <a:gd name="connsiteX0" fmla="*/ 0 w 1331052"/>
              <a:gd name="connsiteY0" fmla="*/ 1062274 h 1062274"/>
              <a:gd name="connsiteX1" fmla="*/ 502204 w 1331052"/>
              <a:gd name="connsiteY1" fmla="*/ 986639 h 1062274"/>
              <a:gd name="connsiteX2" fmla="*/ 999575 w 1331052"/>
              <a:gd name="connsiteY2" fmla="*/ 553896 h 1062274"/>
              <a:gd name="connsiteX3" fmla="*/ 1331052 w 1331052"/>
              <a:gd name="connsiteY3" fmla="*/ 0 h 1062274"/>
              <a:gd name="connsiteX0" fmla="*/ 0 w 1433276"/>
              <a:gd name="connsiteY0" fmla="*/ 1062274 h 1062274"/>
              <a:gd name="connsiteX1" fmla="*/ 502204 w 1433276"/>
              <a:gd name="connsiteY1" fmla="*/ 986639 h 1062274"/>
              <a:gd name="connsiteX2" fmla="*/ 999575 w 1433276"/>
              <a:gd name="connsiteY2" fmla="*/ 553896 h 1062274"/>
              <a:gd name="connsiteX3" fmla="*/ 1433276 w 1433276"/>
              <a:gd name="connsiteY3" fmla="*/ 0 h 1062274"/>
              <a:gd name="connsiteX0" fmla="*/ 0 w 1433784"/>
              <a:gd name="connsiteY0" fmla="*/ 1175945 h 1175945"/>
              <a:gd name="connsiteX1" fmla="*/ 502204 w 1433784"/>
              <a:gd name="connsiteY1" fmla="*/ 1100310 h 1175945"/>
              <a:gd name="connsiteX2" fmla="*/ 999575 w 1433784"/>
              <a:gd name="connsiteY2" fmla="*/ 667567 h 1175945"/>
              <a:gd name="connsiteX3" fmla="*/ 1433276 w 1433784"/>
              <a:gd name="connsiteY3" fmla="*/ 113671 h 1175945"/>
              <a:gd name="connsiteX0" fmla="*/ 0 w 1433676"/>
              <a:gd name="connsiteY0" fmla="*/ 1257719 h 1278614"/>
              <a:gd name="connsiteX1" fmla="*/ 502204 w 1433676"/>
              <a:gd name="connsiteY1" fmla="*/ 1182084 h 1278614"/>
              <a:gd name="connsiteX2" fmla="*/ 917796 w 1433676"/>
              <a:gd name="connsiteY2" fmla="*/ 278815 h 1278614"/>
              <a:gd name="connsiteX3" fmla="*/ 1433276 w 1433676"/>
              <a:gd name="connsiteY3" fmla="*/ 195445 h 1278614"/>
              <a:gd name="connsiteX0" fmla="*/ 0 w 1507222"/>
              <a:gd name="connsiteY0" fmla="*/ 1086597 h 1107492"/>
              <a:gd name="connsiteX1" fmla="*/ 502204 w 1507222"/>
              <a:gd name="connsiteY1" fmla="*/ 1010962 h 1107492"/>
              <a:gd name="connsiteX2" fmla="*/ 917796 w 1507222"/>
              <a:gd name="connsiteY2" fmla="*/ 107693 h 1107492"/>
              <a:gd name="connsiteX3" fmla="*/ 1506877 w 1507222"/>
              <a:gd name="connsiteY3" fmla="*/ 288478 h 1107492"/>
            </a:gdLst>
            <a:ahLst/>
            <a:cxnLst>
              <a:cxn ang="0">
                <a:pos x="connsiteX0" y="connsiteY0"/>
              </a:cxn>
              <a:cxn ang="0">
                <a:pos x="connsiteX1" y="connsiteY1"/>
              </a:cxn>
              <a:cxn ang="0">
                <a:pos x="connsiteX2" y="connsiteY2"/>
              </a:cxn>
              <a:cxn ang="0">
                <a:pos x="connsiteX3" y="connsiteY3"/>
              </a:cxn>
            </a:cxnLst>
            <a:rect l="l" t="t" r="r" b="b"/>
            <a:pathLst>
              <a:path w="1507222" h="1107492">
                <a:moveTo>
                  <a:pt x="0" y="1086597"/>
                </a:moveTo>
                <a:cubicBezTo>
                  <a:pt x="510634" y="1079460"/>
                  <a:pt x="349238" y="1174113"/>
                  <a:pt x="502204" y="1010962"/>
                </a:cubicBezTo>
                <a:cubicBezTo>
                  <a:pt x="655170" y="847811"/>
                  <a:pt x="750351" y="228107"/>
                  <a:pt x="917796" y="107693"/>
                </a:cubicBezTo>
                <a:cubicBezTo>
                  <a:pt x="1085241" y="-12721"/>
                  <a:pt x="1521226" y="-116439"/>
                  <a:pt x="1506877" y="288478"/>
                </a:cubicBezTo>
              </a:path>
            </a:pathLst>
          </a:custGeom>
          <a:ln>
            <a:prstDash val="sysDash"/>
            <a:headEnd type="triangle"/>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D7C9C079-FA5E-4923-8417-68B923782A0F}"/>
              </a:ext>
            </a:extLst>
          </p:cNvPr>
          <p:cNvCxnSpPr/>
          <p:nvPr/>
        </p:nvCxnSpPr>
        <p:spPr>
          <a:xfrm flipV="1">
            <a:off x="4037137" y="5663815"/>
            <a:ext cx="0" cy="292963"/>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CA62D79-142A-4C92-A499-FEC0531DF924}"/>
              </a:ext>
            </a:extLst>
          </p:cNvPr>
          <p:cNvSpPr txBox="1"/>
          <p:nvPr/>
        </p:nvSpPr>
        <p:spPr>
          <a:xfrm>
            <a:off x="3418377" y="5896329"/>
            <a:ext cx="1237518" cy="369332"/>
          </a:xfrm>
          <a:prstGeom prst="rect">
            <a:avLst/>
          </a:prstGeom>
          <a:noFill/>
        </p:spPr>
        <p:txBody>
          <a:bodyPr wrap="none" lIns="0" rIns="0" rtlCol="0">
            <a:spAutoFit/>
          </a:bodyPr>
          <a:lstStyle/>
          <a:p>
            <a:pPr algn="ctr"/>
            <a:r>
              <a:rPr lang="en-US" dirty="0"/>
              <a:t>Primary key</a:t>
            </a:r>
          </a:p>
        </p:txBody>
      </p:sp>
      <p:cxnSp>
        <p:nvCxnSpPr>
          <p:cNvPr id="22" name="Straight Arrow Connector 21">
            <a:extLst>
              <a:ext uri="{FF2B5EF4-FFF2-40B4-BE49-F238E27FC236}">
                <a16:creationId xmlns:a16="http://schemas.microsoft.com/office/drawing/2014/main" id="{AD0BE99E-579A-4FF4-8FF3-6A8B9D968BF5}"/>
              </a:ext>
            </a:extLst>
          </p:cNvPr>
          <p:cNvCxnSpPr/>
          <p:nvPr/>
        </p:nvCxnSpPr>
        <p:spPr>
          <a:xfrm flipV="1">
            <a:off x="1478755" y="3790664"/>
            <a:ext cx="0" cy="292963"/>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E55391E-B245-4F40-B3DB-07A9B18402EE}"/>
              </a:ext>
            </a:extLst>
          </p:cNvPr>
          <p:cNvSpPr txBox="1"/>
          <p:nvPr/>
        </p:nvSpPr>
        <p:spPr>
          <a:xfrm>
            <a:off x="1347308" y="4023178"/>
            <a:ext cx="262892" cy="369332"/>
          </a:xfrm>
          <a:prstGeom prst="rect">
            <a:avLst/>
          </a:prstGeom>
          <a:noFill/>
        </p:spPr>
        <p:txBody>
          <a:bodyPr wrap="none" lIns="0" rIns="0" rtlCol="0">
            <a:spAutoFit/>
          </a:bodyPr>
          <a:lstStyle/>
          <a:p>
            <a:pPr algn="ctr"/>
            <a:r>
              <a:rPr lang="en-US" dirty="0"/>
              <a:t>FK</a:t>
            </a:r>
          </a:p>
        </p:txBody>
      </p:sp>
      <p:cxnSp>
        <p:nvCxnSpPr>
          <p:cNvPr id="24" name="Straight Arrow Connector 23">
            <a:extLst>
              <a:ext uri="{FF2B5EF4-FFF2-40B4-BE49-F238E27FC236}">
                <a16:creationId xmlns:a16="http://schemas.microsoft.com/office/drawing/2014/main" id="{B0189B68-D566-4F87-B438-260B0578EB54}"/>
              </a:ext>
            </a:extLst>
          </p:cNvPr>
          <p:cNvCxnSpPr/>
          <p:nvPr/>
        </p:nvCxnSpPr>
        <p:spPr>
          <a:xfrm flipV="1">
            <a:off x="7162801" y="4216760"/>
            <a:ext cx="0" cy="292963"/>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7C59FFC-4D3B-4806-9ACB-025BE47FDEE7}"/>
              </a:ext>
            </a:extLst>
          </p:cNvPr>
          <p:cNvSpPr txBox="1"/>
          <p:nvPr/>
        </p:nvSpPr>
        <p:spPr>
          <a:xfrm>
            <a:off x="7031354" y="4449274"/>
            <a:ext cx="262892" cy="369332"/>
          </a:xfrm>
          <a:prstGeom prst="rect">
            <a:avLst/>
          </a:prstGeom>
          <a:noFill/>
        </p:spPr>
        <p:txBody>
          <a:bodyPr wrap="none" lIns="0" rIns="0" rtlCol="0">
            <a:spAutoFit/>
          </a:bodyPr>
          <a:lstStyle/>
          <a:p>
            <a:pPr algn="ctr"/>
            <a:r>
              <a:rPr lang="en-US" dirty="0"/>
              <a:t>FK</a:t>
            </a:r>
          </a:p>
        </p:txBody>
      </p:sp>
      <p:cxnSp>
        <p:nvCxnSpPr>
          <p:cNvPr id="26" name="Straight Arrow Connector 25">
            <a:extLst>
              <a:ext uri="{FF2B5EF4-FFF2-40B4-BE49-F238E27FC236}">
                <a16:creationId xmlns:a16="http://schemas.microsoft.com/office/drawing/2014/main" id="{89D9D523-87A4-441C-BE71-57752EB2653C}"/>
              </a:ext>
            </a:extLst>
          </p:cNvPr>
          <p:cNvCxnSpPr/>
          <p:nvPr/>
        </p:nvCxnSpPr>
        <p:spPr>
          <a:xfrm flipV="1">
            <a:off x="7840453" y="6212223"/>
            <a:ext cx="0" cy="292963"/>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CF1C296-574E-4D7A-BBAE-A781DFBDFB97}"/>
              </a:ext>
            </a:extLst>
          </p:cNvPr>
          <p:cNvSpPr txBox="1"/>
          <p:nvPr/>
        </p:nvSpPr>
        <p:spPr>
          <a:xfrm>
            <a:off x="7709006" y="6444737"/>
            <a:ext cx="262892" cy="369332"/>
          </a:xfrm>
          <a:prstGeom prst="rect">
            <a:avLst/>
          </a:prstGeom>
          <a:noFill/>
        </p:spPr>
        <p:txBody>
          <a:bodyPr wrap="none" lIns="0" rIns="0" rtlCol="0">
            <a:spAutoFit/>
          </a:bodyPr>
          <a:lstStyle/>
          <a:p>
            <a:pPr algn="ctr"/>
            <a:r>
              <a:rPr lang="en-US" dirty="0"/>
              <a:t>FK</a:t>
            </a:r>
          </a:p>
        </p:txBody>
      </p:sp>
    </p:spTree>
    <p:extLst>
      <p:ext uri="{BB962C8B-B14F-4D97-AF65-F5344CB8AC3E}">
        <p14:creationId xmlns:p14="http://schemas.microsoft.com/office/powerpoint/2010/main" val="23246108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B089-F852-4767-A34D-8D51BCBE894B}"/>
              </a:ext>
            </a:extLst>
          </p:cNvPr>
          <p:cNvSpPr>
            <a:spLocks noGrp="1"/>
          </p:cNvSpPr>
          <p:nvPr>
            <p:ph type="title"/>
          </p:nvPr>
        </p:nvSpPr>
        <p:spPr/>
        <p:txBody>
          <a:bodyPr/>
          <a:lstStyle/>
          <a:p>
            <a:r>
              <a:rPr lang="en-US" dirty="0"/>
              <a:t>To build an RDB…</a:t>
            </a:r>
          </a:p>
        </p:txBody>
      </p:sp>
      <p:sp>
        <p:nvSpPr>
          <p:cNvPr id="4" name="Slide Number Placeholder 3">
            <a:extLst>
              <a:ext uri="{FF2B5EF4-FFF2-40B4-BE49-F238E27FC236}">
                <a16:creationId xmlns:a16="http://schemas.microsoft.com/office/drawing/2014/main" id="{0B057815-E0DD-4430-92AA-53469371D4F3}"/>
              </a:ext>
            </a:extLst>
          </p:cNvPr>
          <p:cNvSpPr>
            <a:spLocks noGrp="1"/>
          </p:cNvSpPr>
          <p:nvPr>
            <p:ph type="sldNum" sz="quarter" idx="4"/>
          </p:nvPr>
        </p:nvSpPr>
        <p:spPr/>
        <p:txBody>
          <a:bodyPr/>
          <a:lstStyle/>
          <a:p>
            <a:fld id="{DC503246-BBCE-4F0A-BCDC-08FC4C52637D}" type="slidenum">
              <a:rPr lang="en-US" smtClean="0"/>
              <a:pPr/>
              <a:t>44</a:t>
            </a:fld>
            <a:endParaRPr lang="en-US"/>
          </a:p>
        </p:txBody>
      </p:sp>
      <p:graphicFrame>
        <p:nvGraphicFramePr>
          <p:cNvPr id="17" name="表格 7">
            <a:extLst>
              <a:ext uri="{FF2B5EF4-FFF2-40B4-BE49-F238E27FC236}">
                <a16:creationId xmlns:a16="http://schemas.microsoft.com/office/drawing/2014/main" id="{4A14E743-2B70-47BA-8CFA-9FDF894A641D}"/>
              </a:ext>
            </a:extLst>
          </p:cNvPr>
          <p:cNvGraphicFramePr>
            <a:graphicFrameLocks noGrp="1"/>
          </p:cNvGraphicFramePr>
          <p:nvPr/>
        </p:nvGraphicFramePr>
        <p:xfrm>
          <a:off x="6096000" y="2877604"/>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UserID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3</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sp>
        <p:nvSpPr>
          <p:cNvPr id="28" name="Rectangle 27">
            <a:extLst>
              <a:ext uri="{FF2B5EF4-FFF2-40B4-BE49-F238E27FC236}">
                <a16:creationId xmlns:a16="http://schemas.microsoft.com/office/drawing/2014/main" id="{9597B633-4EBE-41A5-90C1-AAFC1EC913C1}"/>
              </a:ext>
            </a:extLst>
          </p:cNvPr>
          <p:cNvSpPr/>
          <p:nvPr/>
        </p:nvSpPr>
        <p:spPr>
          <a:xfrm>
            <a:off x="5957049" y="3062637"/>
            <a:ext cx="959223" cy="121295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6" name="Content Placeholder 5">
            <a:extLst>
              <a:ext uri="{FF2B5EF4-FFF2-40B4-BE49-F238E27FC236}">
                <a16:creationId xmlns:a16="http://schemas.microsoft.com/office/drawing/2014/main" id="{4F5EB4F3-729C-420F-87AB-573E6AFA4B21}"/>
              </a:ext>
            </a:extLst>
          </p:cNvPr>
          <p:cNvSpPr>
            <a:spLocks noGrp="1"/>
          </p:cNvSpPr>
          <p:nvPr>
            <p:ph idx="1"/>
          </p:nvPr>
        </p:nvSpPr>
        <p:spPr/>
        <p:txBody>
          <a:bodyPr/>
          <a:lstStyle/>
          <a:p>
            <a:endParaRPr lang="en-US"/>
          </a:p>
        </p:txBody>
      </p:sp>
      <p:sp>
        <p:nvSpPr>
          <p:cNvPr id="11" name="Content Placeholder 2">
            <a:extLst>
              <a:ext uri="{FF2B5EF4-FFF2-40B4-BE49-F238E27FC236}">
                <a16:creationId xmlns:a16="http://schemas.microsoft.com/office/drawing/2014/main" id="{985C97A0-9286-4C76-8739-4E68A215B080}"/>
              </a:ext>
            </a:extLst>
          </p:cNvPr>
          <p:cNvSpPr txBox="1">
            <a:spLocks/>
          </p:cNvSpPr>
          <p:nvPr/>
        </p:nvSpPr>
        <p:spPr>
          <a:xfrm>
            <a:off x="425038" y="1371600"/>
            <a:ext cx="5670962" cy="2708434"/>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400" kern="1200">
                <a:solidFill>
                  <a:schemeClr val="tx1"/>
                </a:solidFill>
                <a:latin typeface="+mn-lt"/>
                <a:ea typeface="+mn-ea"/>
                <a:cs typeface="+mn-cs"/>
              </a:defRPr>
            </a:lvl1pPr>
            <a:lvl2pPr marL="228600" indent="0" algn="l" defTabSz="914400" rtl="0" eaLnBrk="1" latinLnBrk="0" hangingPunct="1">
              <a:lnSpc>
                <a:spcPct val="10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10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t>The core is to find PK-FKs.</a:t>
            </a:r>
          </a:p>
          <a:p>
            <a:endParaRPr lang="en-US" dirty="0"/>
          </a:p>
          <a:p>
            <a:r>
              <a:rPr lang="en-US" dirty="0"/>
              <a:t>Sometimes we want to model interdependencies between rows in the same table.</a:t>
            </a:r>
          </a:p>
          <a:p>
            <a:pPr marL="800100" lvl="2" indent="-342900">
              <a:buFont typeface="Arial" panose="020B0604020202020204" pitchFamily="34" charset="0"/>
              <a:buChar char="•"/>
            </a:pPr>
            <a:r>
              <a:rPr lang="en-US" dirty="0"/>
              <a:t>But there is a lot of freedom…</a:t>
            </a:r>
          </a:p>
        </p:txBody>
      </p:sp>
    </p:spTree>
    <p:extLst>
      <p:ext uri="{BB962C8B-B14F-4D97-AF65-F5344CB8AC3E}">
        <p14:creationId xmlns:p14="http://schemas.microsoft.com/office/powerpoint/2010/main" val="319241925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B089-F852-4767-A34D-8D51BCBE894B}"/>
              </a:ext>
            </a:extLst>
          </p:cNvPr>
          <p:cNvSpPr>
            <a:spLocks noGrp="1"/>
          </p:cNvSpPr>
          <p:nvPr>
            <p:ph type="title"/>
          </p:nvPr>
        </p:nvSpPr>
        <p:spPr/>
        <p:txBody>
          <a:bodyPr/>
          <a:lstStyle/>
          <a:p>
            <a:r>
              <a:rPr lang="en-US" dirty="0"/>
              <a:t>To build an RDB…</a:t>
            </a:r>
          </a:p>
        </p:txBody>
      </p:sp>
      <p:sp>
        <p:nvSpPr>
          <p:cNvPr id="4" name="Slide Number Placeholder 3">
            <a:extLst>
              <a:ext uri="{FF2B5EF4-FFF2-40B4-BE49-F238E27FC236}">
                <a16:creationId xmlns:a16="http://schemas.microsoft.com/office/drawing/2014/main" id="{0B057815-E0DD-4430-92AA-53469371D4F3}"/>
              </a:ext>
            </a:extLst>
          </p:cNvPr>
          <p:cNvSpPr>
            <a:spLocks noGrp="1"/>
          </p:cNvSpPr>
          <p:nvPr>
            <p:ph type="sldNum" sz="quarter" idx="4"/>
          </p:nvPr>
        </p:nvSpPr>
        <p:spPr/>
        <p:txBody>
          <a:bodyPr/>
          <a:lstStyle/>
          <a:p>
            <a:fld id="{DC503246-BBCE-4F0A-BCDC-08FC4C52637D}" type="slidenum">
              <a:rPr lang="en-US" smtClean="0"/>
              <a:pPr/>
              <a:t>45</a:t>
            </a:fld>
            <a:endParaRPr lang="en-US"/>
          </a:p>
        </p:txBody>
      </p:sp>
      <p:graphicFrame>
        <p:nvGraphicFramePr>
          <p:cNvPr id="17" name="表格 7">
            <a:extLst>
              <a:ext uri="{FF2B5EF4-FFF2-40B4-BE49-F238E27FC236}">
                <a16:creationId xmlns:a16="http://schemas.microsoft.com/office/drawing/2014/main" id="{4A14E743-2B70-47BA-8CFA-9FDF894A641D}"/>
              </a:ext>
            </a:extLst>
          </p:cNvPr>
          <p:cNvGraphicFramePr>
            <a:graphicFrameLocks noGrp="1"/>
          </p:cNvGraphicFramePr>
          <p:nvPr/>
        </p:nvGraphicFramePr>
        <p:xfrm>
          <a:off x="6096000" y="2877604"/>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UserID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3</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9" name="表格 11">
            <a:extLst>
              <a:ext uri="{FF2B5EF4-FFF2-40B4-BE49-F238E27FC236}">
                <a16:creationId xmlns:a16="http://schemas.microsoft.com/office/drawing/2014/main" id="{2889916F-8F0B-41C7-8A09-F2B1E7EAB8F6}"/>
              </a:ext>
            </a:extLst>
          </p:cNvPr>
          <p:cNvGraphicFramePr>
            <a:graphicFrameLocks noGrp="1"/>
          </p:cNvGraphicFramePr>
          <p:nvPr/>
        </p:nvGraphicFramePr>
        <p:xfrm>
          <a:off x="6096000" y="5031498"/>
          <a:ext cx="1078086" cy="917573"/>
        </p:xfrm>
        <a:graphic>
          <a:graphicData uri="http://schemas.openxmlformats.org/drawingml/2006/table">
            <a:tbl>
              <a:tblPr firstRow="1" bandRow="1">
                <a:tableStyleId>{91EBBBCC-DAD2-459C-BE2E-F6DE35CF9A28}</a:tableStyleId>
              </a:tblPr>
              <a:tblGrid>
                <a:gridCol w="1078086">
                  <a:extLst>
                    <a:ext uri="{9D8B030D-6E8A-4147-A177-3AD203B41FA5}">
                      <a16:colId xmlns:a16="http://schemas.microsoft.com/office/drawing/2014/main" val="2620867882"/>
                    </a:ext>
                  </a:extLst>
                </a:gridCol>
              </a:tblGrid>
              <a:tr h="250759">
                <a:tc>
                  <a:txBody>
                    <a:bodyPr/>
                    <a:lstStyle/>
                    <a:p>
                      <a:pPr algn="ctr"/>
                      <a:r>
                        <a:rPr lang="en-US" altLang="zh-CN" sz="1200" dirty="0"/>
                        <a:t>Merchant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bl>
          </a:graphicData>
        </a:graphic>
      </p:graphicFrame>
      <p:cxnSp>
        <p:nvCxnSpPr>
          <p:cNvPr id="6" name="Straight Arrow Connector 5">
            <a:extLst>
              <a:ext uri="{FF2B5EF4-FFF2-40B4-BE49-F238E27FC236}">
                <a16:creationId xmlns:a16="http://schemas.microsoft.com/office/drawing/2014/main" id="{13355DE1-3CB4-4760-AEEC-1263CB3EAB7E}"/>
              </a:ext>
            </a:extLst>
          </p:cNvPr>
          <p:cNvCxnSpPr>
            <a:endCxn id="9" idx="0"/>
          </p:cNvCxnSpPr>
          <p:nvPr/>
        </p:nvCxnSpPr>
        <p:spPr>
          <a:xfrm>
            <a:off x="6490447" y="4221897"/>
            <a:ext cx="144596" cy="809601"/>
          </a:xfrm>
          <a:prstGeom prst="straightConnector1">
            <a:avLst/>
          </a:prstGeom>
          <a:ln w="19050" cap="rnd">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C533029B-BB43-4D04-B6A5-A1BD760FFBC4}"/>
              </a:ext>
            </a:extLst>
          </p:cNvPr>
          <p:cNvSpPr>
            <a:spLocks noGrp="1"/>
          </p:cNvSpPr>
          <p:nvPr>
            <p:ph idx="1"/>
          </p:nvPr>
        </p:nvSpPr>
        <p:spPr/>
        <p:txBody>
          <a:bodyPr/>
          <a:lstStyle/>
          <a:p>
            <a:endParaRPr lang="en-US"/>
          </a:p>
        </p:txBody>
      </p:sp>
      <p:sp>
        <p:nvSpPr>
          <p:cNvPr id="10" name="Content Placeholder 2">
            <a:extLst>
              <a:ext uri="{FF2B5EF4-FFF2-40B4-BE49-F238E27FC236}">
                <a16:creationId xmlns:a16="http://schemas.microsoft.com/office/drawing/2014/main" id="{A547AB24-678B-4238-8BFE-DF30050E781F}"/>
              </a:ext>
            </a:extLst>
          </p:cNvPr>
          <p:cNvSpPr txBox="1">
            <a:spLocks/>
          </p:cNvSpPr>
          <p:nvPr/>
        </p:nvSpPr>
        <p:spPr>
          <a:xfrm>
            <a:off x="425038" y="1371600"/>
            <a:ext cx="5670962" cy="2708434"/>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400" kern="1200">
                <a:solidFill>
                  <a:schemeClr val="tx1"/>
                </a:solidFill>
                <a:latin typeface="+mn-lt"/>
                <a:ea typeface="+mn-ea"/>
                <a:cs typeface="+mn-cs"/>
              </a:defRPr>
            </a:lvl1pPr>
            <a:lvl2pPr marL="228600" indent="0" algn="l" defTabSz="914400" rtl="0" eaLnBrk="1" latinLnBrk="0" hangingPunct="1">
              <a:lnSpc>
                <a:spcPct val="10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10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t>The core is to find PK-FKs.</a:t>
            </a:r>
          </a:p>
          <a:p>
            <a:endParaRPr lang="en-US" dirty="0"/>
          </a:p>
          <a:p>
            <a:r>
              <a:rPr lang="en-US" dirty="0"/>
              <a:t>Sometimes we want to model interdependencies between rows in the same table.</a:t>
            </a:r>
          </a:p>
          <a:p>
            <a:pPr marL="800100" lvl="2" indent="-342900">
              <a:buFont typeface="Arial" panose="020B0604020202020204" pitchFamily="34" charset="0"/>
              <a:buChar char="•"/>
            </a:pPr>
            <a:r>
              <a:rPr lang="en-US" dirty="0"/>
              <a:t>But there is a lot of freedom…</a:t>
            </a:r>
          </a:p>
        </p:txBody>
      </p:sp>
    </p:spTree>
    <p:extLst>
      <p:ext uri="{BB962C8B-B14F-4D97-AF65-F5344CB8AC3E}">
        <p14:creationId xmlns:p14="http://schemas.microsoft.com/office/powerpoint/2010/main" val="15687308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B089-F852-4767-A34D-8D51BCBE894B}"/>
              </a:ext>
            </a:extLst>
          </p:cNvPr>
          <p:cNvSpPr>
            <a:spLocks noGrp="1"/>
          </p:cNvSpPr>
          <p:nvPr>
            <p:ph type="title"/>
          </p:nvPr>
        </p:nvSpPr>
        <p:spPr/>
        <p:txBody>
          <a:bodyPr/>
          <a:lstStyle/>
          <a:p>
            <a:r>
              <a:rPr lang="en-US" dirty="0"/>
              <a:t>To build an RDB…</a:t>
            </a:r>
          </a:p>
        </p:txBody>
      </p:sp>
      <p:sp>
        <p:nvSpPr>
          <p:cNvPr id="4" name="Slide Number Placeholder 3">
            <a:extLst>
              <a:ext uri="{FF2B5EF4-FFF2-40B4-BE49-F238E27FC236}">
                <a16:creationId xmlns:a16="http://schemas.microsoft.com/office/drawing/2014/main" id="{0B057815-E0DD-4430-92AA-53469371D4F3}"/>
              </a:ext>
            </a:extLst>
          </p:cNvPr>
          <p:cNvSpPr>
            <a:spLocks noGrp="1"/>
          </p:cNvSpPr>
          <p:nvPr>
            <p:ph type="sldNum" sz="quarter" idx="4"/>
          </p:nvPr>
        </p:nvSpPr>
        <p:spPr/>
        <p:txBody>
          <a:bodyPr/>
          <a:lstStyle/>
          <a:p>
            <a:fld id="{DC503246-BBCE-4F0A-BCDC-08FC4C52637D}" type="slidenum">
              <a:rPr lang="en-US" smtClean="0"/>
              <a:pPr/>
              <a:t>46</a:t>
            </a:fld>
            <a:endParaRPr lang="en-US"/>
          </a:p>
        </p:txBody>
      </p:sp>
      <p:graphicFrame>
        <p:nvGraphicFramePr>
          <p:cNvPr id="17" name="表格 7">
            <a:extLst>
              <a:ext uri="{FF2B5EF4-FFF2-40B4-BE49-F238E27FC236}">
                <a16:creationId xmlns:a16="http://schemas.microsoft.com/office/drawing/2014/main" id="{4A14E743-2B70-47BA-8CFA-9FDF894A641D}"/>
              </a:ext>
            </a:extLst>
          </p:cNvPr>
          <p:cNvGraphicFramePr>
            <a:graphicFrameLocks noGrp="1"/>
          </p:cNvGraphicFramePr>
          <p:nvPr>
            <p:extLst>
              <p:ext uri="{D42A27DB-BD31-4B8C-83A1-F6EECF244321}">
                <p14:modId xmlns:p14="http://schemas.microsoft.com/office/powerpoint/2010/main" val="585529389"/>
              </p:ext>
            </p:extLst>
          </p:nvPr>
        </p:nvGraphicFramePr>
        <p:xfrm>
          <a:off x="6096000" y="2877604"/>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UserID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CN" sz="800" b="1" dirty="0"/>
                        <a:t>3</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sp>
        <p:nvSpPr>
          <p:cNvPr id="6" name="Content Placeholder 5">
            <a:extLst>
              <a:ext uri="{FF2B5EF4-FFF2-40B4-BE49-F238E27FC236}">
                <a16:creationId xmlns:a16="http://schemas.microsoft.com/office/drawing/2014/main" id="{B8D50229-9701-4D2E-A6CE-C6512A073EA4}"/>
              </a:ext>
            </a:extLst>
          </p:cNvPr>
          <p:cNvSpPr>
            <a:spLocks noGrp="1"/>
          </p:cNvSpPr>
          <p:nvPr>
            <p:ph idx="1"/>
          </p:nvPr>
        </p:nvSpPr>
        <p:spPr/>
        <p:txBody>
          <a:bodyPr/>
          <a:lstStyle/>
          <a:p>
            <a:endParaRPr lang="en-US"/>
          </a:p>
        </p:txBody>
      </p:sp>
      <p:sp>
        <p:nvSpPr>
          <p:cNvPr id="11" name="Content Placeholder 2">
            <a:extLst>
              <a:ext uri="{FF2B5EF4-FFF2-40B4-BE49-F238E27FC236}">
                <a16:creationId xmlns:a16="http://schemas.microsoft.com/office/drawing/2014/main" id="{7033B918-BE2A-4EB4-9145-D79A8E531E71}"/>
              </a:ext>
            </a:extLst>
          </p:cNvPr>
          <p:cNvSpPr txBox="1">
            <a:spLocks/>
          </p:cNvSpPr>
          <p:nvPr/>
        </p:nvSpPr>
        <p:spPr>
          <a:xfrm>
            <a:off x="425038" y="1371600"/>
            <a:ext cx="5670962" cy="2708434"/>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400" kern="1200">
                <a:solidFill>
                  <a:schemeClr val="tx1"/>
                </a:solidFill>
                <a:latin typeface="+mn-lt"/>
                <a:ea typeface="+mn-ea"/>
                <a:cs typeface="+mn-cs"/>
              </a:defRPr>
            </a:lvl1pPr>
            <a:lvl2pPr marL="228600" indent="0" algn="l" defTabSz="914400" rtl="0" eaLnBrk="1" latinLnBrk="0" hangingPunct="1">
              <a:lnSpc>
                <a:spcPct val="10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10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t>The core is to find PK-FKs.</a:t>
            </a:r>
          </a:p>
          <a:p>
            <a:endParaRPr lang="en-US" dirty="0"/>
          </a:p>
          <a:p>
            <a:r>
              <a:rPr lang="en-US" dirty="0"/>
              <a:t>Sometimes we want to model interdependencies between rows in the same table.</a:t>
            </a:r>
          </a:p>
          <a:p>
            <a:pPr marL="800100" lvl="2" indent="-342900">
              <a:buFont typeface="Arial" panose="020B0604020202020204" pitchFamily="34" charset="0"/>
              <a:buChar char="•"/>
            </a:pPr>
            <a:r>
              <a:rPr lang="en-US" dirty="0"/>
              <a:t>But there is a lot of freedom…</a:t>
            </a:r>
          </a:p>
        </p:txBody>
      </p:sp>
    </p:spTree>
    <p:extLst>
      <p:ext uri="{BB962C8B-B14F-4D97-AF65-F5344CB8AC3E}">
        <p14:creationId xmlns:p14="http://schemas.microsoft.com/office/powerpoint/2010/main" val="424435484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B089-F852-4767-A34D-8D51BCBE894B}"/>
              </a:ext>
            </a:extLst>
          </p:cNvPr>
          <p:cNvSpPr>
            <a:spLocks noGrp="1"/>
          </p:cNvSpPr>
          <p:nvPr>
            <p:ph type="title"/>
          </p:nvPr>
        </p:nvSpPr>
        <p:spPr/>
        <p:txBody>
          <a:bodyPr/>
          <a:lstStyle/>
          <a:p>
            <a:r>
              <a:rPr lang="en-US" dirty="0"/>
              <a:t>To build an RDB…</a:t>
            </a:r>
          </a:p>
        </p:txBody>
      </p:sp>
      <p:sp>
        <p:nvSpPr>
          <p:cNvPr id="4" name="Slide Number Placeholder 3">
            <a:extLst>
              <a:ext uri="{FF2B5EF4-FFF2-40B4-BE49-F238E27FC236}">
                <a16:creationId xmlns:a16="http://schemas.microsoft.com/office/drawing/2014/main" id="{0B057815-E0DD-4430-92AA-53469371D4F3}"/>
              </a:ext>
            </a:extLst>
          </p:cNvPr>
          <p:cNvSpPr>
            <a:spLocks noGrp="1"/>
          </p:cNvSpPr>
          <p:nvPr>
            <p:ph type="sldNum" sz="quarter" idx="4"/>
          </p:nvPr>
        </p:nvSpPr>
        <p:spPr/>
        <p:txBody>
          <a:bodyPr/>
          <a:lstStyle/>
          <a:p>
            <a:fld id="{DC503246-BBCE-4F0A-BCDC-08FC4C52637D}" type="slidenum">
              <a:rPr lang="en-US" smtClean="0"/>
              <a:pPr/>
              <a:t>47</a:t>
            </a:fld>
            <a:endParaRPr lang="en-US"/>
          </a:p>
        </p:txBody>
      </p:sp>
      <p:graphicFrame>
        <p:nvGraphicFramePr>
          <p:cNvPr id="17" name="表格 7">
            <a:extLst>
              <a:ext uri="{FF2B5EF4-FFF2-40B4-BE49-F238E27FC236}">
                <a16:creationId xmlns:a16="http://schemas.microsoft.com/office/drawing/2014/main" id="{4A14E743-2B70-47BA-8CFA-9FDF894A641D}"/>
              </a:ext>
            </a:extLst>
          </p:cNvPr>
          <p:cNvGraphicFramePr>
            <a:graphicFrameLocks noGrp="1"/>
          </p:cNvGraphicFramePr>
          <p:nvPr>
            <p:extLst>
              <p:ext uri="{D42A27DB-BD31-4B8C-83A1-F6EECF244321}">
                <p14:modId xmlns:p14="http://schemas.microsoft.com/office/powerpoint/2010/main" val="3857593602"/>
              </p:ext>
            </p:extLst>
          </p:nvPr>
        </p:nvGraphicFramePr>
        <p:xfrm>
          <a:off x="6096000" y="2877604"/>
          <a:ext cx="3857155"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2969143317"/>
                    </a:ext>
                  </a:extLst>
                </a:gridCol>
              </a:tblGrid>
              <a:tr h="250759">
                <a:tc gridSpan="5">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ProductID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UserID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P1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P2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P1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P3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800" b="1" dirty="0"/>
                        <a:t>3</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9" name="表格 11">
            <a:extLst>
              <a:ext uri="{FF2B5EF4-FFF2-40B4-BE49-F238E27FC236}">
                <a16:creationId xmlns:a16="http://schemas.microsoft.com/office/drawing/2014/main" id="{2889916F-8F0B-41C7-8A09-F2B1E7EAB8F6}"/>
              </a:ext>
            </a:extLst>
          </p:cNvPr>
          <p:cNvGraphicFramePr>
            <a:graphicFrameLocks noGrp="1"/>
          </p:cNvGraphicFramePr>
          <p:nvPr>
            <p:extLst>
              <p:ext uri="{D42A27DB-BD31-4B8C-83A1-F6EECF244321}">
                <p14:modId xmlns:p14="http://schemas.microsoft.com/office/powerpoint/2010/main" val="1686536105"/>
              </p:ext>
            </p:extLst>
          </p:nvPr>
        </p:nvGraphicFramePr>
        <p:xfrm>
          <a:off x="977848" y="4851803"/>
          <a:ext cx="3784848" cy="1130933"/>
        </p:xfrm>
        <a:graphic>
          <a:graphicData uri="http://schemas.openxmlformats.org/drawingml/2006/table">
            <a:tbl>
              <a:tblPr firstRow="1" bandRow="1">
                <a:tableStyleId>{91EBBBCC-DAD2-459C-BE2E-F6DE35CF9A28}</a:tableStyleId>
              </a:tblPr>
              <a:tblGrid>
                <a:gridCol w="946212">
                  <a:extLst>
                    <a:ext uri="{9D8B030D-6E8A-4147-A177-3AD203B41FA5}">
                      <a16:colId xmlns:a16="http://schemas.microsoft.com/office/drawing/2014/main" val="2104050735"/>
                    </a:ext>
                  </a:extLst>
                </a:gridCol>
                <a:gridCol w="946212">
                  <a:extLst>
                    <a:ext uri="{9D8B030D-6E8A-4147-A177-3AD203B41FA5}">
                      <a16:colId xmlns:a16="http://schemas.microsoft.com/office/drawing/2014/main" val="2620867882"/>
                    </a:ext>
                  </a:extLst>
                </a:gridCol>
                <a:gridCol w="946212">
                  <a:extLst>
                    <a:ext uri="{9D8B030D-6E8A-4147-A177-3AD203B41FA5}">
                      <a16:colId xmlns:a16="http://schemas.microsoft.com/office/drawing/2014/main" val="2216170844"/>
                    </a:ext>
                  </a:extLst>
                </a:gridCol>
                <a:gridCol w="946212">
                  <a:extLst>
                    <a:ext uri="{9D8B030D-6E8A-4147-A177-3AD203B41FA5}">
                      <a16:colId xmlns:a16="http://schemas.microsoft.com/office/drawing/2014/main" val="2380291924"/>
                    </a:ext>
                  </a:extLst>
                </a:gridCol>
              </a:tblGrid>
              <a:tr h="250759">
                <a:tc gridSpan="4">
                  <a:txBody>
                    <a:bodyPr/>
                    <a:lstStyle/>
                    <a:p>
                      <a:pPr algn="ctr"/>
                      <a:r>
                        <a:rPr lang="en-US" altLang="zh-CN" sz="1200" dirty="0"/>
                        <a:t>Product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r>
                        <a:rPr lang="en-US" altLang="zh-CN" sz="1200" dirty="0"/>
                        <a:t>Product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ProductID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P1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92687303"/>
                  </a:ext>
                </a:extLst>
              </a:tr>
              <a:tr h="208966">
                <a:tc>
                  <a:txBody>
                    <a:bodyPr/>
                    <a:lstStyle/>
                    <a:p>
                      <a:pPr algn="ctr"/>
                      <a:r>
                        <a:rPr lang="en-US" altLang="zh-CN" sz="800" dirty="0"/>
                        <a:t>P2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65066815"/>
                  </a:ext>
                </a:extLst>
              </a:tr>
              <a:tr h="208966">
                <a:tc>
                  <a:txBody>
                    <a:bodyPr/>
                    <a:lstStyle/>
                    <a:p>
                      <a:pPr algn="ctr"/>
                      <a:r>
                        <a:rPr lang="en-US" altLang="zh-CN" sz="800" dirty="0"/>
                        <a:t>P3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10153602"/>
                  </a:ext>
                </a:extLst>
              </a:tr>
            </a:tbl>
          </a:graphicData>
        </a:graphic>
      </p:graphicFrame>
      <p:sp>
        <p:nvSpPr>
          <p:cNvPr id="12" name="Freeform: Shape 11">
            <a:extLst>
              <a:ext uri="{FF2B5EF4-FFF2-40B4-BE49-F238E27FC236}">
                <a16:creationId xmlns:a16="http://schemas.microsoft.com/office/drawing/2014/main" id="{35DE42DF-1595-4790-83B2-9F243F4619D5}"/>
              </a:ext>
            </a:extLst>
          </p:cNvPr>
          <p:cNvSpPr/>
          <p:nvPr/>
        </p:nvSpPr>
        <p:spPr>
          <a:xfrm>
            <a:off x="1509204" y="4221897"/>
            <a:ext cx="4933199" cy="629906"/>
          </a:xfrm>
          <a:custGeom>
            <a:avLst/>
            <a:gdLst>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5" fmla="*/ 3453414 w 4027904"/>
              <a:gd name="connsiteY5" fmla="*/ 141390 h 480426"/>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0" fmla="*/ 0 w 3994952"/>
              <a:gd name="connsiteY0" fmla="*/ 0 h 472201"/>
              <a:gd name="connsiteX1" fmla="*/ 2272684 w 3994952"/>
              <a:gd name="connsiteY1" fmla="*/ 408373 h 472201"/>
              <a:gd name="connsiteX2" fmla="*/ 3586579 w 3994952"/>
              <a:gd name="connsiteY2" fmla="*/ 435006 h 472201"/>
              <a:gd name="connsiteX3" fmla="*/ 3994952 w 3994952"/>
              <a:gd name="connsiteY3" fmla="*/ 53266 h 472201"/>
              <a:gd name="connsiteX0" fmla="*/ 0 w 3994952"/>
              <a:gd name="connsiteY0" fmla="*/ 0 h 486106"/>
              <a:gd name="connsiteX1" fmla="*/ 1473694 w 3994952"/>
              <a:gd name="connsiteY1" fmla="*/ 435006 h 486106"/>
              <a:gd name="connsiteX2" fmla="*/ 3586579 w 3994952"/>
              <a:gd name="connsiteY2" fmla="*/ 435006 h 486106"/>
              <a:gd name="connsiteX3" fmla="*/ 3994952 w 3994952"/>
              <a:gd name="connsiteY3" fmla="*/ 53266 h 486106"/>
              <a:gd name="connsiteX0" fmla="*/ 0 w 3994952"/>
              <a:gd name="connsiteY0" fmla="*/ 0 h 456444"/>
              <a:gd name="connsiteX1" fmla="*/ 1473694 w 3994952"/>
              <a:gd name="connsiteY1" fmla="*/ 435006 h 456444"/>
              <a:gd name="connsiteX2" fmla="*/ 3009531 w 3994952"/>
              <a:gd name="connsiteY2" fmla="*/ 355107 h 456444"/>
              <a:gd name="connsiteX3" fmla="*/ 3994952 w 3994952"/>
              <a:gd name="connsiteY3" fmla="*/ 53266 h 456444"/>
              <a:gd name="connsiteX0" fmla="*/ 0 w 3994952"/>
              <a:gd name="connsiteY0" fmla="*/ 0 h 435192"/>
              <a:gd name="connsiteX1" fmla="*/ 1473694 w 3994952"/>
              <a:gd name="connsiteY1" fmla="*/ 435006 h 435192"/>
              <a:gd name="connsiteX2" fmla="*/ 3994952 w 3994952"/>
              <a:gd name="connsiteY2" fmla="*/ 53266 h 435192"/>
              <a:gd name="connsiteX0" fmla="*/ 0 w 3994952"/>
              <a:gd name="connsiteY0" fmla="*/ 0 h 417447"/>
              <a:gd name="connsiteX1" fmla="*/ 2086253 w 3994952"/>
              <a:gd name="connsiteY1" fmla="*/ 417250 h 417447"/>
              <a:gd name="connsiteX2" fmla="*/ 3994952 w 3994952"/>
              <a:gd name="connsiteY2" fmla="*/ 53266 h 417447"/>
              <a:gd name="connsiteX0" fmla="*/ 0 w 3994952"/>
              <a:gd name="connsiteY0" fmla="*/ 0 h 448450"/>
              <a:gd name="connsiteX1" fmla="*/ 479395 w 3994952"/>
              <a:gd name="connsiteY1" fmla="*/ 381740 h 448450"/>
              <a:gd name="connsiteX2" fmla="*/ 2086253 w 3994952"/>
              <a:gd name="connsiteY2" fmla="*/ 417250 h 448450"/>
              <a:gd name="connsiteX3" fmla="*/ 3994952 w 3994952"/>
              <a:gd name="connsiteY3" fmla="*/ 53266 h 448450"/>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4000337"/>
              <a:gd name="connsiteY0" fmla="*/ 0 h 1767049"/>
              <a:gd name="connsiteX1" fmla="*/ 484780 w 4000337"/>
              <a:gd name="connsiteY1" fmla="*/ 1633491 h 1767049"/>
              <a:gd name="connsiteX2" fmla="*/ 2091638 w 4000337"/>
              <a:gd name="connsiteY2" fmla="*/ 1669001 h 1767049"/>
              <a:gd name="connsiteX3" fmla="*/ 3423288 w 4000337"/>
              <a:gd name="connsiteY3" fmla="*/ 1633490 h 1767049"/>
              <a:gd name="connsiteX4" fmla="*/ 4000337 w 4000337"/>
              <a:gd name="connsiteY4" fmla="*/ 1305017 h 1767049"/>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62122"/>
              <a:gd name="connsiteX1" fmla="*/ 1297968 w 4000337"/>
              <a:gd name="connsiteY1" fmla="*/ 435006 h 1762122"/>
              <a:gd name="connsiteX2" fmla="*/ 2091638 w 4000337"/>
              <a:gd name="connsiteY2" fmla="*/ 1669001 h 1762122"/>
              <a:gd name="connsiteX3" fmla="*/ 3423288 w 4000337"/>
              <a:gd name="connsiteY3" fmla="*/ 1633490 h 1762122"/>
              <a:gd name="connsiteX4" fmla="*/ 4000337 w 4000337"/>
              <a:gd name="connsiteY4" fmla="*/ 1305017 h 1762122"/>
              <a:gd name="connsiteX0" fmla="*/ 0 w 4000337"/>
              <a:gd name="connsiteY0" fmla="*/ 0 h 1670700"/>
              <a:gd name="connsiteX1" fmla="*/ 1297968 w 4000337"/>
              <a:gd name="connsiteY1" fmla="*/ 435006 h 1670700"/>
              <a:gd name="connsiteX2" fmla="*/ 2075482 w 4000337"/>
              <a:gd name="connsiteY2" fmla="*/ 1500325 h 1670700"/>
              <a:gd name="connsiteX3" fmla="*/ 3423288 w 4000337"/>
              <a:gd name="connsiteY3" fmla="*/ 1633490 h 1670700"/>
              <a:gd name="connsiteX4" fmla="*/ 4000337 w 4000337"/>
              <a:gd name="connsiteY4" fmla="*/ 1305017 h 1670700"/>
              <a:gd name="connsiteX0" fmla="*/ 0 w 4000337"/>
              <a:gd name="connsiteY0" fmla="*/ 0 h 1646232"/>
              <a:gd name="connsiteX1" fmla="*/ 1168719 w 4000337"/>
              <a:gd name="connsiteY1" fmla="*/ 1518081 h 1646232"/>
              <a:gd name="connsiteX2" fmla="*/ 2075482 w 4000337"/>
              <a:gd name="connsiteY2" fmla="*/ 1500325 h 1646232"/>
              <a:gd name="connsiteX3" fmla="*/ 3423288 w 4000337"/>
              <a:gd name="connsiteY3" fmla="*/ 1633490 h 1646232"/>
              <a:gd name="connsiteX4" fmla="*/ 4000337 w 4000337"/>
              <a:gd name="connsiteY4" fmla="*/ 1305017 h 1646232"/>
              <a:gd name="connsiteX0" fmla="*/ 0 w 3359480"/>
              <a:gd name="connsiteY0" fmla="*/ 0 h 1708376"/>
              <a:gd name="connsiteX1" fmla="*/ 527862 w 3359480"/>
              <a:gd name="connsiteY1" fmla="*/ 1580225 h 1708376"/>
              <a:gd name="connsiteX2" fmla="*/ 1434625 w 3359480"/>
              <a:gd name="connsiteY2" fmla="*/ 1562469 h 1708376"/>
              <a:gd name="connsiteX3" fmla="*/ 2782431 w 3359480"/>
              <a:gd name="connsiteY3" fmla="*/ 1695634 h 1708376"/>
              <a:gd name="connsiteX4" fmla="*/ 3359480 w 3359480"/>
              <a:gd name="connsiteY4" fmla="*/ 1367161 h 1708376"/>
              <a:gd name="connsiteX0" fmla="*/ 0 w 3359480"/>
              <a:gd name="connsiteY0" fmla="*/ 0 h 1737208"/>
              <a:gd name="connsiteX1" fmla="*/ 926378 w 3359480"/>
              <a:gd name="connsiteY1" fmla="*/ 399495 h 1737208"/>
              <a:gd name="connsiteX2" fmla="*/ 1434625 w 3359480"/>
              <a:gd name="connsiteY2" fmla="*/ 1562469 h 1737208"/>
              <a:gd name="connsiteX3" fmla="*/ 2782431 w 3359480"/>
              <a:gd name="connsiteY3" fmla="*/ 1695634 h 1737208"/>
              <a:gd name="connsiteX4" fmla="*/ 3359480 w 3359480"/>
              <a:gd name="connsiteY4" fmla="*/ 1367161 h 1737208"/>
              <a:gd name="connsiteX0" fmla="*/ 0 w 3359480"/>
              <a:gd name="connsiteY0" fmla="*/ 0 h 1737208"/>
              <a:gd name="connsiteX1" fmla="*/ 926378 w 3359480"/>
              <a:gd name="connsiteY1" fmla="*/ 399495 h 1737208"/>
              <a:gd name="connsiteX2" fmla="*/ 1434625 w 3359480"/>
              <a:gd name="connsiteY2" fmla="*/ 1562469 h 1737208"/>
              <a:gd name="connsiteX3" fmla="*/ 2782431 w 3359480"/>
              <a:gd name="connsiteY3" fmla="*/ 1695634 h 1737208"/>
              <a:gd name="connsiteX4" fmla="*/ 3359480 w 3359480"/>
              <a:gd name="connsiteY4" fmla="*/ 1367161 h 1737208"/>
              <a:gd name="connsiteX0" fmla="*/ 0 w 2674274"/>
              <a:gd name="connsiteY0" fmla="*/ 2255302 h 2303798"/>
              <a:gd name="connsiteX1" fmla="*/ 241172 w 2674274"/>
              <a:gd name="connsiteY1" fmla="*/ 19174 h 2303798"/>
              <a:gd name="connsiteX2" fmla="*/ 749419 w 2674274"/>
              <a:gd name="connsiteY2" fmla="*/ 1182148 h 2303798"/>
              <a:gd name="connsiteX3" fmla="*/ 2097225 w 2674274"/>
              <a:gd name="connsiteY3" fmla="*/ 1315313 h 2303798"/>
              <a:gd name="connsiteX4" fmla="*/ 2674274 w 2674274"/>
              <a:gd name="connsiteY4" fmla="*/ 986840 h 2303798"/>
              <a:gd name="connsiteX0" fmla="*/ 0 w 2674274"/>
              <a:gd name="connsiteY0" fmla="*/ 1268462 h 1801264"/>
              <a:gd name="connsiteX1" fmla="*/ 1665966 w 2674274"/>
              <a:gd name="connsiteY1" fmla="*/ 1739675 h 1801264"/>
              <a:gd name="connsiteX2" fmla="*/ 749419 w 2674274"/>
              <a:gd name="connsiteY2" fmla="*/ 195308 h 1801264"/>
              <a:gd name="connsiteX3" fmla="*/ 2097225 w 2674274"/>
              <a:gd name="connsiteY3" fmla="*/ 328473 h 1801264"/>
              <a:gd name="connsiteX4" fmla="*/ 2674274 w 2674274"/>
              <a:gd name="connsiteY4" fmla="*/ 0 h 1801264"/>
              <a:gd name="connsiteX0" fmla="*/ 0 w 2674274"/>
              <a:gd name="connsiteY0" fmla="*/ 1268462 h 1740226"/>
              <a:gd name="connsiteX1" fmla="*/ 1665966 w 2674274"/>
              <a:gd name="connsiteY1" fmla="*/ 1739675 h 1740226"/>
              <a:gd name="connsiteX2" fmla="*/ 2272100 w 2674274"/>
              <a:gd name="connsiteY2" fmla="*/ 1226249 h 1740226"/>
              <a:gd name="connsiteX3" fmla="*/ 2097225 w 2674274"/>
              <a:gd name="connsiteY3" fmla="*/ 328473 h 1740226"/>
              <a:gd name="connsiteX4" fmla="*/ 2674274 w 2674274"/>
              <a:gd name="connsiteY4" fmla="*/ 0 h 1740226"/>
              <a:gd name="connsiteX0" fmla="*/ 0 w 2674274"/>
              <a:gd name="connsiteY0" fmla="*/ 1268462 h 1740226"/>
              <a:gd name="connsiteX1" fmla="*/ 1665966 w 2674274"/>
              <a:gd name="connsiteY1" fmla="*/ 1739675 h 1740226"/>
              <a:gd name="connsiteX2" fmla="*/ 2272100 w 2674274"/>
              <a:gd name="connsiteY2" fmla="*/ 1226249 h 1740226"/>
              <a:gd name="connsiteX3" fmla="*/ 2439828 w 2674274"/>
              <a:gd name="connsiteY3" fmla="*/ 875320 h 1740226"/>
              <a:gd name="connsiteX4" fmla="*/ 2674274 w 2674274"/>
              <a:gd name="connsiteY4" fmla="*/ 0 h 1740226"/>
              <a:gd name="connsiteX0" fmla="*/ 0 w 2674274"/>
              <a:gd name="connsiteY0" fmla="*/ 1268462 h 1740226"/>
              <a:gd name="connsiteX1" fmla="*/ 1665966 w 2674274"/>
              <a:gd name="connsiteY1" fmla="*/ 1739675 h 1740226"/>
              <a:gd name="connsiteX2" fmla="*/ 2272100 w 2674274"/>
              <a:gd name="connsiteY2" fmla="*/ 1226249 h 1740226"/>
              <a:gd name="connsiteX3" fmla="*/ 2674274 w 2674274"/>
              <a:gd name="connsiteY3" fmla="*/ 0 h 1740226"/>
              <a:gd name="connsiteX0" fmla="*/ 0 w 2674274"/>
              <a:gd name="connsiteY0" fmla="*/ 1268462 h 2134203"/>
              <a:gd name="connsiteX1" fmla="*/ 1861740 w 2674274"/>
              <a:gd name="connsiteY1" fmla="*/ 2134122 h 2134203"/>
              <a:gd name="connsiteX2" fmla="*/ 2272100 w 2674274"/>
              <a:gd name="connsiteY2" fmla="*/ 1226249 h 2134203"/>
              <a:gd name="connsiteX3" fmla="*/ 2674274 w 2674274"/>
              <a:gd name="connsiteY3" fmla="*/ 0 h 2134203"/>
              <a:gd name="connsiteX0" fmla="*/ 0 w 2674274"/>
              <a:gd name="connsiteY0" fmla="*/ 1268462 h 2156860"/>
              <a:gd name="connsiteX1" fmla="*/ 1861740 w 2674274"/>
              <a:gd name="connsiteY1" fmla="*/ 2134122 h 2156860"/>
              <a:gd name="connsiteX2" fmla="*/ 1809858 w 2674274"/>
              <a:gd name="connsiteY2" fmla="*/ 392531 h 2156860"/>
              <a:gd name="connsiteX3" fmla="*/ 2674274 w 2674274"/>
              <a:gd name="connsiteY3" fmla="*/ 0 h 2156860"/>
              <a:gd name="connsiteX0" fmla="*/ 0 w 2674274"/>
              <a:gd name="connsiteY0" fmla="*/ 1268462 h 1449124"/>
              <a:gd name="connsiteX1" fmla="*/ 1562642 w 2674274"/>
              <a:gd name="connsiteY1" fmla="*/ 1112145 h 1449124"/>
              <a:gd name="connsiteX2" fmla="*/ 1809858 w 2674274"/>
              <a:gd name="connsiteY2" fmla="*/ 392531 h 1449124"/>
              <a:gd name="connsiteX3" fmla="*/ 2674274 w 2674274"/>
              <a:gd name="connsiteY3" fmla="*/ 0 h 1449124"/>
              <a:gd name="connsiteX0" fmla="*/ 0 w 2674274"/>
              <a:gd name="connsiteY0" fmla="*/ 1268462 h 1443839"/>
              <a:gd name="connsiteX1" fmla="*/ 1562642 w 2674274"/>
              <a:gd name="connsiteY1" fmla="*/ 1112145 h 1443839"/>
              <a:gd name="connsiteX2" fmla="*/ 2342797 w 2674274"/>
              <a:gd name="connsiteY2" fmla="*/ 553896 h 1443839"/>
              <a:gd name="connsiteX3" fmla="*/ 2674274 w 2674274"/>
              <a:gd name="connsiteY3" fmla="*/ 0 h 1443839"/>
              <a:gd name="connsiteX0" fmla="*/ 0 w 2674274"/>
              <a:gd name="connsiteY0" fmla="*/ 1268462 h 1419838"/>
              <a:gd name="connsiteX1" fmla="*/ 1845426 w 2674274"/>
              <a:gd name="connsiteY1" fmla="*/ 986639 h 1419838"/>
              <a:gd name="connsiteX2" fmla="*/ 2342797 w 2674274"/>
              <a:gd name="connsiteY2" fmla="*/ 553896 h 1419838"/>
              <a:gd name="connsiteX3" fmla="*/ 2674274 w 2674274"/>
              <a:gd name="connsiteY3" fmla="*/ 0 h 1419838"/>
              <a:gd name="connsiteX0" fmla="*/ 0 w 1385433"/>
              <a:gd name="connsiteY0" fmla="*/ 999521 h 1201408"/>
              <a:gd name="connsiteX1" fmla="*/ 556585 w 1385433"/>
              <a:gd name="connsiteY1" fmla="*/ 986639 h 1201408"/>
              <a:gd name="connsiteX2" fmla="*/ 1053956 w 1385433"/>
              <a:gd name="connsiteY2" fmla="*/ 553896 h 1201408"/>
              <a:gd name="connsiteX3" fmla="*/ 1385433 w 1385433"/>
              <a:gd name="connsiteY3" fmla="*/ 0 h 1201408"/>
              <a:gd name="connsiteX0" fmla="*/ 0 w 1385433"/>
              <a:gd name="connsiteY0" fmla="*/ 999521 h 1021525"/>
              <a:gd name="connsiteX1" fmla="*/ 556585 w 1385433"/>
              <a:gd name="connsiteY1" fmla="*/ 986639 h 1021525"/>
              <a:gd name="connsiteX2" fmla="*/ 1053956 w 1385433"/>
              <a:gd name="connsiteY2" fmla="*/ 553896 h 1021525"/>
              <a:gd name="connsiteX3" fmla="*/ 1385433 w 1385433"/>
              <a:gd name="connsiteY3" fmla="*/ 0 h 1021525"/>
              <a:gd name="connsiteX0" fmla="*/ 0 w 1331052"/>
              <a:gd name="connsiteY0" fmla="*/ 1062274 h 1062274"/>
              <a:gd name="connsiteX1" fmla="*/ 502204 w 1331052"/>
              <a:gd name="connsiteY1" fmla="*/ 986639 h 1062274"/>
              <a:gd name="connsiteX2" fmla="*/ 999575 w 1331052"/>
              <a:gd name="connsiteY2" fmla="*/ 553896 h 1062274"/>
              <a:gd name="connsiteX3" fmla="*/ 1331052 w 1331052"/>
              <a:gd name="connsiteY3" fmla="*/ 0 h 1062274"/>
              <a:gd name="connsiteX0" fmla="*/ 0 w 1331052"/>
              <a:gd name="connsiteY0" fmla="*/ 1062274 h 1062274"/>
              <a:gd name="connsiteX1" fmla="*/ 484096 w 1331052"/>
              <a:gd name="connsiteY1" fmla="*/ 246849 h 1062274"/>
              <a:gd name="connsiteX2" fmla="*/ 999575 w 1331052"/>
              <a:gd name="connsiteY2" fmla="*/ 553896 h 1062274"/>
              <a:gd name="connsiteX3" fmla="*/ 1331052 w 1331052"/>
              <a:gd name="connsiteY3" fmla="*/ 0 h 1062274"/>
              <a:gd name="connsiteX0" fmla="*/ 0 w 1331052"/>
              <a:gd name="connsiteY0" fmla="*/ 1062274 h 1062274"/>
              <a:gd name="connsiteX1" fmla="*/ 484096 w 1331052"/>
              <a:gd name="connsiteY1" fmla="*/ 246849 h 1062274"/>
              <a:gd name="connsiteX2" fmla="*/ 999575 w 1331052"/>
              <a:gd name="connsiteY2" fmla="*/ 553896 h 1062274"/>
              <a:gd name="connsiteX3" fmla="*/ 1331052 w 1331052"/>
              <a:gd name="connsiteY3" fmla="*/ 0 h 1062274"/>
              <a:gd name="connsiteX0" fmla="*/ 0 w 1333004"/>
              <a:gd name="connsiteY0" fmla="*/ 1062274 h 1062274"/>
              <a:gd name="connsiteX1" fmla="*/ 484096 w 1333004"/>
              <a:gd name="connsiteY1" fmla="*/ 246849 h 1062274"/>
              <a:gd name="connsiteX2" fmla="*/ 999575 w 1333004"/>
              <a:gd name="connsiteY2" fmla="*/ 553896 h 1062274"/>
              <a:gd name="connsiteX3" fmla="*/ 1331052 w 1333004"/>
              <a:gd name="connsiteY3" fmla="*/ 0 h 1062274"/>
              <a:gd name="connsiteX0" fmla="*/ 0 w 1333004"/>
              <a:gd name="connsiteY0" fmla="*/ 1062274 h 1062274"/>
              <a:gd name="connsiteX1" fmla="*/ 478060 w 1333004"/>
              <a:gd name="connsiteY1" fmla="*/ 394806 h 1062274"/>
              <a:gd name="connsiteX2" fmla="*/ 999575 w 1333004"/>
              <a:gd name="connsiteY2" fmla="*/ 553896 h 1062274"/>
              <a:gd name="connsiteX3" fmla="*/ 1331052 w 1333004"/>
              <a:gd name="connsiteY3" fmla="*/ 0 h 1062274"/>
              <a:gd name="connsiteX0" fmla="*/ 0 w 1333004"/>
              <a:gd name="connsiteY0" fmla="*/ 1062274 h 1062274"/>
              <a:gd name="connsiteX1" fmla="*/ 478060 w 1333004"/>
              <a:gd name="connsiteY1" fmla="*/ 394806 h 1062274"/>
              <a:gd name="connsiteX2" fmla="*/ 999575 w 1333004"/>
              <a:gd name="connsiteY2" fmla="*/ 553896 h 1062274"/>
              <a:gd name="connsiteX3" fmla="*/ 1331052 w 1333004"/>
              <a:gd name="connsiteY3" fmla="*/ 0 h 1062274"/>
            </a:gdLst>
            <a:ahLst/>
            <a:cxnLst>
              <a:cxn ang="0">
                <a:pos x="connsiteX0" y="connsiteY0"/>
              </a:cxn>
              <a:cxn ang="0">
                <a:pos x="connsiteX1" y="connsiteY1"/>
              </a:cxn>
              <a:cxn ang="0">
                <a:pos x="connsiteX2" y="connsiteY2"/>
              </a:cxn>
              <a:cxn ang="0">
                <a:pos x="connsiteX3" y="connsiteY3"/>
              </a:cxn>
            </a:cxnLst>
            <a:rect l="l" t="t" r="r" b="b"/>
            <a:pathLst>
              <a:path w="1333004" h="1062274">
                <a:moveTo>
                  <a:pt x="0" y="1062274"/>
                </a:moveTo>
                <a:cubicBezTo>
                  <a:pt x="594" y="-221004"/>
                  <a:pt x="287320" y="313083"/>
                  <a:pt x="478060" y="394806"/>
                </a:cubicBezTo>
                <a:cubicBezTo>
                  <a:pt x="668800" y="476529"/>
                  <a:pt x="861434" y="718336"/>
                  <a:pt x="999575" y="553896"/>
                </a:cubicBezTo>
                <a:cubicBezTo>
                  <a:pt x="1137716" y="389456"/>
                  <a:pt x="1355914" y="643860"/>
                  <a:pt x="1331052" y="0"/>
                </a:cubicBezTo>
              </a:path>
            </a:pathLst>
          </a:custGeom>
          <a:ln>
            <a:prstDash val="sysDash"/>
            <a:headEnd type="triangle"/>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0E43CD42-CF48-471D-A337-A51CA3081C7C}"/>
              </a:ext>
            </a:extLst>
          </p:cNvPr>
          <p:cNvSpPr>
            <a:spLocks noGrp="1"/>
          </p:cNvSpPr>
          <p:nvPr>
            <p:ph idx="1"/>
          </p:nvPr>
        </p:nvSpPr>
        <p:spPr/>
        <p:txBody>
          <a:bodyPr/>
          <a:lstStyle/>
          <a:p>
            <a:endParaRPr lang="en-US"/>
          </a:p>
        </p:txBody>
      </p:sp>
      <p:sp>
        <p:nvSpPr>
          <p:cNvPr id="15" name="Content Placeholder 2">
            <a:extLst>
              <a:ext uri="{FF2B5EF4-FFF2-40B4-BE49-F238E27FC236}">
                <a16:creationId xmlns:a16="http://schemas.microsoft.com/office/drawing/2014/main" id="{DC619AFE-BFCF-4BEC-89A1-1406C12184D6}"/>
              </a:ext>
            </a:extLst>
          </p:cNvPr>
          <p:cNvSpPr txBox="1">
            <a:spLocks/>
          </p:cNvSpPr>
          <p:nvPr/>
        </p:nvSpPr>
        <p:spPr>
          <a:xfrm>
            <a:off x="425038" y="1371600"/>
            <a:ext cx="5670962" cy="2708434"/>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400" kern="1200">
                <a:solidFill>
                  <a:schemeClr val="tx1"/>
                </a:solidFill>
                <a:latin typeface="+mn-lt"/>
                <a:ea typeface="+mn-ea"/>
                <a:cs typeface="+mn-cs"/>
              </a:defRPr>
            </a:lvl1pPr>
            <a:lvl2pPr marL="228600" indent="0" algn="l" defTabSz="914400" rtl="0" eaLnBrk="1" latinLnBrk="0" hangingPunct="1">
              <a:lnSpc>
                <a:spcPct val="10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10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t>The core is to find PK-FKs.</a:t>
            </a:r>
          </a:p>
          <a:p>
            <a:endParaRPr lang="en-US" dirty="0"/>
          </a:p>
          <a:p>
            <a:r>
              <a:rPr lang="en-US" dirty="0"/>
              <a:t>Sometimes we want to model interdependencies between rows in the same table.</a:t>
            </a:r>
          </a:p>
          <a:p>
            <a:pPr marL="800100" lvl="2" indent="-342900">
              <a:buFont typeface="Arial" panose="020B0604020202020204" pitchFamily="34" charset="0"/>
              <a:buChar char="•"/>
            </a:pPr>
            <a:r>
              <a:rPr lang="en-US" dirty="0"/>
              <a:t>But there is a lot of freedom…</a:t>
            </a:r>
          </a:p>
        </p:txBody>
      </p:sp>
    </p:spTree>
    <p:extLst>
      <p:ext uri="{BB962C8B-B14F-4D97-AF65-F5344CB8AC3E}">
        <p14:creationId xmlns:p14="http://schemas.microsoft.com/office/powerpoint/2010/main" val="232929228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B089-F852-4767-A34D-8D51BCBE894B}"/>
              </a:ext>
            </a:extLst>
          </p:cNvPr>
          <p:cNvSpPr>
            <a:spLocks noGrp="1"/>
          </p:cNvSpPr>
          <p:nvPr>
            <p:ph type="title"/>
          </p:nvPr>
        </p:nvSpPr>
        <p:spPr/>
        <p:txBody>
          <a:bodyPr/>
          <a:lstStyle/>
          <a:p>
            <a:r>
              <a:rPr lang="en-US" dirty="0"/>
              <a:t>To build an RDB…</a:t>
            </a:r>
          </a:p>
        </p:txBody>
      </p:sp>
      <p:sp>
        <p:nvSpPr>
          <p:cNvPr id="4" name="Slide Number Placeholder 3">
            <a:extLst>
              <a:ext uri="{FF2B5EF4-FFF2-40B4-BE49-F238E27FC236}">
                <a16:creationId xmlns:a16="http://schemas.microsoft.com/office/drawing/2014/main" id="{0B057815-E0DD-4430-92AA-53469371D4F3}"/>
              </a:ext>
            </a:extLst>
          </p:cNvPr>
          <p:cNvSpPr>
            <a:spLocks noGrp="1"/>
          </p:cNvSpPr>
          <p:nvPr>
            <p:ph type="sldNum" sz="quarter" idx="4"/>
          </p:nvPr>
        </p:nvSpPr>
        <p:spPr/>
        <p:txBody>
          <a:bodyPr/>
          <a:lstStyle/>
          <a:p>
            <a:fld id="{DC503246-BBCE-4F0A-BCDC-08FC4C52637D}" type="slidenum">
              <a:rPr lang="en-US" smtClean="0"/>
              <a:pPr/>
              <a:t>48</a:t>
            </a:fld>
            <a:endParaRPr lang="en-US"/>
          </a:p>
        </p:txBody>
      </p:sp>
      <p:graphicFrame>
        <p:nvGraphicFramePr>
          <p:cNvPr id="17" name="表格 7">
            <a:extLst>
              <a:ext uri="{FF2B5EF4-FFF2-40B4-BE49-F238E27FC236}">
                <a16:creationId xmlns:a16="http://schemas.microsoft.com/office/drawing/2014/main" id="{4A14E743-2B70-47BA-8CFA-9FDF894A641D}"/>
              </a:ext>
            </a:extLst>
          </p:cNvPr>
          <p:cNvGraphicFramePr>
            <a:graphicFrameLocks noGrp="1"/>
          </p:cNvGraphicFramePr>
          <p:nvPr>
            <p:extLst>
              <p:ext uri="{D42A27DB-BD31-4B8C-83A1-F6EECF244321}">
                <p14:modId xmlns:p14="http://schemas.microsoft.com/office/powerpoint/2010/main" val="4015223050"/>
              </p:ext>
            </p:extLst>
          </p:nvPr>
        </p:nvGraphicFramePr>
        <p:xfrm>
          <a:off x="6096000" y="2877604"/>
          <a:ext cx="3857155"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2969143317"/>
                    </a:ext>
                  </a:extLst>
                </a:gridCol>
              </a:tblGrid>
              <a:tr h="250759">
                <a:tc gridSpan="5">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ProductID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UserID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P1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P2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P1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P3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800" b="1" dirty="0"/>
                        <a:t>3</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8" name="表格 11">
            <a:extLst>
              <a:ext uri="{FF2B5EF4-FFF2-40B4-BE49-F238E27FC236}">
                <a16:creationId xmlns:a16="http://schemas.microsoft.com/office/drawing/2014/main" id="{077948B5-B262-4CFF-B11F-0CA9579B14AC}"/>
              </a:ext>
            </a:extLst>
          </p:cNvPr>
          <p:cNvGraphicFramePr>
            <a:graphicFrameLocks noGrp="1"/>
          </p:cNvGraphicFramePr>
          <p:nvPr>
            <p:extLst>
              <p:ext uri="{D42A27DB-BD31-4B8C-83A1-F6EECF244321}">
                <p14:modId xmlns:p14="http://schemas.microsoft.com/office/powerpoint/2010/main" val="2282996650"/>
              </p:ext>
            </p:extLst>
          </p:nvPr>
        </p:nvGraphicFramePr>
        <p:xfrm>
          <a:off x="6096000" y="5031498"/>
          <a:ext cx="1078086" cy="917573"/>
        </p:xfrm>
        <a:graphic>
          <a:graphicData uri="http://schemas.openxmlformats.org/drawingml/2006/table">
            <a:tbl>
              <a:tblPr firstRow="1" bandRow="1">
                <a:tableStyleId>{91EBBBCC-DAD2-459C-BE2E-F6DE35CF9A28}</a:tableStyleId>
              </a:tblPr>
              <a:tblGrid>
                <a:gridCol w="1078086">
                  <a:extLst>
                    <a:ext uri="{9D8B030D-6E8A-4147-A177-3AD203B41FA5}">
                      <a16:colId xmlns:a16="http://schemas.microsoft.com/office/drawing/2014/main" val="2620867882"/>
                    </a:ext>
                  </a:extLst>
                </a:gridCol>
              </a:tblGrid>
              <a:tr h="250759">
                <a:tc>
                  <a:txBody>
                    <a:bodyPr/>
                    <a:lstStyle/>
                    <a:p>
                      <a:pPr algn="ctr"/>
                      <a:r>
                        <a:rPr lang="en-US" altLang="zh-CN" sz="1200" dirty="0"/>
                        <a:t>Merchant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165066815"/>
                  </a:ext>
                </a:extLst>
              </a:tr>
            </a:tbl>
          </a:graphicData>
        </a:graphic>
      </p:graphicFrame>
      <p:sp>
        <p:nvSpPr>
          <p:cNvPr id="13" name="Freeform: Shape 12">
            <a:extLst>
              <a:ext uri="{FF2B5EF4-FFF2-40B4-BE49-F238E27FC236}">
                <a16:creationId xmlns:a16="http://schemas.microsoft.com/office/drawing/2014/main" id="{EBD90E3A-9D8F-490A-9C3E-FF3CE0D9A0B7}"/>
              </a:ext>
            </a:extLst>
          </p:cNvPr>
          <p:cNvSpPr/>
          <p:nvPr/>
        </p:nvSpPr>
        <p:spPr>
          <a:xfrm flipH="1" flipV="1">
            <a:off x="2418220" y="5982736"/>
            <a:ext cx="4228120" cy="444962"/>
          </a:xfrm>
          <a:custGeom>
            <a:avLst/>
            <a:gdLst>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5" fmla="*/ 3453414 w 4027904"/>
              <a:gd name="connsiteY5" fmla="*/ 141390 h 480426"/>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0" fmla="*/ 0 w 3994952"/>
              <a:gd name="connsiteY0" fmla="*/ 0 h 472201"/>
              <a:gd name="connsiteX1" fmla="*/ 2272684 w 3994952"/>
              <a:gd name="connsiteY1" fmla="*/ 408373 h 472201"/>
              <a:gd name="connsiteX2" fmla="*/ 3586579 w 3994952"/>
              <a:gd name="connsiteY2" fmla="*/ 435006 h 472201"/>
              <a:gd name="connsiteX3" fmla="*/ 3994952 w 3994952"/>
              <a:gd name="connsiteY3" fmla="*/ 53266 h 472201"/>
              <a:gd name="connsiteX0" fmla="*/ 0 w 3994952"/>
              <a:gd name="connsiteY0" fmla="*/ 0 h 486106"/>
              <a:gd name="connsiteX1" fmla="*/ 1473694 w 3994952"/>
              <a:gd name="connsiteY1" fmla="*/ 435006 h 486106"/>
              <a:gd name="connsiteX2" fmla="*/ 3586579 w 3994952"/>
              <a:gd name="connsiteY2" fmla="*/ 435006 h 486106"/>
              <a:gd name="connsiteX3" fmla="*/ 3994952 w 3994952"/>
              <a:gd name="connsiteY3" fmla="*/ 53266 h 486106"/>
              <a:gd name="connsiteX0" fmla="*/ 0 w 3994952"/>
              <a:gd name="connsiteY0" fmla="*/ 0 h 456444"/>
              <a:gd name="connsiteX1" fmla="*/ 1473694 w 3994952"/>
              <a:gd name="connsiteY1" fmla="*/ 435006 h 456444"/>
              <a:gd name="connsiteX2" fmla="*/ 3009531 w 3994952"/>
              <a:gd name="connsiteY2" fmla="*/ 355107 h 456444"/>
              <a:gd name="connsiteX3" fmla="*/ 3994952 w 3994952"/>
              <a:gd name="connsiteY3" fmla="*/ 53266 h 456444"/>
              <a:gd name="connsiteX0" fmla="*/ 0 w 3994952"/>
              <a:gd name="connsiteY0" fmla="*/ 0 h 435192"/>
              <a:gd name="connsiteX1" fmla="*/ 1473694 w 3994952"/>
              <a:gd name="connsiteY1" fmla="*/ 435006 h 435192"/>
              <a:gd name="connsiteX2" fmla="*/ 3994952 w 3994952"/>
              <a:gd name="connsiteY2" fmla="*/ 53266 h 435192"/>
              <a:gd name="connsiteX0" fmla="*/ 0 w 3994952"/>
              <a:gd name="connsiteY0" fmla="*/ 0 h 417447"/>
              <a:gd name="connsiteX1" fmla="*/ 2086253 w 3994952"/>
              <a:gd name="connsiteY1" fmla="*/ 417250 h 417447"/>
              <a:gd name="connsiteX2" fmla="*/ 3994952 w 3994952"/>
              <a:gd name="connsiteY2" fmla="*/ 53266 h 417447"/>
              <a:gd name="connsiteX0" fmla="*/ 0 w 3994952"/>
              <a:gd name="connsiteY0" fmla="*/ 0 h 448450"/>
              <a:gd name="connsiteX1" fmla="*/ 479395 w 3994952"/>
              <a:gd name="connsiteY1" fmla="*/ 381740 h 448450"/>
              <a:gd name="connsiteX2" fmla="*/ 2086253 w 3994952"/>
              <a:gd name="connsiteY2" fmla="*/ 417250 h 448450"/>
              <a:gd name="connsiteX3" fmla="*/ 3994952 w 3994952"/>
              <a:gd name="connsiteY3" fmla="*/ 53266 h 448450"/>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4000337"/>
              <a:gd name="connsiteY0" fmla="*/ 0 h 1767049"/>
              <a:gd name="connsiteX1" fmla="*/ 484780 w 4000337"/>
              <a:gd name="connsiteY1" fmla="*/ 1633491 h 1767049"/>
              <a:gd name="connsiteX2" fmla="*/ 2091638 w 4000337"/>
              <a:gd name="connsiteY2" fmla="*/ 1669001 h 1767049"/>
              <a:gd name="connsiteX3" fmla="*/ 3423288 w 4000337"/>
              <a:gd name="connsiteY3" fmla="*/ 1633490 h 1767049"/>
              <a:gd name="connsiteX4" fmla="*/ 4000337 w 4000337"/>
              <a:gd name="connsiteY4" fmla="*/ 1305017 h 1767049"/>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62122"/>
              <a:gd name="connsiteX1" fmla="*/ 1297968 w 4000337"/>
              <a:gd name="connsiteY1" fmla="*/ 435006 h 1762122"/>
              <a:gd name="connsiteX2" fmla="*/ 2091638 w 4000337"/>
              <a:gd name="connsiteY2" fmla="*/ 1669001 h 1762122"/>
              <a:gd name="connsiteX3" fmla="*/ 3423288 w 4000337"/>
              <a:gd name="connsiteY3" fmla="*/ 1633490 h 1762122"/>
              <a:gd name="connsiteX4" fmla="*/ 4000337 w 4000337"/>
              <a:gd name="connsiteY4" fmla="*/ 1305017 h 1762122"/>
              <a:gd name="connsiteX0" fmla="*/ 0 w 4000337"/>
              <a:gd name="connsiteY0" fmla="*/ 0 h 1670700"/>
              <a:gd name="connsiteX1" fmla="*/ 1297968 w 4000337"/>
              <a:gd name="connsiteY1" fmla="*/ 435006 h 1670700"/>
              <a:gd name="connsiteX2" fmla="*/ 2075482 w 4000337"/>
              <a:gd name="connsiteY2" fmla="*/ 1500325 h 1670700"/>
              <a:gd name="connsiteX3" fmla="*/ 3423288 w 4000337"/>
              <a:gd name="connsiteY3" fmla="*/ 1633490 h 1670700"/>
              <a:gd name="connsiteX4" fmla="*/ 4000337 w 4000337"/>
              <a:gd name="connsiteY4" fmla="*/ 1305017 h 1670700"/>
              <a:gd name="connsiteX0" fmla="*/ 0 w 4000337"/>
              <a:gd name="connsiteY0" fmla="*/ 0 h 1646232"/>
              <a:gd name="connsiteX1" fmla="*/ 1168719 w 4000337"/>
              <a:gd name="connsiteY1" fmla="*/ 1518081 h 1646232"/>
              <a:gd name="connsiteX2" fmla="*/ 2075482 w 4000337"/>
              <a:gd name="connsiteY2" fmla="*/ 1500325 h 1646232"/>
              <a:gd name="connsiteX3" fmla="*/ 3423288 w 4000337"/>
              <a:gd name="connsiteY3" fmla="*/ 1633490 h 1646232"/>
              <a:gd name="connsiteX4" fmla="*/ 4000337 w 4000337"/>
              <a:gd name="connsiteY4" fmla="*/ 1305017 h 1646232"/>
              <a:gd name="connsiteX0" fmla="*/ 0 w 3359480"/>
              <a:gd name="connsiteY0" fmla="*/ 0 h 1708376"/>
              <a:gd name="connsiteX1" fmla="*/ 527862 w 3359480"/>
              <a:gd name="connsiteY1" fmla="*/ 1580225 h 1708376"/>
              <a:gd name="connsiteX2" fmla="*/ 1434625 w 3359480"/>
              <a:gd name="connsiteY2" fmla="*/ 1562469 h 1708376"/>
              <a:gd name="connsiteX3" fmla="*/ 2782431 w 3359480"/>
              <a:gd name="connsiteY3" fmla="*/ 1695634 h 1708376"/>
              <a:gd name="connsiteX4" fmla="*/ 3359480 w 3359480"/>
              <a:gd name="connsiteY4" fmla="*/ 1367161 h 1708376"/>
              <a:gd name="connsiteX0" fmla="*/ 0 w 3359480"/>
              <a:gd name="connsiteY0" fmla="*/ 0 h 1737208"/>
              <a:gd name="connsiteX1" fmla="*/ 926378 w 3359480"/>
              <a:gd name="connsiteY1" fmla="*/ 399495 h 1737208"/>
              <a:gd name="connsiteX2" fmla="*/ 1434625 w 3359480"/>
              <a:gd name="connsiteY2" fmla="*/ 1562469 h 1737208"/>
              <a:gd name="connsiteX3" fmla="*/ 2782431 w 3359480"/>
              <a:gd name="connsiteY3" fmla="*/ 1695634 h 1737208"/>
              <a:gd name="connsiteX4" fmla="*/ 3359480 w 3359480"/>
              <a:gd name="connsiteY4" fmla="*/ 1367161 h 1737208"/>
              <a:gd name="connsiteX0" fmla="*/ 0 w 3359480"/>
              <a:gd name="connsiteY0" fmla="*/ 0 h 1737208"/>
              <a:gd name="connsiteX1" fmla="*/ 926378 w 3359480"/>
              <a:gd name="connsiteY1" fmla="*/ 399495 h 1737208"/>
              <a:gd name="connsiteX2" fmla="*/ 1434625 w 3359480"/>
              <a:gd name="connsiteY2" fmla="*/ 1562469 h 1737208"/>
              <a:gd name="connsiteX3" fmla="*/ 2782431 w 3359480"/>
              <a:gd name="connsiteY3" fmla="*/ 1695634 h 1737208"/>
              <a:gd name="connsiteX4" fmla="*/ 3359480 w 3359480"/>
              <a:gd name="connsiteY4" fmla="*/ 1367161 h 1737208"/>
              <a:gd name="connsiteX0" fmla="*/ 0 w 2674274"/>
              <a:gd name="connsiteY0" fmla="*/ 2255302 h 2303798"/>
              <a:gd name="connsiteX1" fmla="*/ 241172 w 2674274"/>
              <a:gd name="connsiteY1" fmla="*/ 19174 h 2303798"/>
              <a:gd name="connsiteX2" fmla="*/ 749419 w 2674274"/>
              <a:gd name="connsiteY2" fmla="*/ 1182148 h 2303798"/>
              <a:gd name="connsiteX3" fmla="*/ 2097225 w 2674274"/>
              <a:gd name="connsiteY3" fmla="*/ 1315313 h 2303798"/>
              <a:gd name="connsiteX4" fmla="*/ 2674274 w 2674274"/>
              <a:gd name="connsiteY4" fmla="*/ 986840 h 2303798"/>
              <a:gd name="connsiteX0" fmla="*/ 0 w 2674274"/>
              <a:gd name="connsiteY0" fmla="*/ 1268462 h 1801264"/>
              <a:gd name="connsiteX1" fmla="*/ 1665966 w 2674274"/>
              <a:gd name="connsiteY1" fmla="*/ 1739675 h 1801264"/>
              <a:gd name="connsiteX2" fmla="*/ 749419 w 2674274"/>
              <a:gd name="connsiteY2" fmla="*/ 195308 h 1801264"/>
              <a:gd name="connsiteX3" fmla="*/ 2097225 w 2674274"/>
              <a:gd name="connsiteY3" fmla="*/ 328473 h 1801264"/>
              <a:gd name="connsiteX4" fmla="*/ 2674274 w 2674274"/>
              <a:gd name="connsiteY4" fmla="*/ 0 h 1801264"/>
              <a:gd name="connsiteX0" fmla="*/ 0 w 2674274"/>
              <a:gd name="connsiteY0" fmla="*/ 1268462 h 1740226"/>
              <a:gd name="connsiteX1" fmla="*/ 1665966 w 2674274"/>
              <a:gd name="connsiteY1" fmla="*/ 1739675 h 1740226"/>
              <a:gd name="connsiteX2" fmla="*/ 2272100 w 2674274"/>
              <a:gd name="connsiteY2" fmla="*/ 1226249 h 1740226"/>
              <a:gd name="connsiteX3" fmla="*/ 2097225 w 2674274"/>
              <a:gd name="connsiteY3" fmla="*/ 328473 h 1740226"/>
              <a:gd name="connsiteX4" fmla="*/ 2674274 w 2674274"/>
              <a:gd name="connsiteY4" fmla="*/ 0 h 1740226"/>
              <a:gd name="connsiteX0" fmla="*/ 0 w 2674274"/>
              <a:gd name="connsiteY0" fmla="*/ 1268462 h 1740226"/>
              <a:gd name="connsiteX1" fmla="*/ 1665966 w 2674274"/>
              <a:gd name="connsiteY1" fmla="*/ 1739675 h 1740226"/>
              <a:gd name="connsiteX2" fmla="*/ 2272100 w 2674274"/>
              <a:gd name="connsiteY2" fmla="*/ 1226249 h 1740226"/>
              <a:gd name="connsiteX3" fmla="*/ 2439828 w 2674274"/>
              <a:gd name="connsiteY3" fmla="*/ 875320 h 1740226"/>
              <a:gd name="connsiteX4" fmla="*/ 2674274 w 2674274"/>
              <a:gd name="connsiteY4" fmla="*/ 0 h 1740226"/>
              <a:gd name="connsiteX0" fmla="*/ 0 w 2674274"/>
              <a:gd name="connsiteY0" fmla="*/ 1268462 h 1740226"/>
              <a:gd name="connsiteX1" fmla="*/ 1665966 w 2674274"/>
              <a:gd name="connsiteY1" fmla="*/ 1739675 h 1740226"/>
              <a:gd name="connsiteX2" fmla="*/ 2272100 w 2674274"/>
              <a:gd name="connsiteY2" fmla="*/ 1226249 h 1740226"/>
              <a:gd name="connsiteX3" fmla="*/ 2674274 w 2674274"/>
              <a:gd name="connsiteY3" fmla="*/ 0 h 1740226"/>
              <a:gd name="connsiteX0" fmla="*/ 0 w 2674274"/>
              <a:gd name="connsiteY0" fmla="*/ 1268462 h 2134203"/>
              <a:gd name="connsiteX1" fmla="*/ 1861740 w 2674274"/>
              <a:gd name="connsiteY1" fmla="*/ 2134122 h 2134203"/>
              <a:gd name="connsiteX2" fmla="*/ 2272100 w 2674274"/>
              <a:gd name="connsiteY2" fmla="*/ 1226249 h 2134203"/>
              <a:gd name="connsiteX3" fmla="*/ 2674274 w 2674274"/>
              <a:gd name="connsiteY3" fmla="*/ 0 h 2134203"/>
              <a:gd name="connsiteX0" fmla="*/ 0 w 2674274"/>
              <a:gd name="connsiteY0" fmla="*/ 1268462 h 2156860"/>
              <a:gd name="connsiteX1" fmla="*/ 1861740 w 2674274"/>
              <a:gd name="connsiteY1" fmla="*/ 2134122 h 2156860"/>
              <a:gd name="connsiteX2" fmla="*/ 1809858 w 2674274"/>
              <a:gd name="connsiteY2" fmla="*/ 392531 h 2156860"/>
              <a:gd name="connsiteX3" fmla="*/ 2674274 w 2674274"/>
              <a:gd name="connsiteY3" fmla="*/ 0 h 2156860"/>
              <a:gd name="connsiteX0" fmla="*/ 0 w 2674274"/>
              <a:gd name="connsiteY0" fmla="*/ 1268462 h 1449124"/>
              <a:gd name="connsiteX1" fmla="*/ 1562642 w 2674274"/>
              <a:gd name="connsiteY1" fmla="*/ 1112145 h 1449124"/>
              <a:gd name="connsiteX2" fmla="*/ 1809858 w 2674274"/>
              <a:gd name="connsiteY2" fmla="*/ 392531 h 1449124"/>
              <a:gd name="connsiteX3" fmla="*/ 2674274 w 2674274"/>
              <a:gd name="connsiteY3" fmla="*/ 0 h 1449124"/>
              <a:gd name="connsiteX0" fmla="*/ 0 w 2674274"/>
              <a:gd name="connsiteY0" fmla="*/ 1268462 h 1443839"/>
              <a:gd name="connsiteX1" fmla="*/ 1562642 w 2674274"/>
              <a:gd name="connsiteY1" fmla="*/ 1112145 h 1443839"/>
              <a:gd name="connsiteX2" fmla="*/ 2342797 w 2674274"/>
              <a:gd name="connsiteY2" fmla="*/ 553896 h 1443839"/>
              <a:gd name="connsiteX3" fmla="*/ 2674274 w 2674274"/>
              <a:gd name="connsiteY3" fmla="*/ 0 h 1443839"/>
              <a:gd name="connsiteX0" fmla="*/ 0 w 2674274"/>
              <a:gd name="connsiteY0" fmla="*/ 1268462 h 1419838"/>
              <a:gd name="connsiteX1" fmla="*/ 1845426 w 2674274"/>
              <a:gd name="connsiteY1" fmla="*/ 986639 h 1419838"/>
              <a:gd name="connsiteX2" fmla="*/ 2342797 w 2674274"/>
              <a:gd name="connsiteY2" fmla="*/ 553896 h 1419838"/>
              <a:gd name="connsiteX3" fmla="*/ 2674274 w 2674274"/>
              <a:gd name="connsiteY3" fmla="*/ 0 h 1419838"/>
              <a:gd name="connsiteX0" fmla="*/ 0 w 1385433"/>
              <a:gd name="connsiteY0" fmla="*/ 999521 h 1201408"/>
              <a:gd name="connsiteX1" fmla="*/ 556585 w 1385433"/>
              <a:gd name="connsiteY1" fmla="*/ 986639 h 1201408"/>
              <a:gd name="connsiteX2" fmla="*/ 1053956 w 1385433"/>
              <a:gd name="connsiteY2" fmla="*/ 553896 h 1201408"/>
              <a:gd name="connsiteX3" fmla="*/ 1385433 w 1385433"/>
              <a:gd name="connsiteY3" fmla="*/ 0 h 1201408"/>
              <a:gd name="connsiteX0" fmla="*/ 0 w 1385433"/>
              <a:gd name="connsiteY0" fmla="*/ 999521 h 1021525"/>
              <a:gd name="connsiteX1" fmla="*/ 556585 w 1385433"/>
              <a:gd name="connsiteY1" fmla="*/ 986639 h 1021525"/>
              <a:gd name="connsiteX2" fmla="*/ 1053956 w 1385433"/>
              <a:gd name="connsiteY2" fmla="*/ 553896 h 1021525"/>
              <a:gd name="connsiteX3" fmla="*/ 1385433 w 1385433"/>
              <a:gd name="connsiteY3" fmla="*/ 0 h 1021525"/>
              <a:gd name="connsiteX0" fmla="*/ 0 w 1331052"/>
              <a:gd name="connsiteY0" fmla="*/ 1062274 h 1062274"/>
              <a:gd name="connsiteX1" fmla="*/ 502204 w 1331052"/>
              <a:gd name="connsiteY1" fmla="*/ 986639 h 1062274"/>
              <a:gd name="connsiteX2" fmla="*/ 999575 w 1331052"/>
              <a:gd name="connsiteY2" fmla="*/ 553896 h 1062274"/>
              <a:gd name="connsiteX3" fmla="*/ 1331052 w 1331052"/>
              <a:gd name="connsiteY3" fmla="*/ 0 h 1062274"/>
              <a:gd name="connsiteX0" fmla="*/ 0 w 1331052"/>
              <a:gd name="connsiteY0" fmla="*/ 1062274 h 1062274"/>
              <a:gd name="connsiteX1" fmla="*/ 484096 w 1331052"/>
              <a:gd name="connsiteY1" fmla="*/ 246849 h 1062274"/>
              <a:gd name="connsiteX2" fmla="*/ 999575 w 1331052"/>
              <a:gd name="connsiteY2" fmla="*/ 553896 h 1062274"/>
              <a:gd name="connsiteX3" fmla="*/ 1331052 w 1331052"/>
              <a:gd name="connsiteY3" fmla="*/ 0 h 1062274"/>
              <a:gd name="connsiteX0" fmla="*/ 0 w 1331052"/>
              <a:gd name="connsiteY0" fmla="*/ 1062274 h 1062274"/>
              <a:gd name="connsiteX1" fmla="*/ 484096 w 1331052"/>
              <a:gd name="connsiteY1" fmla="*/ 246849 h 1062274"/>
              <a:gd name="connsiteX2" fmla="*/ 999575 w 1331052"/>
              <a:gd name="connsiteY2" fmla="*/ 553896 h 1062274"/>
              <a:gd name="connsiteX3" fmla="*/ 1331052 w 1331052"/>
              <a:gd name="connsiteY3" fmla="*/ 0 h 1062274"/>
              <a:gd name="connsiteX0" fmla="*/ 0 w 1333004"/>
              <a:gd name="connsiteY0" fmla="*/ 1062274 h 1062274"/>
              <a:gd name="connsiteX1" fmla="*/ 484096 w 1333004"/>
              <a:gd name="connsiteY1" fmla="*/ 246849 h 1062274"/>
              <a:gd name="connsiteX2" fmla="*/ 999575 w 1333004"/>
              <a:gd name="connsiteY2" fmla="*/ 553896 h 1062274"/>
              <a:gd name="connsiteX3" fmla="*/ 1331052 w 1333004"/>
              <a:gd name="connsiteY3" fmla="*/ 0 h 1062274"/>
              <a:gd name="connsiteX0" fmla="*/ 0 w 1333004"/>
              <a:gd name="connsiteY0" fmla="*/ 1062274 h 1062274"/>
              <a:gd name="connsiteX1" fmla="*/ 478060 w 1333004"/>
              <a:gd name="connsiteY1" fmla="*/ 394806 h 1062274"/>
              <a:gd name="connsiteX2" fmla="*/ 999575 w 1333004"/>
              <a:gd name="connsiteY2" fmla="*/ 553896 h 1062274"/>
              <a:gd name="connsiteX3" fmla="*/ 1331052 w 1333004"/>
              <a:gd name="connsiteY3" fmla="*/ 0 h 1062274"/>
              <a:gd name="connsiteX0" fmla="*/ 0 w 1333004"/>
              <a:gd name="connsiteY0" fmla="*/ 1062274 h 1062274"/>
              <a:gd name="connsiteX1" fmla="*/ 478060 w 1333004"/>
              <a:gd name="connsiteY1" fmla="*/ 394806 h 1062274"/>
              <a:gd name="connsiteX2" fmla="*/ 999575 w 1333004"/>
              <a:gd name="connsiteY2" fmla="*/ 553896 h 1062274"/>
              <a:gd name="connsiteX3" fmla="*/ 1331052 w 1333004"/>
              <a:gd name="connsiteY3" fmla="*/ 0 h 1062274"/>
              <a:gd name="connsiteX0" fmla="*/ 0 w 1382286"/>
              <a:gd name="connsiteY0" fmla="*/ 846867 h 1484213"/>
              <a:gd name="connsiteX1" fmla="*/ 478060 w 1382286"/>
              <a:gd name="connsiteY1" fmla="*/ 179399 h 1484213"/>
              <a:gd name="connsiteX2" fmla="*/ 999575 w 1382286"/>
              <a:gd name="connsiteY2" fmla="*/ 338489 h 1484213"/>
              <a:gd name="connsiteX3" fmla="*/ 1380669 w 1382286"/>
              <a:gd name="connsiteY3" fmla="*/ 1345474 h 1484213"/>
              <a:gd name="connsiteX0" fmla="*/ 0 w 1380669"/>
              <a:gd name="connsiteY0" fmla="*/ 846867 h 1345474"/>
              <a:gd name="connsiteX1" fmla="*/ 478060 w 1380669"/>
              <a:gd name="connsiteY1" fmla="*/ 179399 h 1345474"/>
              <a:gd name="connsiteX2" fmla="*/ 999575 w 1380669"/>
              <a:gd name="connsiteY2" fmla="*/ 338489 h 1345474"/>
              <a:gd name="connsiteX3" fmla="*/ 1380669 w 1380669"/>
              <a:gd name="connsiteY3" fmla="*/ 1345474 h 1345474"/>
              <a:gd name="connsiteX0" fmla="*/ 0 w 2313471"/>
              <a:gd name="connsiteY0" fmla="*/ 1486983 h 1486984"/>
              <a:gd name="connsiteX1" fmla="*/ 1410862 w 2313471"/>
              <a:gd name="connsiteY1" fmla="*/ 50724 h 1486984"/>
              <a:gd name="connsiteX2" fmla="*/ 1932377 w 2313471"/>
              <a:gd name="connsiteY2" fmla="*/ 209814 h 1486984"/>
              <a:gd name="connsiteX3" fmla="*/ 2313471 w 2313471"/>
              <a:gd name="connsiteY3" fmla="*/ 1216799 h 1486984"/>
              <a:gd name="connsiteX0" fmla="*/ 0 w 2313471"/>
              <a:gd name="connsiteY0" fmla="*/ 1341238 h 1341239"/>
              <a:gd name="connsiteX1" fmla="*/ 874997 w 2313471"/>
              <a:gd name="connsiteY1" fmla="*/ 231131 h 1341239"/>
              <a:gd name="connsiteX2" fmla="*/ 1932377 w 2313471"/>
              <a:gd name="connsiteY2" fmla="*/ 64069 h 1341239"/>
              <a:gd name="connsiteX3" fmla="*/ 2313471 w 2313471"/>
              <a:gd name="connsiteY3" fmla="*/ 1071054 h 1341239"/>
              <a:gd name="connsiteX0" fmla="*/ 0 w 2313471"/>
              <a:gd name="connsiteY0" fmla="*/ 1173951 h 1173952"/>
              <a:gd name="connsiteX1" fmla="*/ 874997 w 2313471"/>
              <a:gd name="connsiteY1" fmla="*/ 63844 h 1173952"/>
              <a:gd name="connsiteX2" fmla="*/ 1704138 w 2313471"/>
              <a:gd name="connsiteY2" fmla="*/ 106453 h 1173952"/>
              <a:gd name="connsiteX3" fmla="*/ 2313471 w 2313471"/>
              <a:gd name="connsiteY3" fmla="*/ 903767 h 1173952"/>
              <a:gd name="connsiteX0" fmla="*/ 0 w 2313471"/>
              <a:gd name="connsiteY0" fmla="*/ 1173951 h 1173952"/>
              <a:gd name="connsiteX1" fmla="*/ 874997 w 2313471"/>
              <a:gd name="connsiteY1" fmla="*/ 63844 h 1173952"/>
              <a:gd name="connsiteX2" fmla="*/ 1704138 w 2313471"/>
              <a:gd name="connsiteY2" fmla="*/ 106453 h 1173952"/>
              <a:gd name="connsiteX3" fmla="*/ 2313471 w 2313471"/>
              <a:gd name="connsiteY3" fmla="*/ 903767 h 1173952"/>
              <a:gd name="connsiteX0" fmla="*/ 0 w 2313471"/>
              <a:gd name="connsiteY0" fmla="*/ 1179228 h 1179229"/>
              <a:gd name="connsiteX1" fmla="*/ 874997 w 2313471"/>
              <a:gd name="connsiteY1" fmla="*/ 69121 h 1179229"/>
              <a:gd name="connsiteX2" fmla="*/ 1704138 w 2313471"/>
              <a:gd name="connsiteY2" fmla="*/ 111730 h 1179229"/>
              <a:gd name="connsiteX3" fmla="*/ 2313471 w 2313471"/>
              <a:gd name="connsiteY3" fmla="*/ 909044 h 1179229"/>
              <a:gd name="connsiteX0" fmla="*/ 0 w 2363088"/>
              <a:gd name="connsiteY0" fmla="*/ 1222380 h 1222381"/>
              <a:gd name="connsiteX1" fmla="*/ 874997 w 2363088"/>
              <a:gd name="connsiteY1" fmla="*/ 112273 h 1222381"/>
              <a:gd name="connsiteX2" fmla="*/ 1704138 w 2363088"/>
              <a:gd name="connsiteY2" fmla="*/ 154882 h 1222381"/>
              <a:gd name="connsiteX3" fmla="*/ 2363088 w 2363088"/>
              <a:gd name="connsiteY3" fmla="*/ 1147304 h 1222381"/>
            </a:gdLst>
            <a:ahLst/>
            <a:cxnLst>
              <a:cxn ang="0">
                <a:pos x="connsiteX0" y="connsiteY0"/>
              </a:cxn>
              <a:cxn ang="0">
                <a:pos x="connsiteX1" y="connsiteY1"/>
              </a:cxn>
              <a:cxn ang="0">
                <a:pos x="connsiteX2" y="connsiteY2"/>
              </a:cxn>
              <a:cxn ang="0">
                <a:pos x="connsiteX3" y="connsiteY3"/>
              </a:cxn>
            </a:cxnLst>
            <a:rect l="l" t="t" r="r" b="b"/>
            <a:pathLst>
              <a:path w="2363088" h="1222381">
                <a:moveTo>
                  <a:pt x="0" y="1222380"/>
                </a:moveTo>
                <a:cubicBezTo>
                  <a:pt x="594" y="-60898"/>
                  <a:pt x="590974" y="290189"/>
                  <a:pt x="874997" y="112273"/>
                </a:cubicBezTo>
                <a:cubicBezTo>
                  <a:pt x="1159020" y="-65643"/>
                  <a:pt x="1456123" y="-17623"/>
                  <a:pt x="1704138" y="154882"/>
                </a:cubicBezTo>
                <a:cubicBezTo>
                  <a:pt x="1952153" y="327387"/>
                  <a:pt x="2358180" y="67204"/>
                  <a:pt x="2363088" y="1147304"/>
                </a:cubicBezTo>
              </a:path>
            </a:pathLst>
          </a:custGeom>
          <a:ln>
            <a:prstDash val="sysDash"/>
            <a:headEnd type="triangle"/>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aphicFrame>
        <p:nvGraphicFramePr>
          <p:cNvPr id="14" name="表格 11">
            <a:extLst>
              <a:ext uri="{FF2B5EF4-FFF2-40B4-BE49-F238E27FC236}">
                <a16:creationId xmlns:a16="http://schemas.microsoft.com/office/drawing/2014/main" id="{9F23D90C-55FE-4AB5-BAD5-E85A36280377}"/>
              </a:ext>
            </a:extLst>
          </p:cNvPr>
          <p:cNvGraphicFramePr>
            <a:graphicFrameLocks noGrp="1"/>
          </p:cNvGraphicFramePr>
          <p:nvPr>
            <p:extLst>
              <p:ext uri="{D42A27DB-BD31-4B8C-83A1-F6EECF244321}">
                <p14:modId xmlns:p14="http://schemas.microsoft.com/office/powerpoint/2010/main" val="2029596564"/>
              </p:ext>
            </p:extLst>
          </p:nvPr>
        </p:nvGraphicFramePr>
        <p:xfrm>
          <a:off x="977848" y="4851803"/>
          <a:ext cx="3784848" cy="1130933"/>
        </p:xfrm>
        <a:graphic>
          <a:graphicData uri="http://schemas.openxmlformats.org/drawingml/2006/table">
            <a:tbl>
              <a:tblPr firstRow="1" bandRow="1">
                <a:tableStyleId>{91EBBBCC-DAD2-459C-BE2E-F6DE35CF9A28}</a:tableStyleId>
              </a:tblPr>
              <a:tblGrid>
                <a:gridCol w="946212">
                  <a:extLst>
                    <a:ext uri="{9D8B030D-6E8A-4147-A177-3AD203B41FA5}">
                      <a16:colId xmlns:a16="http://schemas.microsoft.com/office/drawing/2014/main" val="2104050735"/>
                    </a:ext>
                  </a:extLst>
                </a:gridCol>
                <a:gridCol w="946212">
                  <a:extLst>
                    <a:ext uri="{9D8B030D-6E8A-4147-A177-3AD203B41FA5}">
                      <a16:colId xmlns:a16="http://schemas.microsoft.com/office/drawing/2014/main" val="2620867882"/>
                    </a:ext>
                  </a:extLst>
                </a:gridCol>
                <a:gridCol w="946212">
                  <a:extLst>
                    <a:ext uri="{9D8B030D-6E8A-4147-A177-3AD203B41FA5}">
                      <a16:colId xmlns:a16="http://schemas.microsoft.com/office/drawing/2014/main" val="2216170844"/>
                    </a:ext>
                  </a:extLst>
                </a:gridCol>
                <a:gridCol w="946212">
                  <a:extLst>
                    <a:ext uri="{9D8B030D-6E8A-4147-A177-3AD203B41FA5}">
                      <a16:colId xmlns:a16="http://schemas.microsoft.com/office/drawing/2014/main" val="2380291924"/>
                    </a:ext>
                  </a:extLst>
                </a:gridCol>
              </a:tblGrid>
              <a:tr h="250759">
                <a:tc gridSpan="4">
                  <a:txBody>
                    <a:bodyPr/>
                    <a:lstStyle/>
                    <a:p>
                      <a:pPr algn="ctr"/>
                      <a:r>
                        <a:rPr lang="en-US" altLang="zh-CN" sz="1200" dirty="0"/>
                        <a:t>Product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r>
                        <a:rPr lang="en-US" altLang="zh-CN" sz="1200" dirty="0"/>
                        <a:t>Product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ProductID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P1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92687303"/>
                  </a:ext>
                </a:extLst>
              </a:tr>
              <a:tr h="208966">
                <a:tc>
                  <a:txBody>
                    <a:bodyPr/>
                    <a:lstStyle/>
                    <a:p>
                      <a:pPr algn="ctr"/>
                      <a:r>
                        <a:rPr lang="en-US" altLang="zh-CN" sz="800" dirty="0"/>
                        <a:t>P2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65066815"/>
                  </a:ext>
                </a:extLst>
              </a:tr>
              <a:tr h="208966">
                <a:tc>
                  <a:txBody>
                    <a:bodyPr/>
                    <a:lstStyle/>
                    <a:p>
                      <a:pPr algn="ctr"/>
                      <a:r>
                        <a:rPr lang="en-US" altLang="zh-CN" sz="800" dirty="0"/>
                        <a:t>P3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10153602"/>
                  </a:ext>
                </a:extLst>
              </a:tr>
            </a:tbl>
          </a:graphicData>
        </a:graphic>
      </p:graphicFrame>
      <p:sp>
        <p:nvSpPr>
          <p:cNvPr id="15" name="Freeform: Shape 14">
            <a:extLst>
              <a:ext uri="{FF2B5EF4-FFF2-40B4-BE49-F238E27FC236}">
                <a16:creationId xmlns:a16="http://schemas.microsoft.com/office/drawing/2014/main" id="{3FC21586-7FFD-4948-B25B-D215666806AD}"/>
              </a:ext>
            </a:extLst>
          </p:cNvPr>
          <p:cNvSpPr/>
          <p:nvPr/>
        </p:nvSpPr>
        <p:spPr>
          <a:xfrm>
            <a:off x="1509204" y="4221897"/>
            <a:ext cx="4933199" cy="629906"/>
          </a:xfrm>
          <a:custGeom>
            <a:avLst/>
            <a:gdLst>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5" fmla="*/ 3453414 w 4027904"/>
              <a:gd name="connsiteY5" fmla="*/ 141390 h 480426"/>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0" fmla="*/ 0 w 3994952"/>
              <a:gd name="connsiteY0" fmla="*/ 0 h 472201"/>
              <a:gd name="connsiteX1" fmla="*/ 2272684 w 3994952"/>
              <a:gd name="connsiteY1" fmla="*/ 408373 h 472201"/>
              <a:gd name="connsiteX2" fmla="*/ 3586579 w 3994952"/>
              <a:gd name="connsiteY2" fmla="*/ 435006 h 472201"/>
              <a:gd name="connsiteX3" fmla="*/ 3994952 w 3994952"/>
              <a:gd name="connsiteY3" fmla="*/ 53266 h 472201"/>
              <a:gd name="connsiteX0" fmla="*/ 0 w 3994952"/>
              <a:gd name="connsiteY0" fmla="*/ 0 h 486106"/>
              <a:gd name="connsiteX1" fmla="*/ 1473694 w 3994952"/>
              <a:gd name="connsiteY1" fmla="*/ 435006 h 486106"/>
              <a:gd name="connsiteX2" fmla="*/ 3586579 w 3994952"/>
              <a:gd name="connsiteY2" fmla="*/ 435006 h 486106"/>
              <a:gd name="connsiteX3" fmla="*/ 3994952 w 3994952"/>
              <a:gd name="connsiteY3" fmla="*/ 53266 h 486106"/>
              <a:gd name="connsiteX0" fmla="*/ 0 w 3994952"/>
              <a:gd name="connsiteY0" fmla="*/ 0 h 456444"/>
              <a:gd name="connsiteX1" fmla="*/ 1473694 w 3994952"/>
              <a:gd name="connsiteY1" fmla="*/ 435006 h 456444"/>
              <a:gd name="connsiteX2" fmla="*/ 3009531 w 3994952"/>
              <a:gd name="connsiteY2" fmla="*/ 355107 h 456444"/>
              <a:gd name="connsiteX3" fmla="*/ 3994952 w 3994952"/>
              <a:gd name="connsiteY3" fmla="*/ 53266 h 456444"/>
              <a:gd name="connsiteX0" fmla="*/ 0 w 3994952"/>
              <a:gd name="connsiteY0" fmla="*/ 0 h 435192"/>
              <a:gd name="connsiteX1" fmla="*/ 1473694 w 3994952"/>
              <a:gd name="connsiteY1" fmla="*/ 435006 h 435192"/>
              <a:gd name="connsiteX2" fmla="*/ 3994952 w 3994952"/>
              <a:gd name="connsiteY2" fmla="*/ 53266 h 435192"/>
              <a:gd name="connsiteX0" fmla="*/ 0 w 3994952"/>
              <a:gd name="connsiteY0" fmla="*/ 0 h 417447"/>
              <a:gd name="connsiteX1" fmla="*/ 2086253 w 3994952"/>
              <a:gd name="connsiteY1" fmla="*/ 417250 h 417447"/>
              <a:gd name="connsiteX2" fmla="*/ 3994952 w 3994952"/>
              <a:gd name="connsiteY2" fmla="*/ 53266 h 417447"/>
              <a:gd name="connsiteX0" fmla="*/ 0 w 3994952"/>
              <a:gd name="connsiteY0" fmla="*/ 0 h 448450"/>
              <a:gd name="connsiteX1" fmla="*/ 479395 w 3994952"/>
              <a:gd name="connsiteY1" fmla="*/ 381740 h 448450"/>
              <a:gd name="connsiteX2" fmla="*/ 2086253 w 3994952"/>
              <a:gd name="connsiteY2" fmla="*/ 417250 h 448450"/>
              <a:gd name="connsiteX3" fmla="*/ 3994952 w 3994952"/>
              <a:gd name="connsiteY3" fmla="*/ 53266 h 448450"/>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4000337"/>
              <a:gd name="connsiteY0" fmla="*/ 0 h 1767049"/>
              <a:gd name="connsiteX1" fmla="*/ 484780 w 4000337"/>
              <a:gd name="connsiteY1" fmla="*/ 1633491 h 1767049"/>
              <a:gd name="connsiteX2" fmla="*/ 2091638 w 4000337"/>
              <a:gd name="connsiteY2" fmla="*/ 1669001 h 1767049"/>
              <a:gd name="connsiteX3" fmla="*/ 3423288 w 4000337"/>
              <a:gd name="connsiteY3" fmla="*/ 1633490 h 1767049"/>
              <a:gd name="connsiteX4" fmla="*/ 4000337 w 4000337"/>
              <a:gd name="connsiteY4" fmla="*/ 1305017 h 1767049"/>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62122"/>
              <a:gd name="connsiteX1" fmla="*/ 1297968 w 4000337"/>
              <a:gd name="connsiteY1" fmla="*/ 435006 h 1762122"/>
              <a:gd name="connsiteX2" fmla="*/ 2091638 w 4000337"/>
              <a:gd name="connsiteY2" fmla="*/ 1669001 h 1762122"/>
              <a:gd name="connsiteX3" fmla="*/ 3423288 w 4000337"/>
              <a:gd name="connsiteY3" fmla="*/ 1633490 h 1762122"/>
              <a:gd name="connsiteX4" fmla="*/ 4000337 w 4000337"/>
              <a:gd name="connsiteY4" fmla="*/ 1305017 h 1762122"/>
              <a:gd name="connsiteX0" fmla="*/ 0 w 4000337"/>
              <a:gd name="connsiteY0" fmla="*/ 0 h 1670700"/>
              <a:gd name="connsiteX1" fmla="*/ 1297968 w 4000337"/>
              <a:gd name="connsiteY1" fmla="*/ 435006 h 1670700"/>
              <a:gd name="connsiteX2" fmla="*/ 2075482 w 4000337"/>
              <a:gd name="connsiteY2" fmla="*/ 1500325 h 1670700"/>
              <a:gd name="connsiteX3" fmla="*/ 3423288 w 4000337"/>
              <a:gd name="connsiteY3" fmla="*/ 1633490 h 1670700"/>
              <a:gd name="connsiteX4" fmla="*/ 4000337 w 4000337"/>
              <a:gd name="connsiteY4" fmla="*/ 1305017 h 1670700"/>
              <a:gd name="connsiteX0" fmla="*/ 0 w 4000337"/>
              <a:gd name="connsiteY0" fmla="*/ 0 h 1646232"/>
              <a:gd name="connsiteX1" fmla="*/ 1168719 w 4000337"/>
              <a:gd name="connsiteY1" fmla="*/ 1518081 h 1646232"/>
              <a:gd name="connsiteX2" fmla="*/ 2075482 w 4000337"/>
              <a:gd name="connsiteY2" fmla="*/ 1500325 h 1646232"/>
              <a:gd name="connsiteX3" fmla="*/ 3423288 w 4000337"/>
              <a:gd name="connsiteY3" fmla="*/ 1633490 h 1646232"/>
              <a:gd name="connsiteX4" fmla="*/ 4000337 w 4000337"/>
              <a:gd name="connsiteY4" fmla="*/ 1305017 h 1646232"/>
              <a:gd name="connsiteX0" fmla="*/ 0 w 3359480"/>
              <a:gd name="connsiteY0" fmla="*/ 0 h 1708376"/>
              <a:gd name="connsiteX1" fmla="*/ 527862 w 3359480"/>
              <a:gd name="connsiteY1" fmla="*/ 1580225 h 1708376"/>
              <a:gd name="connsiteX2" fmla="*/ 1434625 w 3359480"/>
              <a:gd name="connsiteY2" fmla="*/ 1562469 h 1708376"/>
              <a:gd name="connsiteX3" fmla="*/ 2782431 w 3359480"/>
              <a:gd name="connsiteY3" fmla="*/ 1695634 h 1708376"/>
              <a:gd name="connsiteX4" fmla="*/ 3359480 w 3359480"/>
              <a:gd name="connsiteY4" fmla="*/ 1367161 h 1708376"/>
              <a:gd name="connsiteX0" fmla="*/ 0 w 3359480"/>
              <a:gd name="connsiteY0" fmla="*/ 0 h 1737208"/>
              <a:gd name="connsiteX1" fmla="*/ 926378 w 3359480"/>
              <a:gd name="connsiteY1" fmla="*/ 399495 h 1737208"/>
              <a:gd name="connsiteX2" fmla="*/ 1434625 w 3359480"/>
              <a:gd name="connsiteY2" fmla="*/ 1562469 h 1737208"/>
              <a:gd name="connsiteX3" fmla="*/ 2782431 w 3359480"/>
              <a:gd name="connsiteY3" fmla="*/ 1695634 h 1737208"/>
              <a:gd name="connsiteX4" fmla="*/ 3359480 w 3359480"/>
              <a:gd name="connsiteY4" fmla="*/ 1367161 h 1737208"/>
              <a:gd name="connsiteX0" fmla="*/ 0 w 3359480"/>
              <a:gd name="connsiteY0" fmla="*/ 0 h 1737208"/>
              <a:gd name="connsiteX1" fmla="*/ 926378 w 3359480"/>
              <a:gd name="connsiteY1" fmla="*/ 399495 h 1737208"/>
              <a:gd name="connsiteX2" fmla="*/ 1434625 w 3359480"/>
              <a:gd name="connsiteY2" fmla="*/ 1562469 h 1737208"/>
              <a:gd name="connsiteX3" fmla="*/ 2782431 w 3359480"/>
              <a:gd name="connsiteY3" fmla="*/ 1695634 h 1737208"/>
              <a:gd name="connsiteX4" fmla="*/ 3359480 w 3359480"/>
              <a:gd name="connsiteY4" fmla="*/ 1367161 h 1737208"/>
              <a:gd name="connsiteX0" fmla="*/ 0 w 2674274"/>
              <a:gd name="connsiteY0" fmla="*/ 2255302 h 2303798"/>
              <a:gd name="connsiteX1" fmla="*/ 241172 w 2674274"/>
              <a:gd name="connsiteY1" fmla="*/ 19174 h 2303798"/>
              <a:gd name="connsiteX2" fmla="*/ 749419 w 2674274"/>
              <a:gd name="connsiteY2" fmla="*/ 1182148 h 2303798"/>
              <a:gd name="connsiteX3" fmla="*/ 2097225 w 2674274"/>
              <a:gd name="connsiteY3" fmla="*/ 1315313 h 2303798"/>
              <a:gd name="connsiteX4" fmla="*/ 2674274 w 2674274"/>
              <a:gd name="connsiteY4" fmla="*/ 986840 h 2303798"/>
              <a:gd name="connsiteX0" fmla="*/ 0 w 2674274"/>
              <a:gd name="connsiteY0" fmla="*/ 1268462 h 1801264"/>
              <a:gd name="connsiteX1" fmla="*/ 1665966 w 2674274"/>
              <a:gd name="connsiteY1" fmla="*/ 1739675 h 1801264"/>
              <a:gd name="connsiteX2" fmla="*/ 749419 w 2674274"/>
              <a:gd name="connsiteY2" fmla="*/ 195308 h 1801264"/>
              <a:gd name="connsiteX3" fmla="*/ 2097225 w 2674274"/>
              <a:gd name="connsiteY3" fmla="*/ 328473 h 1801264"/>
              <a:gd name="connsiteX4" fmla="*/ 2674274 w 2674274"/>
              <a:gd name="connsiteY4" fmla="*/ 0 h 1801264"/>
              <a:gd name="connsiteX0" fmla="*/ 0 w 2674274"/>
              <a:gd name="connsiteY0" fmla="*/ 1268462 h 1740226"/>
              <a:gd name="connsiteX1" fmla="*/ 1665966 w 2674274"/>
              <a:gd name="connsiteY1" fmla="*/ 1739675 h 1740226"/>
              <a:gd name="connsiteX2" fmla="*/ 2272100 w 2674274"/>
              <a:gd name="connsiteY2" fmla="*/ 1226249 h 1740226"/>
              <a:gd name="connsiteX3" fmla="*/ 2097225 w 2674274"/>
              <a:gd name="connsiteY3" fmla="*/ 328473 h 1740226"/>
              <a:gd name="connsiteX4" fmla="*/ 2674274 w 2674274"/>
              <a:gd name="connsiteY4" fmla="*/ 0 h 1740226"/>
              <a:gd name="connsiteX0" fmla="*/ 0 w 2674274"/>
              <a:gd name="connsiteY0" fmla="*/ 1268462 h 1740226"/>
              <a:gd name="connsiteX1" fmla="*/ 1665966 w 2674274"/>
              <a:gd name="connsiteY1" fmla="*/ 1739675 h 1740226"/>
              <a:gd name="connsiteX2" fmla="*/ 2272100 w 2674274"/>
              <a:gd name="connsiteY2" fmla="*/ 1226249 h 1740226"/>
              <a:gd name="connsiteX3" fmla="*/ 2439828 w 2674274"/>
              <a:gd name="connsiteY3" fmla="*/ 875320 h 1740226"/>
              <a:gd name="connsiteX4" fmla="*/ 2674274 w 2674274"/>
              <a:gd name="connsiteY4" fmla="*/ 0 h 1740226"/>
              <a:gd name="connsiteX0" fmla="*/ 0 w 2674274"/>
              <a:gd name="connsiteY0" fmla="*/ 1268462 h 1740226"/>
              <a:gd name="connsiteX1" fmla="*/ 1665966 w 2674274"/>
              <a:gd name="connsiteY1" fmla="*/ 1739675 h 1740226"/>
              <a:gd name="connsiteX2" fmla="*/ 2272100 w 2674274"/>
              <a:gd name="connsiteY2" fmla="*/ 1226249 h 1740226"/>
              <a:gd name="connsiteX3" fmla="*/ 2674274 w 2674274"/>
              <a:gd name="connsiteY3" fmla="*/ 0 h 1740226"/>
              <a:gd name="connsiteX0" fmla="*/ 0 w 2674274"/>
              <a:gd name="connsiteY0" fmla="*/ 1268462 h 2134203"/>
              <a:gd name="connsiteX1" fmla="*/ 1861740 w 2674274"/>
              <a:gd name="connsiteY1" fmla="*/ 2134122 h 2134203"/>
              <a:gd name="connsiteX2" fmla="*/ 2272100 w 2674274"/>
              <a:gd name="connsiteY2" fmla="*/ 1226249 h 2134203"/>
              <a:gd name="connsiteX3" fmla="*/ 2674274 w 2674274"/>
              <a:gd name="connsiteY3" fmla="*/ 0 h 2134203"/>
              <a:gd name="connsiteX0" fmla="*/ 0 w 2674274"/>
              <a:gd name="connsiteY0" fmla="*/ 1268462 h 2156860"/>
              <a:gd name="connsiteX1" fmla="*/ 1861740 w 2674274"/>
              <a:gd name="connsiteY1" fmla="*/ 2134122 h 2156860"/>
              <a:gd name="connsiteX2" fmla="*/ 1809858 w 2674274"/>
              <a:gd name="connsiteY2" fmla="*/ 392531 h 2156860"/>
              <a:gd name="connsiteX3" fmla="*/ 2674274 w 2674274"/>
              <a:gd name="connsiteY3" fmla="*/ 0 h 2156860"/>
              <a:gd name="connsiteX0" fmla="*/ 0 w 2674274"/>
              <a:gd name="connsiteY0" fmla="*/ 1268462 h 1449124"/>
              <a:gd name="connsiteX1" fmla="*/ 1562642 w 2674274"/>
              <a:gd name="connsiteY1" fmla="*/ 1112145 h 1449124"/>
              <a:gd name="connsiteX2" fmla="*/ 1809858 w 2674274"/>
              <a:gd name="connsiteY2" fmla="*/ 392531 h 1449124"/>
              <a:gd name="connsiteX3" fmla="*/ 2674274 w 2674274"/>
              <a:gd name="connsiteY3" fmla="*/ 0 h 1449124"/>
              <a:gd name="connsiteX0" fmla="*/ 0 w 2674274"/>
              <a:gd name="connsiteY0" fmla="*/ 1268462 h 1443839"/>
              <a:gd name="connsiteX1" fmla="*/ 1562642 w 2674274"/>
              <a:gd name="connsiteY1" fmla="*/ 1112145 h 1443839"/>
              <a:gd name="connsiteX2" fmla="*/ 2342797 w 2674274"/>
              <a:gd name="connsiteY2" fmla="*/ 553896 h 1443839"/>
              <a:gd name="connsiteX3" fmla="*/ 2674274 w 2674274"/>
              <a:gd name="connsiteY3" fmla="*/ 0 h 1443839"/>
              <a:gd name="connsiteX0" fmla="*/ 0 w 2674274"/>
              <a:gd name="connsiteY0" fmla="*/ 1268462 h 1419838"/>
              <a:gd name="connsiteX1" fmla="*/ 1845426 w 2674274"/>
              <a:gd name="connsiteY1" fmla="*/ 986639 h 1419838"/>
              <a:gd name="connsiteX2" fmla="*/ 2342797 w 2674274"/>
              <a:gd name="connsiteY2" fmla="*/ 553896 h 1419838"/>
              <a:gd name="connsiteX3" fmla="*/ 2674274 w 2674274"/>
              <a:gd name="connsiteY3" fmla="*/ 0 h 1419838"/>
              <a:gd name="connsiteX0" fmla="*/ 0 w 1385433"/>
              <a:gd name="connsiteY0" fmla="*/ 999521 h 1201408"/>
              <a:gd name="connsiteX1" fmla="*/ 556585 w 1385433"/>
              <a:gd name="connsiteY1" fmla="*/ 986639 h 1201408"/>
              <a:gd name="connsiteX2" fmla="*/ 1053956 w 1385433"/>
              <a:gd name="connsiteY2" fmla="*/ 553896 h 1201408"/>
              <a:gd name="connsiteX3" fmla="*/ 1385433 w 1385433"/>
              <a:gd name="connsiteY3" fmla="*/ 0 h 1201408"/>
              <a:gd name="connsiteX0" fmla="*/ 0 w 1385433"/>
              <a:gd name="connsiteY0" fmla="*/ 999521 h 1021525"/>
              <a:gd name="connsiteX1" fmla="*/ 556585 w 1385433"/>
              <a:gd name="connsiteY1" fmla="*/ 986639 h 1021525"/>
              <a:gd name="connsiteX2" fmla="*/ 1053956 w 1385433"/>
              <a:gd name="connsiteY2" fmla="*/ 553896 h 1021525"/>
              <a:gd name="connsiteX3" fmla="*/ 1385433 w 1385433"/>
              <a:gd name="connsiteY3" fmla="*/ 0 h 1021525"/>
              <a:gd name="connsiteX0" fmla="*/ 0 w 1331052"/>
              <a:gd name="connsiteY0" fmla="*/ 1062274 h 1062274"/>
              <a:gd name="connsiteX1" fmla="*/ 502204 w 1331052"/>
              <a:gd name="connsiteY1" fmla="*/ 986639 h 1062274"/>
              <a:gd name="connsiteX2" fmla="*/ 999575 w 1331052"/>
              <a:gd name="connsiteY2" fmla="*/ 553896 h 1062274"/>
              <a:gd name="connsiteX3" fmla="*/ 1331052 w 1331052"/>
              <a:gd name="connsiteY3" fmla="*/ 0 h 1062274"/>
              <a:gd name="connsiteX0" fmla="*/ 0 w 1331052"/>
              <a:gd name="connsiteY0" fmla="*/ 1062274 h 1062274"/>
              <a:gd name="connsiteX1" fmla="*/ 484096 w 1331052"/>
              <a:gd name="connsiteY1" fmla="*/ 246849 h 1062274"/>
              <a:gd name="connsiteX2" fmla="*/ 999575 w 1331052"/>
              <a:gd name="connsiteY2" fmla="*/ 553896 h 1062274"/>
              <a:gd name="connsiteX3" fmla="*/ 1331052 w 1331052"/>
              <a:gd name="connsiteY3" fmla="*/ 0 h 1062274"/>
              <a:gd name="connsiteX0" fmla="*/ 0 w 1331052"/>
              <a:gd name="connsiteY0" fmla="*/ 1062274 h 1062274"/>
              <a:gd name="connsiteX1" fmla="*/ 484096 w 1331052"/>
              <a:gd name="connsiteY1" fmla="*/ 246849 h 1062274"/>
              <a:gd name="connsiteX2" fmla="*/ 999575 w 1331052"/>
              <a:gd name="connsiteY2" fmla="*/ 553896 h 1062274"/>
              <a:gd name="connsiteX3" fmla="*/ 1331052 w 1331052"/>
              <a:gd name="connsiteY3" fmla="*/ 0 h 1062274"/>
              <a:gd name="connsiteX0" fmla="*/ 0 w 1333004"/>
              <a:gd name="connsiteY0" fmla="*/ 1062274 h 1062274"/>
              <a:gd name="connsiteX1" fmla="*/ 484096 w 1333004"/>
              <a:gd name="connsiteY1" fmla="*/ 246849 h 1062274"/>
              <a:gd name="connsiteX2" fmla="*/ 999575 w 1333004"/>
              <a:gd name="connsiteY2" fmla="*/ 553896 h 1062274"/>
              <a:gd name="connsiteX3" fmla="*/ 1331052 w 1333004"/>
              <a:gd name="connsiteY3" fmla="*/ 0 h 1062274"/>
              <a:gd name="connsiteX0" fmla="*/ 0 w 1333004"/>
              <a:gd name="connsiteY0" fmla="*/ 1062274 h 1062274"/>
              <a:gd name="connsiteX1" fmla="*/ 478060 w 1333004"/>
              <a:gd name="connsiteY1" fmla="*/ 394806 h 1062274"/>
              <a:gd name="connsiteX2" fmla="*/ 999575 w 1333004"/>
              <a:gd name="connsiteY2" fmla="*/ 553896 h 1062274"/>
              <a:gd name="connsiteX3" fmla="*/ 1331052 w 1333004"/>
              <a:gd name="connsiteY3" fmla="*/ 0 h 1062274"/>
              <a:gd name="connsiteX0" fmla="*/ 0 w 1333004"/>
              <a:gd name="connsiteY0" fmla="*/ 1062274 h 1062274"/>
              <a:gd name="connsiteX1" fmla="*/ 478060 w 1333004"/>
              <a:gd name="connsiteY1" fmla="*/ 394806 h 1062274"/>
              <a:gd name="connsiteX2" fmla="*/ 999575 w 1333004"/>
              <a:gd name="connsiteY2" fmla="*/ 553896 h 1062274"/>
              <a:gd name="connsiteX3" fmla="*/ 1331052 w 1333004"/>
              <a:gd name="connsiteY3" fmla="*/ 0 h 1062274"/>
            </a:gdLst>
            <a:ahLst/>
            <a:cxnLst>
              <a:cxn ang="0">
                <a:pos x="connsiteX0" y="connsiteY0"/>
              </a:cxn>
              <a:cxn ang="0">
                <a:pos x="connsiteX1" y="connsiteY1"/>
              </a:cxn>
              <a:cxn ang="0">
                <a:pos x="connsiteX2" y="connsiteY2"/>
              </a:cxn>
              <a:cxn ang="0">
                <a:pos x="connsiteX3" y="connsiteY3"/>
              </a:cxn>
            </a:cxnLst>
            <a:rect l="l" t="t" r="r" b="b"/>
            <a:pathLst>
              <a:path w="1333004" h="1062274">
                <a:moveTo>
                  <a:pt x="0" y="1062274"/>
                </a:moveTo>
                <a:cubicBezTo>
                  <a:pt x="594" y="-221004"/>
                  <a:pt x="287320" y="313083"/>
                  <a:pt x="478060" y="394806"/>
                </a:cubicBezTo>
                <a:cubicBezTo>
                  <a:pt x="668800" y="476529"/>
                  <a:pt x="861434" y="718336"/>
                  <a:pt x="999575" y="553896"/>
                </a:cubicBezTo>
                <a:cubicBezTo>
                  <a:pt x="1137716" y="389456"/>
                  <a:pt x="1355914" y="643860"/>
                  <a:pt x="1331052" y="0"/>
                </a:cubicBezTo>
              </a:path>
            </a:pathLst>
          </a:custGeom>
          <a:ln>
            <a:prstDash val="sysDash"/>
            <a:headEnd type="triangle"/>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1246B846-38C6-406D-8644-542B7586C575}"/>
              </a:ext>
            </a:extLst>
          </p:cNvPr>
          <p:cNvSpPr txBox="1">
            <a:spLocks/>
          </p:cNvSpPr>
          <p:nvPr/>
        </p:nvSpPr>
        <p:spPr>
          <a:xfrm>
            <a:off x="425038" y="1371600"/>
            <a:ext cx="5670962" cy="2708434"/>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400" kern="1200">
                <a:solidFill>
                  <a:schemeClr val="tx1"/>
                </a:solidFill>
                <a:latin typeface="+mn-lt"/>
                <a:ea typeface="+mn-ea"/>
                <a:cs typeface="+mn-cs"/>
              </a:defRPr>
            </a:lvl1pPr>
            <a:lvl2pPr marL="228600" indent="0" algn="l" defTabSz="914400" rtl="0" eaLnBrk="1" latinLnBrk="0" hangingPunct="1">
              <a:lnSpc>
                <a:spcPct val="10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10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t>The core is to find PK-FKs.</a:t>
            </a:r>
          </a:p>
          <a:p>
            <a:endParaRPr lang="en-US" dirty="0"/>
          </a:p>
          <a:p>
            <a:r>
              <a:rPr lang="en-US" dirty="0"/>
              <a:t>Sometimes we want to model interdependencies between rows in the same table.</a:t>
            </a:r>
          </a:p>
          <a:p>
            <a:pPr marL="800100" lvl="2" indent="-342900">
              <a:buFont typeface="Arial" panose="020B0604020202020204" pitchFamily="34" charset="0"/>
              <a:buChar char="•"/>
            </a:pPr>
            <a:r>
              <a:rPr lang="en-US" dirty="0"/>
              <a:t>But there is a lot of freedom…</a:t>
            </a:r>
          </a:p>
        </p:txBody>
      </p:sp>
    </p:spTree>
    <p:extLst>
      <p:ext uri="{BB962C8B-B14F-4D97-AF65-F5344CB8AC3E}">
        <p14:creationId xmlns:p14="http://schemas.microsoft.com/office/powerpoint/2010/main" val="131502094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B089-F852-4767-A34D-8D51BCBE894B}"/>
              </a:ext>
            </a:extLst>
          </p:cNvPr>
          <p:cNvSpPr>
            <a:spLocks noGrp="1"/>
          </p:cNvSpPr>
          <p:nvPr>
            <p:ph type="title"/>
          </p:nvPr>
        </p:nvSpPr>
        <p:spPr/>
        <p:txBody>
          <a:bodyPr/>
          <a:lstStyle/>
          <a:p>
            <a:r>
              <a:rPr lang="en-US" dirty="0"/>
              <a:t>To build an RDB…</a:t>
            </a:r>
          </a:p>
        </p:txBody>
      </p:sp>
      <p:sp>
        <p:nvSpPr>
          <p:cNvPr id="4" name="Slide Number Placeholder 3">
            <a:extLst>
              <a:ext uri="{FF2B5EF4-FFF2-40B4-BE49-F238E27FC236}">
                <a16:creationId xmlns:a16="http://schemas.microsoft.com/office/drawing/2014/main" id="{0B057815-E0DD-4430-92AA-53469371D4F3}"/>
              </a:ext>
            </a:extLst>
          </p:cNvPr>
          <p:cNvSpPr>
            <a:spLocks noGrp="1"/>
          </p:cNvSpPr>
          <p:nvPr>
            <p:ph type="sldNum" sz="quarter" idx="4"/>
          </p:nvPr>
        </p:nvSpPr>
        <p:spPr/>
        <p:txBody>
          <a:bodyPr/>
          <a:lstStyle/>
          <a:p>
            <a:fld id="{DC503246-BBCE-4F0A-BCDC-08FC4C52637D}" type="slidenum">
              <a:rPr lang="en-US" smtClean="0"/>
              <a:pPr/>
              <a:t>49</a:t>
            </a:fld>
            <a:endParaRPr lang="en-US"/>
          </a:p>
        </p:txBody>
      </p:sp>
      <p:graphicFrame>
        <p:nvGraphicFramePr>
          <p:cNvPr id="17" name="表格 7">
            <a:extLst>
              <a:ext uri="{FF2B5EF4-FFF2-40B4-BE49-F238E27FC236}">
                <a16:creationId xmlns:a16="http://schemas.microsoft.com/office/drawing/2014/main" id="{4A14E743-2B70-47BA-8CFA-9FDF894A641D}"/>
              </a:ext>
            </a:extLst>
          </p:cNvPr>
          <p:cNvGraphicFramePr>
            <a:graphicFrameLocks noGrp="1"/>
          </p:cNvGraphicFramePr>
          <p:nvPr/>
        </p:nvGraphicFramePr>
        <p:xfrm>
          <a:off x="6096000" y="2877604"/>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UserID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3</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1" name="表格 11">
            <a:extLst>
              <a:ext uri="{FF2B5EF4-FFF2-40B4-BE49-F238E27FC236}">
                <a16:creationId xmlns:a16="http://schemas.microsoft.com/office/drawing/2014/main" id="{2B9DFF83-81A3-45A4-9B86-15E62E70C148}"/>
              </a:ext>
            </a:extLst>
          </p:cNvPr>
          <p:cNvGraphicFramePr>
            <a:graphicFrameLocks noGrp="1"/>
          </p:cNvGraphicFramePr>
          <p:nvPr/>
        </p:nvGraphicFramePr>
        <p:xfrm>
          <a:off x="10040470" y="5031498"/>
          <a:ext cx="1078086" cy="1130933"/>
        </p:xfrm>
        <a:graphic>
          <a:graphicData uri="http://schemas.openxmlformats.org/drawingml/2006/table">
            <a:tbl>
              <a:tblPr firstRow="1" bandRow="1">
                <a:tableStyleId>{91EBBBCC-DAD2-459C-BE2E-F6DE35CF9A28}</a:tableStyleId>
              </a:tblPr>
              <a:tblGrid>
                <a:gridCol w="1078086">
                  <a:extLst>
                    <a:ext uri="{9D8B030D-6E8A-4147-A177-3AD203B41FA5}">
                      <a16:colId xmlns:a16="http://schemas.microsoft.com/office/drawing/2014/main" val="2620867882"/>
                    </a:ext>
                  </a:extLst>
                </a:gridCol>
              </a:tblGrid>
              <a:tr h="250759">
                <a:tc>
                  <a:txBody>
                    <a:bodyPr/>
                    <a:lstStyle/>
                    <a:p>
                      <a:pPr algn="ctr"/>
                      <a:r>
                        <a:rPr lang="en-US" altLang="zh-CN" sz="1200" dirty="0"/>
                        <a:t>Category</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6749865"/>
                  </a:ext>
                </a:extLst>
              </a:tr>
            </a:tbl>
          </a:graphicData>
        </a:graphic>
      </p:graphicFrame>
      <p:cxnSp>
        <p:nvCxnSpPr>
          <p:cNvPr id="12" name="Straight Arrow Connector 11">
            <a:extLst>
              <a:ext uri="{FF2B5EF4-FFF2-40B4-BE49-F238E27FC236}">
                <a16:creationId xmlns:a16="http://schemas.microsoft.com/office/drawing/2014/main" id="{9768E1A7-E421-4DBE-88CA-C4EA97E4C054}"/>
              </a:ext>
            </a:extLst>
          </p:cNvPr>
          <p:cNvCxnSpPr>
            <a:cxnSpLocks/>
            <a:endCxn id="11" idx="0"/>
          </p:cNvCxnSpPr>
          <p:nvPr/>
        </p:nvCxnSpPr>
        <p:spPr>
          <a:xfrm>
            <a:off x="10377997" y="4221897"/>
            <a:ext cx="201516" cy="809601"/>
          </a:xfrm>
          <a:prstGeom prst="straightConnector1">
            <a:avLst/>
          </a:prstGeom>
          <a:ln w="19050" cap="rnd">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1F0F018-8CDD-44B0-AA2F-71598FDEE045}"/>
              </a:ext>
            </a:extLst>
          </p:cNvPr>
          <p:cNvSpPr/>
          <p:nvPr/>
        </p:nvSpPr>
        <p:spPr>
          <a:xfrm>
            <a:off x="9894958" y="4110811"/>
            <a:ext cx="686406" cy="1107996"/>
          </a:xfrm>
          <a:prstGeom prst="rect">
            <a:avLst/>
          </a:prstGeom>
          <a:noFill/>
        </p:spPr>
        <p:txBody>
          <a:bodyPr wrap="square" lIns="91440" tIns="45720" rIns="91440" bIns="45720">
            <a:spAutoFit/>
          </a:bodyPr>
          <a:lstStyle/>
          <a:p>
            <a:pPr algn="ctr"/>
            <a:r>
              <a:rPr lang="en-US" sz="6600" b="1" cap="none" spc="0" dirty="0">
                <a:ln w="22225">
                  <a:solidFill>
                    <a:schemeClr val="accent2"/>
                  </a:solidFill>
                  <a:prstDash val="solid"/>
                </a:ln>
                <a:solidFill>
                  <a:schemeClr val="accent2">
                    <a:lumMod val="40000"/>
                    <a:lumOff val="60000"/>
                  </a:schemeClr>
                </a:solidFill>
                <a:effectLst/>
              </a:rPr>
              <a:t>?</a:t>
            </a:r>
          </a:p>
        </p:txBody>
      </p:sp>
      <p:sp>
        <p:nvSpPr>
          <p:cNvPr id="20" name="Content Placeholder 2">
            <a:extLst>
              <a:ext uri="{FF2B5EF4-FFF2-40B4-BE49-F238E27FC236}">
                <a16:creationId xmlns:a16="http://schemas.microsoft.com/office/drawing/2014/main" id="{A8844785-BC79-42F1-905F-04E6050214F2}"/>
              </a:ext>
            </a:extLst>
          </p:cNvPr>
          <p:cNvSpPr txBox="1">
            <a:spLocks/>
          </p:cNvSpPr>
          <p:nvPr/>
        </p:nvSpPr>
        <p:spPr>
          <a:xfrm>
            <a:off x="425038" y="1371600"/>
            <a:ext cx="5670962" cy="3400931"/>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400" kern="1200">
                <a:solidFill>
                  <a:schemeClr val="tx1"/>
                </a:solidFill>
                <a:latin typeface="+mn-lt"/>
                <a:ea typeface="+mn-ea"/>
                <a:cs typeface="+mn-cs"/>
              </a:defRPr>
            </a:lvl1pPr>
            <a:lvl2pPr marL="228600" indent="0" algn="l" defTabSz="914400" rtl="0" eaLnBrk="1" latinLnBrk="0" hangingPunct="1">
              <a:lnSpc>
                <a:spcPct val="10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10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t>The core is to find PK-FKs.</a:t>
            </a:r>
          </a:p>
          <a:p>
            <a:endParaRPr lang="en-US" dirty="0"/>
          </a:p>
          <a:p>
            <a:r>
              <a:rPr lang="en-US" dirty="0"/>
              <a:t>Sometimes we want to model interdependencies between rows in the same table.</a:t>
            </a:r>
          </a:p>
          <a:p>
            <a:pPr marL="800100" lvl="2" indent="-342900">
              <a:buFont typeface="Arial" panose="020B0604020202020204" pitchFamily="34" charset="0"/>
              <a:buChar char="•"/>
            </a:pPr>
            <a:r>
              <a:rPr lang="en-US" dirty="0"/>
              <a:t>But there is a lot of freedom…</a:t>
            </a:r>
          </a:p>
          <a:p>
            <a:pPr marL="800100" lvl="2" indent="-342900">
              <a:buFont typeface="Arial" panose="020B0604020202020204" pitchFamily="34" charset="0"/>
              <a:buChar char="•"/>
            </a:pPr>
            <a:r>
              <a:rPr lang="en-US" dirty="0"/>
              <a:t>Should we treat a column as an attribute or a foreign key?</a:t>
            </a:r>
          </a:p>
        </p:txBody>
      </p:sp>
    </p:spTree>
    <p:extLst>
      <p:ext uri="{BB962C8B-B14F-4D97-AF65-F5344CB8AC3E}">
        <p14:creationId xmlns:p14="http://schemas.microsoft.com/office/powerpoint/2010/main" val="14197774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D0CF96B-6BC6-FF7E-A865-8A2498233F77}"/>
              </a:ext>
            </a:extLst>
          </p:cNvPr>
          <p:cNvSpPr>
            <a:spLocks noGrp="1"/>
          </p:cNvSpPr>
          <p:nvPr>
            <p:ph type="pic" idx="1"/>
          </p:nvPr>
        </p:nvSpPr>
        <p:spPr/>
      </p:sp>
      <p:sp>
        <p:nvSpPr>
          <p:cNvPr id="13" name="Text Placeholder 12">
            <a:extLst>
              <a:ext uri="{FF2B5EF4-FFF2-40B4-BE49-F238E27FC236}">
                <a16:creationId xmlns:a16="http://schemas.microsoft.com/office/drawing/2014/main" id="{0BEAF5B1-E225-FBD5-3C86-2E9D095E3C4D}"/>
              </a:ext>
            </a:extLst>
          </p:cNvPr>
          <p:cNvSpPr>
            <a:spLocks noGrp="1"/>
          </p:cNvSpPr>
          <p:nvPr>
            <p:ph type="body" sz="half" idx="2"/>
          </p:nvPr>
        </p:nvSpPr>
        <p:spPr>
          <a:xfrm>
            <a:off x="425038" y="2171700"/>
            <a:ext cx="4032662" cy="1575816"/>
          </a:xfrm>
        </p:spPr>
        <p:txBody>
          <a:bodyPr/>
          <a:lstStyle/>
          <a:p>
            <a:r>
              <a:rPr lang="en-US" dirty="0"/>
              <a:t>The graphs are often </a:t>
            </a:r>
            <a:r>
              <a:rPr lang="en-US" i="1" dirty="0"/>
              <a:t>heterogeneous</a:t>
            </a:r>
            <a:r>
              <a:rPr lang="en-US" dirty="0"/>
              <a:t> (i.e. nodes and edges have different sets of attributes).</a:t>
            </a:r>
          </a:p>
          <a:p>
            <a:r>
              <a:rPr lang="en-US" dirty="0"/>
              <a:t>In extreme cases there could be </a:t>
            </a:r>
            <a:r>
              <a:rPr lang="en-US" i="1" dirty="0"/>
              <a:t>hypergraphs</a:t>
            </a:r>
            <a:r>
              <a:rPr lang="en-US" dirty="0"/>
              <a:t> (i.e. an edge can connect to more than two nodes)</a:t>
            </a:r>
          </a:p>
        </p:txBody>
      </p:sp>
      <p:sp>
        <p:nvSpPr>
          <p:cNvPr id="2" name="Slide Number Placeholder 5">
            <a:extLst>
              <a:ext uri="{FF2B5EF4-FFF2-40B4-BE49-F238E27FC236}">
                <a16:creationId xmlns:a16="http://schemas.microsoft.com/office/drawing/2014/main" id="{17F28D7C-CAE0-1440-2702-3DC8C389052A}"/>
              </a:ext>
            </a:extLst>
          </p:cNvPr>
          <p:cNvSpPr>
            <a:spLocks noGrp="1"/>
          </p:cNvSpPr>
          <p:nvPr>
            <p:ph type="sldNum" sz="quarter" idx="4"/>
          </p:nvPr>
        </p:nvSpPr>
        <p:spPr>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5</a:t>
            </a:fld>
            <a:endParaRPr lang="en-US" dirty="0"/>
          </a:p>
        </p:txBody>
      </p:sp>
      <p:sp>
        <p:nvSpPr>
          <p:cNvPr id="11" name="Title 10">
            <a:extLst>
              <a:ext uri="{FF2B5EF4-FFF2-40B4-BE49-F238E27FC236}">
                <a16:creationId xmlns:a16="http://schemas.microsoft.com/office/drawing/2014/main" id="{2351DB96-DD85-678C-6F31-F451BA988349}"/>
              </a:ext>
            </a:extLst>
          </p:cNvPr>
          <p:cNvSpPr>
            <a:spLocks noGrp="1"/>
          </p:cNvSpPr>
          <p:nvPr>
            <p:ph type="title"/>
          </p:nvPr>
        </p:nvSpPr>
        <p:spPr/>
        <p:txBody>
          <a:bodyPr/>
          <a:lstStyle/>
          <a:p>
            <a:r>
              <a:rPr lang="en-US" dirty="0"/>
              <a:t>What is Graph ML?</a:t>
            </a:r>
          </a:p>
        </p:txBody>
      </p:sp>
      <p:pic>
        <p:nvPicPr>
          <p:cNvPr id="7" name="Picture 6" descr="Image result for social network">
            <a:extLst>
              <a:ext uri="{FF2B5EF4-FFF2-40B4-BE49-F238E27FC236}">
                <a16:creationId xmlns:a16="http://schemas.microsoft.com/office/drawing/2014/main" id="{84F0D291-7A9E-466E-89CC-EFA08B0DCE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62299" y="733283"/>
            <a:ext cx="2919398" cy="17285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customer database">
            <a:extLst>
              <a:ext uri="{FF2B5EF4-FFF2-40B4-BE49-F238E27FC236}">
                <a16:creationId xmlns:a16="http://schemas.microsoft.com/office/drawing/2014/main" id="{EE3FED5C-7508-46C1-B7F4-A075BEDCBF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3523" y="3830932"/>
            <a:ext cx="2933101" cy="18156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knowledge graph">
            <a:extLst>
              <a:ext uri="{FF2B5EF4-FFF2-40B4-BE49-F238E27FC236}">
                <a16:creationId xmlns:a16="http://schemas.microsoft.com/office/drawing/2014/main" id="{51A8EF99-42EA-4C5A-AFA1-368DD0666F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39150" y="733283"/>
            <a:ext cx="3225795" cy="18996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4A91112-2CF3-4417-A116-6814C4EA0AE9}"/>
              </a:ext>
            </a:extLst>
          </p:cNvPr>
          <p:cNvSpPr txBox="1"/>
          <p:nvPr/>
        </p:nvSpPr>
        <p:spPr>
          <a:xfrm>
            <a:off x="6017105" y="2576520"/>
            <a:ext cx="1646285" cy="369332"/>
          </a:xfrm>
          <a:prstGeom prst="rect">
            <a:avLst/>
          </a:prstGeom>
          <a:noFill/>
        </p:spPr>
        <p:txBody>
          <a:bodyPr wrap="none" lIns="0" rIns="0" rtlCol="0">
            <a:spAutoFit/>
          </a:bodyPr>
          <a:lstStyle/>
          <a:p>
            <a:pPr algn="ctr"/>
            <a:r>
              <a:rPr lang="en-US" dirty="0"/>
              <a:t>Social networks</a:t>
            </a:r>
          </a:p>
        </p:txBody>
      </p:sp>
      <p:sp>
        <p:nvSpPr>
          <p:cNvPr id="14" name="TextBox 13">
            <a:extLst>
              <a:ext uri="{FF2B5EF4-FFF2-40B4-BE49-F238E27FC236}">
                <a16:creationId xmlns:a16="http://schemas.microsoft.com/office/drawing/2014/main" id="{F21D435C-2027-44C6-B14D-8438B3BA2BFA}"/>
              </a:ext>
            </a:extLst>
          </p:cNvPr>
          <p:cNvSpPr txBox="1"/>
          <p:nvPr/>
        </p:nvSpPr>
        <p:spPr>
          <a:xfrm>
            <a:off x="9078225" y="2598529"/>
            <a:ext cx="1947649" cy="369332"/>
          </a:xfrm>
          <a:prstGeom prst="rect">
            <a:avLst/>
          </a:prstGeom>
          <a:noFill/>
        </p:spPr>
        <p:txBody>
          <a:bodyPr wrap="none" lIns="0" rIns="0" rtlCol="0">
            <a:spAutoFit/>
          </a:bodyPr>
          <a:lstStyle/>
          <a:p>
            <a:pPr algn="ctr"/>
            <a:r>
              <a:rPr lang="en-US" dirty="0"/>
              <a:t>Knowledge graphs</a:t>
            </a:r>
          </a:p>
        </p:txBody>
      </p:sp>
      <p:sp>
        <p:nvSpPr>
          <p:cNvPr id="15" name="TextBox 14">
            <a:extLst>
              <a:ext uri="{FF2B5EF4-FFF2-40B4-BE49-F238E27FC236}">
                <a16:creationId xmlns:a16="http://schemas.microsoft.com/office/drawing/2014/main" id="{062ACA79-59EE-4AB6-AC92-A03954E06629}"/>
              </a:ext>
            </a:extLst>
          </p:cNvPr>
          <p:cNvSpPr txBox="1"/>
          <p:nvPr/>
        </p:nvSpPr>
        <p:spPr>
          <a:xfrm>
            <a:off x="5981696" y="5755385"/>
            <a:ext cx="1447512" cy="369332"/>
          </a:xfrm>
          <a:prstGeom prst="rect">
            <a:avLst/>
          </a:prstGeom>
          <a:noFill/>
        </p:spPr>
        <p:txBody>
          <a:bodyPr wrap="none" lIns="0" rIns="0" rtlCol="0">
            <a:spAutoFit/>
          </a:bodyPr>
          <a:lstStyle/>
          <a:p>
            <a:pPr algn="ctr"/>
            <a:r>
              <a:rPr lang="en-US" dirty="0"/>
              <a:t>User behavior</a:t>
            </a:r>
          </a:p>
        </p:txBody>
      </p:sp>
      <p:pic>
        <p:nvPicPr>
          <p:cNvPr id="1026" name="Picture 2" descr="A Simple Computer Network  ">
            <a:extLst>
              <a:ext uri="{FF2B5EF4-FFF2-40B4-BE49-F238E27FC236}">
                <a16:creationId xmlns:a16="http://schemas.microsoft.com/office/drawing/2014/main" id="{E8C0D2F0-F284-4413-A841-1118876C14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1704" y="3441456"/>
            <a:ext cx="3340686" cy="229524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79BF3AC-E3A5-4070-BDFD-A10714524044}"/>
              </a:ext>
            </a:extLst>
          </p:cNvPr>
          <p:cNvSpPr txBox="1"/>
          <p:nvPr/>
        </p:nvSpPr>
        <p:spPr>
          <a:xfrm>
            <a:off x="9014907" y="5731522"/>
            <a:ext cx="2074287" cy="369332"/>
          </a:xfrm>
          <a:prstGeom prst="rect">
            <a:avLst/>
          </a:prstGeom>
          <a:noFill/>
        </p:spPr>
        <p:txBody>
          <a:bodyPr wrap="none" lIns="0" rIns="0" rtlCol="0">
            <a:spAutoFit/>
          </a:bodyPr>
          <a:lstStyle/>
          <a:p>
            <a:pPr algn="ctr"/>
            <a:r>
              <a:rPr lang="en-US" dirty="0"/>
              <a:t>Computer networks</a:t>
            </a:r>
          </a:p>
        </p:txBody>
      </p:sp>
    </p:spTree>
    <p:extLst>
      <p:ext uri="{BB962C8B-B14F-4D97-AF65-F5344CB8AC3E}">
        <p14:creationId xmlns:p14="http://schemas.microsoft.com/office/powerpoint/2010/main" val="1473262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3" grpId="0"/>
      <p:bldP spid="14" grpId="0"/>
      <p:bldP spid="15"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B089-F852-4767-A34D-8D51BCBE894B}"/>
              </a:ext>
            </a:extLst>
          </p:cNvPr>
          <p:cNvSpPr>
            <a:spLocks noGrp="1"/>
          </p:cNvSpPr>
          <p:nvPr>
            <p:ph type="title"/>
          </p:nvPr>
        </p:nvSpPr>
        <p:spPr/>
        <p:txBody>
          <a:bodyPr/>
          <a:lstStyle/>
          <a:p>
            <a:r>
              <a:rPr lang="en-US" dirty="0"/>
              <a:t>To build an RDB…</a:t>
            </a:r>
          </a:p>
        </p:txBody>
      </p:sp>
      <p:sp>
        <p:nvSpPr>
          <p:cNvPr id="3" name="Content Placeholder 2">
            <a:extLst>
              <a:ext uri="{FF2B5EF4-FFF2-40B4-BE49-F238E27FC236}">
                <a16:creationId xmlns:a16="http://schemas.microsoft.com/office/drawing/2014/main" id="{4B07789E-6995-4B67-BBA2-3807FFE4D497}"/>
              </a:ext>
            </a:extLst>
          </p:cNvPr>
          <p:cNvSpPr>
            <a:spLocks noGrp="1"/>
          </p:cNvSpPr>
          <p:nvPr>
            <p:ph idx="1"/>
          </p:nvPr>
        </p:nvSpPr>
        <p:spPr>
          <a:xfrm>
            <a:off x="425038" y="1371600"/>
            <a:ext cx="5670962" cy="4401205"/>
          </a:xfrm>
        </p:spPr>
        <p:txBody>
          <a:bodyPr/>
          <a:lstStyle/>
          <a:p>
            <a:r>
              <a:rPr lang="en-US" dirty="0"/>
              <a:t>The core is to find PK-FKs.</a:t>
            </a:r>
          </a:p>
          <a:p>
            <a:endParaRPr lang="en-US" dirty="0"/>
          </a:p>
          <a:p>
            <a:r>
              <a:rPr lang="en-US" dirty="0"/>
              <a:t>Sometimes we want to model interdependencies between rows in the same table.</a:t>
            </a:r>
          </a:p>
          <a:p>
            <a:pPr marL="800100" lvl="2" indent="-342900">
              <a:buFont typeface="Arial" panose="020B0604020202020204" pitchFamily="34" charset="0"/>
              <a:buChar char="•"/>
            </a:pPr>
            <a:r>
              <a:rPr lang="en-US" dirty="0"/>
              <a:t>But there is a lot of freedom…</a:t>
            </a:r>
          </a:p>
          <a:p>
            <a:pPr marL="800100" lvl="2" indent="-342900">
              <a:buFont typeface="Arial" panose="020B0604020202020204" pitchFamily="34" charset="0"/>
              <a:buChar char="•"/>
            </a:pPr>
            <a:r>
              <a:rPr lang="en-US" dirty="0"/>
              <a:t>Should we treat a column as an attribute or a foreign key?</a:t>
            </a:r>
          </a:p>
          <a:p>
            <a:pPr marL="1028700" lvl="4" indent="-342900">
              <a:buFont typeface="Arial" panose="020B0604020202020204" pitchFamily="34" charset="0"/>
              <a:buChar char="•"/>
            </a:pPr>
            <a:r>
              <a:rPr lang="en-US" dirty="0" err="1"/>
              <a:t>Transductive</a:t>
            </a:r>
            <a:r>
              <a:rPr lang="en-US" dirty="0"/>
              <a:t> (the domain is fixed)</a:t>
            </a:r>
          </a:p>
          <a:p>
            <a:pPr marL="1028700" lvl="4" indent="-342900">
              <a:buFont typeface="Arial" panose="020B0604020202020204" pitchFamily="34" charset="0"/>
              <a:buChar char="•"/>
            </a:pPr>
            <a:r>
              <a:rPr lang="en-US" dirty="0"/>
              <a:t>Inductive (the domain may grow)</a:t>
            </a:r>
          </a:p>
          <a:p>
            <a:endParaRPr lang="en-US" dirty="0"/>
          </a:p>
        </p:txBody>
      </p:sp>
      <p:sp>
        <p:nvSpPr>
          <p:cNvPr id="4" name="Slide Number Placeholder 3">
            <a:extLst>
              <a:ext uri="{FF2B5EF4-FFF2-40B4-BE49-F238E27FC236}">
                <a16:creationId xmlns:a16="http://schemas.microsoft.com/office/drawing/2014/main" id="{0B057815-E0DD-4430-92AA-53469371D4F3}"/>
              </a:ext>
            </a:extLst>
          </p:cNvPr>
          <p:cNvSpPr>
            <a:spLocks noGrp="1"/>
          </p:cNvSpPr>
          <p:nvPr>
            <p:ph type="sldNum" sz="quarter" idx="4"/>
          </p:nvPr>
        </p:nvSpPr>
        <p:spPr/>
        <p:txBody>
          <a:bodyPr/>
          <a:lstStyle/>
          <a:p>
            <a:fld id="{DC503246-BBCE-4F0A-BCDC-08FC4C52637D}" type="slidenum">
              <a:rPr lang="en-US" smtClean="0"/>
              <a:pPr/>
              <a:t>50</a:t>
            </a:fld>
            <a:endParaRPr lang="en-US"/>
          </a:p>
        </p:txBody>
      </p:sp>
      <p:graphicFrame>
        <p:nvGraphicFramePr>
          <p:cNvPr id="17" name="表格 7">
            <a:extLst>
              <a:ext uri="{FF2B5EF4-FFF2-40B4-BE49-F238E27FC236}">
                <a16:creationId xmlns:a16="http://schemas.microsoft.com/office/drawing/2014/main" id="{4A14E743-2B70-47BA-8CFA-9FDF894A641D}"/>
              </a:ext>
            </a:extLst>
          </p:cNvPr>
          <p:cNvGraphicFramePr>
            <a:graphicFrameLocks noGrp="1"/>
          </p:cNvGraphicFramePr>
          <p:nvPr/>
        </p:nvGraphicFramePr>
        <p:xfrm>
          <a:off x="6096000" y="2877604"/>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UserID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1</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2</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3</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1" name="表格 11">
            <a:extLst>
              <a:ext uri="{FF2B5EF4-FFF2-40B4-BE49-F238E27FC236}">
                <a16:creationId xmlns:a16="http://schemas.microsoft.com/office/drawing/2014/main" id="{2B9DFF83-81A3-45A4-9B86-15E62E70C148}"/>
              </a:ext>
            </a:extLst>
          </p:cNvPr>
          <p:cNvGraphicFramePr>
            <a:graphicFrameLocks noGrp="1"/>
          </p:cNvGraphicFramePr>
          <p:nvPr/>
        </p:nvGraphicFramePr>
        <p:xfrm>
          <a:off x="10040470" y="5031498"/>
          <a:ext cx="1078086" cy="1130933"/>
        </p:xfrm>
        <a:graphic>
          <a:graphicData uri="http://schemas.openxmlformats.org/drawingml/2006/table">
            <a:tbl>
              <a:tblPr firstRow="1" bandRow="1">
                <a:tableStyleId>{91EBBBCC-DAD2-459C-BE2E-F6DE35CF9A28}</a:tableStyleId>
              </a:tblPr>
              <a:tblGrid>
                <a:gridCol w="1078086">
                  <a:extLst>
                    <a:ext uri="{9D8B030D-6E8A-4147-A177-3AD203B41FA5}">
                      <a16:colId xmlns:a16="http://schemas.microsoft.com/office/drawing/2014/main" val="2620867882"/>
                    </a:ext>
                  </a:extLst>
                </a:gridCol>
              </a:tblGrid>
              <a:tr h="250759">
                <a:tc>
                  <a:txBody>
                    <a:bodyPr/>
                    <a:lstStyle/>
                    <a:p>
                      <a:pPr algn="ctr"/>
                      <a:r>
                        <a:rPr lang="en-US" altLang="zh-CN" sz="1200" dirty="0"/>
                        <a:t>Category</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6749865"/>
                  </a:ext>
                </a:extLst>
              </a:tr>
            </a:tbl>
          </a:graphicData>
        </a:graphic>
      </p:graphicFrame>
      <p:cxnSp>
        <p:nvCxnSpPr>
          <p:cNvPr id="12" name="Straight Arrow Connector 11">
            <a:extLst>
              <a:ext uri="{FF2B5EF4-FFF2-40B4-BE49-F238E27FC236}">
                <a16:creationId xmlns:a16="http://schemas.microsoft.com/office/drawing/2014/main" id="{9768E1A7-E421-4DBE-88CA-C4EA97E4C054}"/>
              </a:ext>
            </a:extLst>
          </p:cNvPr>
          <p:cNvCxnSpPr>
            <a:cxnSpLocks/>
            <a:endCxn id="11" idx="0"/>
          </p:cNvCxnSpPr>
          <p:nvPr/>
        </p:nvCxnSpPr>
        <p:spPr>
          <a:xfrm>
            <a:off x="10377997" y="4221897"/>
            <a:ext cx="201516" cy="809601"/>
          </a:xfrm>
          <a:prstGeom prst="straightConnector1">
            <a:avLst/>
          </a:prstGeom>
          <a:ln w="19050" cap="rnd">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1F0F018-8CDD-44B0-AA2F-71598FDEE045}"/>
              </a:ext>
            </a:extLst>
          </p:cNvPr>
          <p:cNvSpPr/>
          <p:nvPr/>
        </p:nvSpPr>
        <p:spPr>
          <a:xfrm>
            <a:off x="9894958" y="4110811"/>
            <a:ext cx="686406" cy="1107996"/>
          </a:xfrm>
          <a:prstGeom prst="rect">
            <a:avLst/>
          </a:prstGeom>
          <a:noFill/>
        </p:spPr>
        <p:txBody>
          <a:bodyPr wrap="square" lIns="91440" tIns="45720" rIns="91440" bIns="45720">
            <a:spAutoFit/>
          </a:bodyPr>
          <a:lstStyle/>
          <a:p>
            <a:pPr algn="ctr"/>
            <a:r>
              <a:rPr lang="en-US" sz="6600" b="1" cap="none" spc="0" dirty="0">
                <a:ln w="22225">
                  <a:solidFill>
                    <a:schemeClr val="accent2"/>
                  </a:solidFill>
                  <a:prstDash val="solid"/>
                </a:ln>
                <a:solidFill>
                  <a:schemeClr val="accent2">
                    <a:lumMod val="40000"/>
                    <a:lumOff val="60000"/>
                  </a:schemeClr>
                </a:solidFill>
                <a:effectLst/>
              </a:rPr>
              <a:t>?</a:t>
            </a:r>
          </a:p>
        </p:txBody>
      </p:sp>
    </p:spTree>
    <p:extLst>
      <p:ext uri="{BB962C8B-B14F-4D97-AF65-F5344CB8AC3E}">
        <p14:creationId xmlns:p14="http://schemas.microsoft.com/office/powerpoint/2010/main" val="353800015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A1B4-A794-4D65-A05D-25ECA3D0F73A}"/>
              </a:ext>
            </a:extLst>
          </p:cNvPr>
          <p:cNvSpPr>
            <a:spLocks noGrp="1"/>
          </p:cNvSpPr>
          <p:nvPr>
            <p:ph type="title"/>
          </p:nvPr>
        </p:nvSpPr>
        <p:spPr/>
        <p:txBody>
          <a:bodyPr/>
          <a:lstStyle/>
          <a:p>
            <a:r>
              <a:rPr lang="en-US" dirty="0"/>
              <a:t>To build a graph…</a:t>
            </a:r>
          </a:p>
        </p:txBody>
      </p:sp>
      <p:sp>
        <p:nvSpPr>
          <p:cNvPr id="4" name="Slide Number Placeholder 3">
            <a:extLst>
              <a:ext uri="{FF2B5EF4-FFF2-40B4-BE49-F238E27FC236}">
                <a16:creationId xmlns:a16="http://schemas.microsoft.com/office/drawing/2014/main" id="{2274D6DA-9EAD-422C-BD3F-7B71BFE5E0CC}"/>
              </a:ext>
            </a:extLst>
          </p:cNvPr>
          <p:cNvSpPr>
            <a:spLocks noGrp="1"/>
          </p:cNvSpPr>
          <p:nvPr>
            <p:ph type="sldNum" sz="quarter" idx="4"/>
          </p:nvPr>
        </p:nvSpPr>
        <p:spPr/>
        <p:txBody>
          <a:bodyPr/>
          <a:lstStyle/>
          <a:p>
            <a:fld id="{DC503246-BBCE-4F0A-BCDC-08FC4C52637D}" type="slidenum">
              <a:rPr lang="en-US" smtClean="0"/>
              <a:pPr/>
              <a:t>51</a:t>
            </a:fld>
            <a:endParaRPr lang="en-US"/>
          </a:p>
        </p:txBody>
      </p:sp>
      <p:pic>
        <p:nvPicPr>
          <p:cNvPr id="12" name="Picture 4">
            <a:extLst>
              <a:ext uri="{FF2B5EF4-FFF2-40B4-BE49-F238E27FC236}">
                <a16:creationId xmlns:a16="http://schemas.microsoft.com/office/drawing/2014/main" id="{7E1A7614-5C2E-4BC2-92F1-7D9233626F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5581" y="2139545"/>
            <a:ext cx="2009775" cy="3171825"/>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Left 13">
            <a:extLst>
              <a:ext uri="{FF2B5EF4-FFF2-40B4-BE49-F238E27FC236}">
                <a16:creationId xmlns:a16="http://schemas.microsoft.com/office/drawing/2014/main" id="{2FAF9DFF-41DD-4D71-A0E3-29AEFD450195}"/>
              </a:ext>
            </a:extLst>
          </p:cNvPr>
          <p:cNvSpPr/>
          <p:nvPr/>
        </p:nvSpPr>
        <p:spPr>
          <a:xfrm flipH="1">
            <a:off x="2199771" y="3174573"/>
            <a:ext cx="1260453" cy="612559"/>
          </a:xfrm>
          <a:prstGeom prst="lef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15" name="Picture 4">
            <a:extLst>
              <a:ext uri="{FF2B5EF4-FFF2-40B4-BE49-F238E27FC236}">
                <a16:creationId xmlns:a16="http://schemas.microsoft.com/office/drawing/2014/main" id="{7FF5A97D-BCD4-4912-804F-5ED0D233B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693481"/>
            <a:ext cx="2619375" cy="3810000"/>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Left 15">
            <a:extLst>
              <a:ext uri="{FF2B5EF4-FFF2-40B4-BE49-F238E27FC236}">
                <a16:creationId xmlns:a16="http://schemas.microsoft.com/office/drawing/2014/main" id="{39B9B519-9CDC-4DAC-B5B7-1EC839481E60}"/>
              </a:ext>
            </a:extLst>
          </p:cNvPr>
          <p:cNvSpPr/>
          <p:nvPr/>
        </p:nvSpPr>
        <p:spPr>
          <a:xfrm flipH="1">
            <a:off x="5947970" y="3174573"/>
            <a:ext cx="1364884" cy="612559"/>
          </a:xfrm>
          <a:prstGeom prst="lef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17" name="Picture 2">
            <a:extLst>
              <a:ext uri="{FF2B5EF4-FFF2-40B4-BE49-F238E27FC236}">
                <a16:creationId xmlns:a16="http://schemas.microsoft.com/office/drawing/2014/main" id="{43D80529-9F36-454B-BA56-4A5B12438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9277" y="1806171"/>
            <a:ext cx="3076575" cy="3838575"/>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Left 17">
            <a:extLst>
              <a:ext uri="{FF2B5EF4-FFF2-40B4-BE49-F238E27FC236}">
                <a16:creationId xmlns:a16="http://schemas.microsoft.com/office/drawing/2014/main" id="{DC818A36-1EA7-4FDD-9A62-DC3658286AD1}"/>
              </a:ext>
            </a:extLst>
          </p:cNvPr>
          <p:cNvSpPr/>
          <p:nvPr/>
        </p:nvSpPr>
        <p:spPr>
          <a:xfrm flipH="1">
            <a:off x="9328202" y="3138097"/>
            <a:ext cx="1364884" cy="612559"/>
          </a:xfrm>
          <a:prstGeom prst="lef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9" name="TextBox 18">
            <a:extLst>
              <a:ext uri="{FF2B5EF4-FFF2-40B4-BE49-F238E27FC236}">
                <a16:creationId xmlns:a16="http://schemas.microsoft.com/office/drawing/2014/main" id="{48A1CCB8-8149-4F12-A0A5-6E612AF7BA06}"/>
              </a:ext>
            </a:extLst>
          </p:cNvPr>
          <p:cNvSpPr txBox="1"/>
          <p:nvPr/>
        </p:nvSpPr>
        <p:spPr>
          <a:xfrm>
            <a:off x="10733410" y="3241194"/>
            <a:ext cx="1165384" cy="369332"/>
          </a:xfrm>
          <a:prstGeom prst="rect">
            <a:avLst/>
          </a:prstGeom>
          <a:noFill/>
        </p:spPr>
        <p:txBody>
          <a:bodyPr wrap="none" lIns="0" rIns="0" rtlCol="0">
            <a:spAutoFit/>
          </a:bodyPr>
          <a:lstStyle/>
          <a:p>
            <a:pPr algn="ctr"/>
            <a:r>
              <a:rPr lang="en-US" dirty="0"/>
              <a:t>Prediction?</a:t>
            </a:r>
          </a:p>
        </p:txBody>
      </p:sp>
      <p:sp>
        <p:nvSpPr>
          <p:cNvPr id="11" name="Rectangle 10">
            <a:extLst>
              <a:ext uri="{FF2B5EF4-FFF2-40B4-BE49-F238E27FC236}">
                <a16:creationId xmlns:a16="http://schemas.microsoft.com/office/drawing/2014/main" id="{2BFCB73A-9DA2-4B07-86F2-B0E1E0115ADD}"/>
              </a:ext>
            </a:extLst>
          </p:cNvPr>
          <p:cNvSpPr/>
          <p:nvPr/>
        </p:nvSpPr>
        <p:spPr>
          <a:xfrm>
            <a:off x="3090827" y="1846484"/>
            <a:ext cx="6201012" cy="3705919"/>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334152478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535FE-E248-45FC-BEE0-2094DF63C957}"/>
              </a:ext>
            </a:extLst>
          </p:cNvPr>
          <p:cNvSpPr>
            <a:spLocks noGrp="1"/>
          </p:cNvSpPr>
          <p:nvPr>
            <p:ph type="title"/>
          </p:nvPr>
        </p:nvSpPr>
        <p:spPr/>
        <p:txBody>
          <a:bodyPr/>
          <a:lstStyle/>
          <a:p>
            <a:r>
              <a:rPr lang="en-US" dirty="0"/>
              <a:t>To build a graph…</a:t>
            </a:r>
          </a:p>
        </p:txBody>
      </p:sp>
      <p:sp>
        <p:nvSpPr>
          <p:cNvPr id="3" name="Content Placeholder 2">
            <a:extLst>
              <a:ext uri="{FF2B5EF4-FFF2-40B4-BE49-F238E27FC236}">
                <a16:creationId xmlns:a16="http://schemas.microsoft.com/office/drawing/2014/main" id="{35B66DD2-A254-4DDE-A29F-F7D329884727}"/>
              </a:ext>
            </a:extLst>
          </p:cNvPr>
          <p:cNvSpPr>
            <a:spLocks noGrp="1"/>
          </p:cNvSpPr>
          <p:nvPr>
            <p:ph idx="1"/>
          </p:nvPr>
        </p:nvSpPr>
        <p:spPr>
          <a:xfrm>
            <a:off x="425038" y="1371600"/>
            <a:ext cx="11424062" cy="461665"/>
          </a:xfrm>
        </p:spPr>
        <p:txBody>
          <a:bodyPr/>
          <a:lstStyle/>
          <a:p>
            <a:r>
              <a:rPr lang="en-US" dirty="0"/>
              <a:t>PK-FKs naturally describe relationships.</a:t>
            </a:r>
          </a:p>
        </p:txBody>
      </p:sp>
      <p:sp>
        <p:nvSpPr>
          <p:cNvPr id="4" name="Slide Number Placeholder 3">
            <a:extLst>
              <a:ext uri="{FF2B5EF4-FFF2-40B4-BE49-F238E27FC236}">
                <a16:creationId xmlns:a16="http://schemas.microsoft.com/office/drawing/2014/main" id="{5EA7F145-92A1-4FC6-9587-B1F30BE50DC8}"/>
              </a:ext>
            </a:extLst>
          </p:cNvPr>
          <p:cNvSpPr>
            <a:spLocks noGrp="1"/>
          </p:cNvSpPr>
          <p:nvPr>
            <p:ph type="sldNum" sz="quarter" idx="4"/>
          </p:nvPr>
        </p:nvSpPr>
        <p:spPr/>
        <p:txBody>
          <a:bodyPr/>
          <a:lstStyle/>
          <a:p>
            <a:fld id="{DC503246-BBCE-4F0A-BCDC-08FC4C52637D}" type="slidenum">
              <a:rPr lang="en-US" smtClean="0"/>
              <a:pPr/>
              <a:t>52</a:t>
            </a:fld>
            <a:endParaRPr lang="en-US"/>
          </a:p>
        </p:txBody>
      </p:sp>
      <p:cxnSp>
        <p:nvCxnSpPr>
          <p:cNvPr id="5" name="Straight Arrow Connector 4">
            <a:extLst>
              <a:ext uri="{FF2B5EF4-FFF2-40B4-BE49-F238E27FC236}">
                <a16:creationId xmlns:a16="http://schemas.microsoft.com/office/drawing/2014/main" id="{EA1F4F7F-2E10-49EC-B9E2-C7833E4236A6}"/>
              </a:ext>
            </a:extLst>
          </p:cNvPr>
          <p:cNvCxnSpPr/>
          <p:nvPr/>
        </p:nvCxnSpPr>
        <p:spPr>
          <a:xfrm flipV="1">
            <a:off x="1304033" y="5453377"/>
            <a:ext cx="0" cy="292963"/>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03FC045-5143-45CA-A554-722874254137}"/>
              </a:ext>
            </a:extLst>
          </p:cNvPr>
          <p:cNvSpPr txBox="1"/>
          <p:nvPr/>
        </p:nvSpPr>
        <p:spPr>
          <a:xfrm>
            <a:off x="685273" y="5685891"/>
            <a:ext cx="1237519" cy="369332"/>
          </a:xfrm>
          <a:prstGeom prst="rect">
            <a:avLst/>
          </a:prstGeom>
          <a:noFill/>
        </p:spPr>
        <p:txBody>
          <a:bodyPr wrap="none" lIns="0" rIns="0" rtlCol="0">
            <a:spAutoFit/>
          </a:bodyPr>
          <a:lstStyle/>
          <a:p>
            <a:pPr algn="ctr"/>
            <a:r>
              <a:rPr lang="en-US" dirty="0"/>
              <a:t>Primary key</a:t>
            </a:r>
          </a:p>
        </p:txBody>
      </p:sp>
      <p:cxnSp>
        <p:nvCxnSpPr>
          <p:cNvPr id="7" name="Straight Arrow Connector 6">
            <a:extLst>
              <a:ext uri="{FF2B5EF4-FFF2-40B4-BE49-F238E27FC236}">
                <a16:creationId xmlns:a16="http://schemas.microsoft.com/office/drawing/2014/main" id="{251BCD7A-7203-4D54-B596-F98C0EA2C11D}"/>
              </a:ext>
            </a:extLst>
          </p:cNvPr>
          <p:cNvCxnSpPr/>
          <p:nvPr/>
        </p:nvCxnSpPr>
        <p:spPr>
          <a:xfrm flipV="1">
            <a:off x="8006051" y="4226920"/>
            <a:ext cx="0" cy="292963"/>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C6841D2-0751-481F-8EA0-BF0AD673FB91}"/>
              </a:ext>
            </a:extLst>
          </p:cNvPr>
          <p:cNvSpPr txBox="1"/>
          <p:nvPr/>
        </p:nvSpPr>
        <p:spPr>
          <a:xfrm>
            <a:off x="7398512" y="4519883"/>
            <a:ext cx="1215077" cy="369332"/>
          </a:xfrm>
          <a:prstGeom prst="rect">
            <a:avLst/>
          </a:prstGeom>
          <a:noFill/>
        </p:spPr>
        <p:txBody>
          <a:bodyPr wrap="none" lIns="0" rIns="0" rtlCol="0">
            <a:spAutoFit/>
          </a:bodyPr>
          <a:lstStyle/>
          <a:p>
            <a:pPr algn="ctr"/>
            <a:r>
              <a:rPr lang="en-US" dirty="0"/>
              <a:t>Foreign key</a:t>
            </a:r>
          </a:p>
        </p:txBody>
      </p:sp>
      <p:sp>
        <p:nvSpPr>
          <p:cNvPr id="9" name="Freeform: Shape 8">
            <a:extLst>
              <a:ext uri="{FF2B5EF4-FFF2-40B4-BE49-F238E27FC236}">
                <a16:creationId xmlns:a16="http://schemas.microsoft.com/office/drawing/2014/main" id="{B4A8EC84-8989-4D2E-9DB8-1CA079F39A00}"/>
              </a:ext>
            </a:extLst>
          </p:cNvPr>
          <p:cNvSpPr/>
          <p:nvPr/>
        </p:nvSpPr>
        <p:spPr>
          <a:xfrm flipH="1">
            <a:off x="1420427" y="4214965"/>
            <a:ext cx="6594499" cy="1670700"/>
          </a:xfrm>
          <a:custGeom>
            <a:avLst/>
            <a:gdLst>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5" fmla="*/ 3453414 w 4027904"/>
              <a:gd name="connsiteY5" fmla="*/ 141390 h 480426"/>
              <a:gd name="connsiteX0" fmla="*/ 0 w 4027904"/>
              <a:gd name="connsiteY0" fmla="*/ 8225 h 480426"/>
              <a:gd name="connsiteX1" fmla="*/ 2272684 w 4027904"/>
              <a:gd name="connsiteY1" fmla="*/ 416598 h 480426"/>
              <a:gd name="connsiteX2" fmla="*/ 3586579 w 4027904"/>
              <a:gd name="connsiteY2" fmla="*/ 443231 h 480426"/>
              <a:gd name="connsiteX3" fmla="*/ 3994952 w 4027904"/>
              <a:gd name="connsiteY3" fmla="*/ 61491 h 480426"/>
              <a:gd name="connsiteX4" fmla="*/ 3941686 w 4027904"/>
              <a:gd name="connsiteY4" fmla="*/ 8225 h 480426"/>
              <a:gd name="connsiteX0" fmla="*/ 0 w 3994952"/>
              <a:gd name="connsiteY0" fmla="*/ 0 h 472201"/>
              <a:gd name="connsiteX1" fmla="*/ 2272684 w 3994952"/>
              <a:gd name="connsiteY1" fmla="*/ 408373 h 472201"/>
              <a:gd name="connsiteX2" fmla="*/ 3586579 w 3994952"/>
              <a:gd name="connsiteY2" fmla="*/ 435006 h 472201"/>
              <a:gd name="connsiteX3" fmla="*/ 3994952 w 3994952"/>
              <a:gd name="connsiteY3" fmla="*/ 53266 h 472201"/>
              <a:gd name="connsiteX0" fmla="*/ 0 w 3994952"/>
              <a:gd name="connsiteY0" fmla="*/ 0 h 486106"/>
              <a:gd name="connsiteX1" fmla="*/ 1473694 w 3994952"/>
              <a:gd name="connsiteY1" fmla="*/ 435006 h 486106"/>
              <a:gd name="connsiteX2" fmla="*/ 3586579 w 3994952"/>
              <a:gd name="connsiteY2" fmla="*/ 435006 h 486106"/>
              <a:gd name="connsiteX3" fmla="*/ 3994952 w 3994952"/>
              <a:gd name="connsiteY3" fmla="*/ 53266 h 486106"/>
              <a:gd name="connsiteX0" fmla="*/ 0 w 3994952"/>
              <a:gd name="connsiteY0" fmla="*/ 0 h 456444"/>
              <a:gd name="connsiteX1" fmla="*/ 1473694 w 3994952"/>
              <a:gd name="connsiteY1" fmla="*/ 435006 h 456444"/>
              <a:gd name="connsiteX2" fmla="*/ 3009531 w 3994952"/>
              <a:gd name="connsiteY2" fmla="*/ 355107 h 456444"/>
              <a:gd name="connsiteX3" fmla="*/ 3994952 w 3994952"/>
              <a:gd name="connsiteY3" fmla="*/ 53266 h 456444"/>
              <a:gd name="connsiteX0" fmla="*/ 0 w 3994952"/>
              <a:gd name="connsiteY0" fmla="*/ 0 h 435192"/>
              <a:gd name="connsiteX1" fmla="*/ 1473694 w 3994952"/>
              <a:gd name="connsiteY1" fmla="*/ 435006 h 435192"/>
              <a:gd name="connsiteX2" fmla="*/ 3994952 w 3994952"/>
              <a:gd name="connsiteY2" fmla="*/ 53266 h 435192"/>
              <a:gd name="connsiteX0" fmla="*/ 0 w 3994952"/>
              <a:gd name="connsiteY0" fmla="*/ 0 h 417447"/>
              <a:gd name="connsiteX1" fmla="*/ 2086253 w 3994952"/>
              <a:gd name="connsiteY1" fmla="*/ 417250 h 417447"/>
              <a:gd name="connsiteX2" fmla="*/ 3994952 w 3994952"/>
              <a:gd name="connsiteY2" fmla="*/ 53266 h 417447"/>
              <a:gd name="connsiteX0" fmla="*/ 0 w 3994952"/>
              <a:gd name="connsiteY0" fmla="*/ 0 h 448450"/>
              <a:gd name="connsiteX1" fmla="*/ 479395 w 3994952"/>
              <a:gd name="connsiteY1" fmla="*/ 381740 h 448450"/>
              <a:gd name="connsiteX2" fmla="*/ 2086253 w 3994952"/>
              <a:gd name="connsiteY2" fmla="*/ 417250 h 448450"/>
              <a:gd name="connsiteX3" fmla="*/ 3994952 w 3994952"/>
              <a:gd name="connsiteY3" fmla="*/ 53266 h 448450"/>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3994952"/>
              <a:gd name="connsiteY0" fmla="*/ 0 h 425576"/>
              <a:gd name="connsiteX1" fmla="*/ 479395 w 3994952"/>
              <a:gd name="connsiteY1" fmla="*/ 381740 h 425576"/>
              <a:gd name="connsiteX2" fmla="*/ 2086253 w 3994952"/>
              <a:gd name="connsiteY2" fmla="*/ 417250 h 425576"/>
              <a:gd name="connsiteX3" fmla="*/ 3417903 w 3994952"/>
              <a:gd name="connsiteY3" fmla="*/ 381739 h 425576"/>
              <a:gd name="connsiteX4" fmla="*/ 3994952 w 3994952"/>
              <a:gd name="connsiteY4" fmla="*/ 53266 h 425576"/>
              <a:gd name="connsiteX0" fmla="*/ 0 w 4000337"/>
              <a:gd name="connsiteY0" fmla="*/ 0 h 1767049"/>
              <a:gd name="connsiteX1" fmla="*/ 484780 w 4000337"/>
              <a:gd name="connsiteY1" fmla="*/ 1633491 h 1767049"/>
              <a:gd name="connsiteX2" fmla="*/ 2091638 w 4000337"/>
              <a:gd name="connsiteY2" fmla="*/ 1669001 h 1767049"/>
              <a:gd name="connsiteX3" fmla="*/ 3423288 w 4000337"/>
              <a:gd name="connsiteY3" fmla="*/ 1633490 h 1767049"/>
              <a:gd name="connsiteX4" fmla="*/ 4000337 w 4000337"/>
              <a:gd name="connsiteY4" fmla="*/ 1305017 h 1767049"/>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54237"/>
              <a:gd name="connsiteX1" fmla="*/ 1163334 w 4000337"/>
              <a:gd name="connsiteY1" fmla="*/ 541538 h 1754237"/>
              <a:gd name="connsiteX2" fmla="*/ 2091638 w 4000337"/>
              <a:gd name="connsiteY2" fmla="*/ 1669001 h 1754237"/>
              <a:gd name="connsiteX3" fmla="*/ 3423288 w 4000337"/>
              <a:gd name="connsiteY3" fmla="*/ 1633490 h 1754237"/>
              <a:gd name="connsiteX4" fmla="*/ 4000337 w 4000337"/>
              <a:gd name="connsiteY4" fmla="*/ 1305017 h 1754237"/>
              <a:gd name="connsiteX0" fmla="*/ 0 w 4000337"/>
              <a:gd name="connsiteY0" fmla="*/ 0 h 1762122"/>
              <a:gd name="connsiteX1" fmla="*/ 1297968 w 4000337"/>
              <a:gd name="connsiteY1" fmla="*/ 435006 h 1762122"/>
              <a:gd name="connsiteX2" fmla="*/ 2091638 w 4000337"/>
              <a:gd name="connsiteY2" fmla="*/ 1669001 h 1762122"/>
              <a:gd name="connsiteX3" fmla="*/ 3423288 w 4000337"/>
              <a:gd name="connsiteY3" fmla="*/ 1633490 h 1762122"/>
              <a:gd name="connsiteX4" fmla="*/ 4000337 w 4000337"/>
              <a:gd name="connsiteY4" fmla="*/ 1305017 h 1762122"/>
              <a:gd name="connsiteX0" fmla="*/ 0 w 4000337"/>
              <a:gd name="connsiteY0" fmla="*/ 0 h 1670700"/>
              <a:gd name="connsiteX1" fmla="*/ 1297968 w 4000337"/>
              <a:gd name="connsiteY1" fmla="*/ 435006 h 1670700"/>
              <a:gd name="connsiteX2" fmla="*/ 2075482 w 4000337"/>
              <a:gd name="connsiteY2" fmla="*/ 1500325 h 1670700"/>
              <a:gd name="connsiteX3" fmla="*/ 3423288 w 4000337"/>
              <a:gd name="connsiteY3" fmla="*/ 1633490 h 1670700"/>
              <a:gd name="connsiteX4" fmla="*/ 4000337 w 4000337"/>
              <a:gd name="connsiteY4" fmla="*/ 1305017 h 167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337" h="1670700">
                <a:moveTo>
                  <a:pt x="0" y="0"/>
                </a:moveTo>
                <a:cubicBezTo>
                  <a:pt x="3144" y="582967"/>
                  <a:pt x="952054" y="184952"/>
                  <a:pt x="1297968" y="435006"/>
                </a:cubicBezTo>
                <a:cubicBezTo>
                  <a:pt x="1643882" y="685060"/>
                  <a:pt x="1721262" y="1300578"/>
                  <a:pt x="2075482" y="1500325"/>
                </a:cubicBezTo>
                <a:cubicBezTo>
                  <a:pt x="2429702" y="1700072"/>
                  <a:pt x="3105172" y="1694154"/>
                  <a:pt x="3423288" y="1633490"/>
                </a:cubicBezTo>
                <a:cubicBezTo>
                  <a:pt x="3741404" y="1572826"/>
                  <a:pt x="3868652" y="1466295"/>
                  <a:pt x="4000337" y="1305017"/>
                </a:cubicBezTo>
              </a:path>
            </a:pathLst>
          </a:custGeom>
          <a:ln>
            <a:prstDash val="sysDash"/>
            <a:headEnd type="none"/>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9CACC8B2-28CA-49EB-A341-71D8F9D38D6F}"/>
              </a:ext>
            </a:extLst>
          </p:cNvPr>
          <p:cNvSpPr txBox="1"/>
          <p:nvPr/>
        </p:nvSpPr>
        <p:spPr>
          <a:xfrm>
            <a:off x="5135264" y="5256943"/>
            <a:ext cx="1142942" cy="369332"/>
          </a:xfrm>
          <a:prstGeom prst="rect">
            <a:avLst/>
          </a:prstGeom>
          <a:noFill/>
        </p:spPr>
        <p:txBody>
          <a:bodyPr wrap="none" lIns="0" rIns="0" rtlCol="0">
            <a:spAutoFit/>
          </a:bodyPr>
          <a:lstStyle/>
          <a:p>
            <a:pPr algn="ctr"/>
            <a:r>
              <a:rPr lang="en-US" dirty="0"/>
              <a:t>References</a:t>
            </a:r>
          </a:p>
        </p:txBody>
      </p:sp>
      <p:graphicFrame>
        <p:nvGraphicFramePr>
          <p:cNvPr id="11" name="表格 7">
            <a:extLst>
              <a:ext uri="{FF2B5EF4-FFF2-40B4-BE49-F238E27FC236}">
                <a16:creationId xmlns:a16="http://schemas.microsoft.com/office/drawing/2014/main" id="{D3AC8AD0-8BC0-4A33-B2C6-9F968EC453FD}"/>
              </a:ext>
            </a:extLst>
          </p:cNvPr>
          <p:cNvGraphicFramePr>
            <a:graphicFrameLocks noGrp="1"/>
          </p:cNvGraphicFramePr>
          <p:nvPr/>
        </p:nvGraphicFramePr>
        <p:xfrm>
          <a:off x="6096000" y="2877604"/>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2" name="表格 5">
            <a:extLst>
              <a:ext uri="{FF2B5EF4-FFF2-40B4-BE49-F238E27FC236}">
                <a16:creationId xmlns:a16="http://schemas.microsoft.com/office/drawing/2014/main" id="{F2C7F3B2-D60A-49EB-9E0A-F7B35D1B4607}"/>
              </a:ext>
            </a:extLst>
          </p:cNvPr>
          <p:cNvGraphicFramePr>
            <a:graphicFrameLocks noGrp="1"/>
          </p:cNvGraphicFramePr>
          <p:nvPr>
            <p:extLst>
              <p:ext uri="{D42A27DB-BD31-4B8C-83A1-F6EECF244321}">
                <p14:modId xmlns:p14="http://schemas.microsoft.com/office/powerpoint/2010/main" val="1628548549"/>
              </p:ext>
            </p:extLst>
          </p:nvPr>
        </p:nvGraphicFramePr>
        <p:xfrm>
          <a:off x="856557" y="4125596"/>
          <a:ext cx="3456384" cy="1341120"/>
        </p:xfrm>
        <a:graphic>
          <a:graphicData uri="http://schemas.openxmlformats.org/drawingml/2006/table">
            <a:tbl>
              <a:tblPr firstRow="1" bandRow="1">
                <a:tableStyleId>{91EBBBCC-DAD2-459C-BE2E-F6DE35CF9A28}</a:tableStyleId>
              </a:tblPr>
              <a:tblGrid>
                <a:gridCol w="864096">
                  <a:extLst>
                    <a:ext uri="{9D8B030D-6E8A-4147-A177-3AD203B41FA5}">
                      <a16:colId xmlns:a16="http://schemas.microsoft.com/office/drawing/2014/main" val="2620867882"/>
                    </a:ext>
                  </a:extLst>
                </a:gridCol>
                <a:gridCol w="864096">
                  <a:extLst>
                    <a:ext uri="{9D8B030D-6E8A-4147-A177-3AD203B41FA5}">
                      <a16:colId xmlns:a16="http://schemas.microsoft.com/office/drawing/2014/main" val="2322188597"/>
                    </a:ext>
                  </a:extLst>
                </a:gridCol>
                <a:gridCol w="864096">
                  <a:extLst>
                    <a:ext uri="{9D8B030D-6E8A-4147-A177-3AD203B41FA5}">
                      <a16:colId xmlns:a16="http://schemas.microsoft.com/office/drawing/2014/main" val="134630685"/>
                    </a:ext>
                  </a:extLst>
                </a:gridCol>
                <a:gridCol w="864096">
                  <a:extLst>
                    <a:ext uri="{9D8B030D-6E8A-4147-A177-3AD203B41FA5}">
                      <a16:colId xmlns:a16="http://schemas.microsoft.com/office/drawing/2014/main" val="329182359"/>
                    </a:ext>
                  </a:extLst>
                </a:gridCol>
              </a:tblGrid>
              <a:tr h="250759">
                <a:tc gridSpan="4">
                  <a:txBody>
                    <a:bodyPr/>
                    <a:lstStyle/>
                    <a:p>
                      <a:pPr algn="ctr"/>
                      <a:r>
                        <a:rPr lang="en-US" altLang="zh-CN" sz="1200" dirty="0" err="1"/>
                        <a:t>CreditCard</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CardNumber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ExpiryDate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2006/04/08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2005/03/27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2006/09/12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2007/12/11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spTree>
    <p:extLst>
      <p:ext uri="{BB962C8B-B14F-4D97-AF65-F5344CB8AC3E}">
        <p14:creationId xmlns:p14="http://schemas.microsoft.com/office/powerpoint/2010/main" val="77742548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535FE-E248-45FC-BEE0-2094DF63C957}"/>
              </a:ext>
            </a:extLst>
          </p:cNvPr>
          <p:cNvSpPr>
            <a:spLocks noGrp="1"/>
          </p:cNvSpPr>
          <p:nvPr>
            <p:ph type="title"/>
          </p:nvPr>
        </p:nvSpPr>
        <p:spPr/>
        <p:txBody>
          <a:bodyPr/>
          <a:lstStyle/>
          <a:p>
            <a:r>
              <a:rPr lang="en-US" dirty="0"/>
              <a:t>To build a graph…</a:t>
            </a:r>
          </a:p>
        </p:txBody>
      </p:sp>
      <p:sp>
        <p:nvSpPr>
          <p:cNvPr id="3" name="Content Placeholder 2">
            <a:extLst>
              <a:ext uri="{FF2B5EF4-FFF2-40B4-BE49-F238E27FC236}">
                <a16:creationId xmlns:a16="http://schemas.microsoft.com/office/drawing/2014/main" id="{35B66DD2-A254-4DDE-A29F-F7D329884727}"/>
              </a:ext>
            </a:extLst>
          </p:cNvPr>
          <p:cNvSpPr>
            <a:spLocks noGrp="1"/>
          </p:cNvSpPr>
          <p:nvPr>
            <p:ph idx="1"/>
          </p:nvPr>
        </p:nvSpPr>
        <p:spPr>
          <a:xfrm>
            <a:off x="425038" y="1371600"/>
            <a:ext cx="11424062" cy="1369606"/>
          </a:xfrm>
        </p:spPr>
        <p:txBody>
          <a:bodyPr/>
          <a:lstStyle/>
          <a:p>
            <a:r>
              <a:rPr lang="en-US" dirty="0"/>
              <a:t>PK-FKs naturally describe relationships.</a:t>
            </a:r>
          </a:p>
          <a:p>
            <a:pPr marL="800100" lvl="2" indent="-342900">
              <a:buFont typeface="Arial" panose="020B0604020202020204" pitchFamily="34" charset="0"/>
              <a:buChar char="•"/>
            </a:pPr>
            <a:r>
              <a:rPr lang="en-US" dirty="0"/>
              <a:t>Treat each row as a node and each PK-FK reference as an edge.</a:t>
            </a:r>
          </a:p>
          <a:p>
            <a:endParaRPr lang="en-US" dirty="0"/>
          </a:p>
        </p:txBody>
      </p:sp>
      <p:sp>
        <p:nvSpPr>
          <p:cNvPr id="4" name="Slide Number Placeholder 3">
            <a:extLst>
              <a:ext uri="{FF2B5EF4-FFF2-40B4-BE49-F238E27FC236}">
                <a16:creationId xmlns:a16="http://schemas.microsoft.com/office/drawing/2014/main" id="{5EA7F145-92A1-4FC6-9587-B1F30BE50DC8}"/>
              </a:ext>
            </a:extLst>
          </p:cNvPr>
          <p:cNvSpPr>
            <a:spLocks noGrp="1"/>
          </p:cNvSpPr>
          <p:nvPr>
            <p:ph type="sldNum" sz="quarter" idx="4"/>
          </p:nvPr>
        </p:nvSpPr>
        <p:spPr/>
        <p:txBody>
          <a:bodyPr/>
          <a:lstStyle/>
          <a:p>
            <a:fld id="{DC503246-BBCE-4F0A-BCDC-08FC4C52637D}" type="slidenum">
              <a:rPr lang="en-US" smtClean="0"/>
              <a:pPr/>
              <a:t>53</a:t>
            </a:fld>
            <a:endParaRPr lang="en-US"/>
          </a:p>
        </p:txBody>
      </p:sp>
      <p:graphicFrame>
        <p:nvGraphicFramePr>
          <p:cNvPr id="11" name="表格 7">
            <a:extLst>
              <a:ext uri="{FF2B5EF4-FFF2-40B4-BE49-F238E27FC236}">
                <a16:creationId xmlns:a16="http://schemas.microsoft.com/office/drawing/2014/main" id="{D3AC8AD0-8BC0-4A33-B2C6-9F968EC453FD}"/>
              </a:ext>
            </a:extLst>
          </p:cNvPr>
          <p:cNvGraphicFramePr>
            <a:graphicFrameLocks noGrp="1"/>
          </p:cNvGraphicFramePr>
          <p:nvPr/>
        </p:nvGraphicFramePr>
        <p:xfrm>
          <a:off x="6096000" y="2877604"/>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2" name="表格 5">
            <a:extLst>
              <a:ext uri="{FF2B5EF4-FFF2-40B4-BE49-F238E27FC236}">
                <a16:creationId xmlns:a16="http://schemas.microsoft.com/office/drawing/2014/main" id="{F2C7F3B2-D60A-49EB-9E0A-F7B35D1B4607}"/>
              </a:ext>
            </a:extLst>
          </p:cNvPr>
          <p:cNvGraphicFramePr>
            <a:graphicFrameLocks noGrp="1"/>
          </p:cNvGraphicFramePr>
          <p:nvPr/>
        </p:nvGraphicFramePr>
        <p:xfrm>
          <a:off x="856557" y="4125596"/>
          <a:ext cx="3456384" cy="1341120"/>
        </p:xfrm>
        <a:graphic>
          <a:graphicData uri="http://schemas.openxmlformats.org/drawingml/2006/table">
            <a:tbl>
              <a:tblPr firstRow="1" bandRow="1">
                <a:tableStyleId>{91EBBBCC-DAD2-459C-BE2E-F6DE35CF9A28}</a:tableStyleId>
              </a:tblPr>
              <a:tblGrid>
                <a:gridCol w="864096">
                  <a:extLst>
                    <a:ext uri="{9D8B030D-6E8A-4147-A177-3AD203B41FA5}">
                      <a16:colId xmlns:a16="http://schemas.microsoft.com/office/drawing/2014/main" val="2620867882"/>
                    </a:ext>
                  </a:extLst>
                </a:gridCol>
                <a:gridCol w="864096">
                  <a:extLst>
                    <a:ext uri="{9D8B030D-6E8A-4147-A177-3AD203B41FA5}">
                      <a16:colId xmlns:a16="http://schemas.microsoft.com/office/drawing/2014/main" val="2322188597"/>
                    </a:ext>
                  </a:extLst>
                </a:gridCol>
                <a:gridCol w="864096">
                  <a:extLst>
                    <a:ext uri="{9D8B030D-6E8A-4147-A177-3AD203B41FA5}">
                      <a16:colId xmlns:a16="http://schemas.microsoft.com/office/drawing/2014/main" val="134630685"/>
                    </a:ext>
                  </a:extLst>
                </a:gridCol>
                <a:gridCol w="864096">
                  <a:extLst>
                    <a:ext uri="{9D8B030D-6E8A-4147-A177-3AD203B41FA5}">
                      <a16:colId xmlns:a16="http://schemas.microsoft.com/office/drawing/2014/main" val="329182359"/>
                    </a:ext>
                  </a:extLst>
                </a:gridCol>
              </a:tblGrid>
              <a:tr h="250759">
                <a:tc gridSpan="4">
                  <a:txBody>
                    <a:bodyPr/>
                    <a:lstStyle/>
                    <a:p>
                      <a:pPr algn="ctr"/>
                      <a:r>
                        <a:rPr lang="en-US" altLang="zh-CN" sz="1200" dirty="0" err="1"/>
                        <a:t>CreditCard</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CardNumber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ExpiryDate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2006/04/08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2005/03/27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2006/09/12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2007/12/11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pSp>
        <p:nvGrpSpPr>
          <p:cNvPr id="13" name="Group 12">
            <a:extLst>
              <a:ext uri="{FF2B5EF4-FFF2-40B4-BE49-F238E27FC236}">
                <a16:creationId xmlns:a16="http://schemas.microsoft.com/office/drawing/2014/main" id="{8751430E-E146-40AF-A46E-CE7500115828}"/>
              </a:ext>
            </a:extLst>
          </p:cNvPr>
          <p:cNvGrpSpPr/>
          <p:nvPr/>
        </p:nvGrpSpPr>
        <p:grpSpPr>
          <a:xfrm>
            <a:off x="4411103" y="3358556"/>
            <a:ext cx="1594257" cy="2108160"/>
            <a:chOff x="3899756" y="3480325"/>
            <a:chExt cx="1594257" cy="2108160"/>
          </a:xfrm>
        </p:grpSpPr>
        <p:cxnSp>
          <p:nvCxnSpPr>
            <p:cNvPr id="14" name="直接连接符 18">
              <a:extLst>
                <a:ext uri="{FF2B5EF4-FFF2-40B4-BE49-F238E27FC236}">
                  <a16:creationId xmlns:a16="http://schemas.microsoft.com/office/drawing/2014/main" id="{B3F2A163-B952-45D3-B992-A3414338DB20}"/>
                </a:ext>
              </a:extLst>
            </p:cNvPr>
            <p:cNvCxnSpPr>
              <a:cxnSpLocks/>
              <a:stCxn id="15" idx="6"/>
              <a:endCxn id="19" idx="2"/>
            </p:cNvCxnSpPr>
            <p:nvPr/>
          </p:nvCxnSpPr>
          <p:spPr bwMode="auto">
            <a:xfrm flipV="1">
              <a:off x="4079776" y="3570335"/>
              <a:ext cx="1234217" cy="124481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椭圆 8">
              <a:extLst>
                <a:ext uri="{FF2B5EF4-FFF2-40B4-BE49-F238E27FC236}">
                  <a16:creationId xmlns:a16="http://schemas.microsoft.com/office/drawing/2014/main" id="{3FCDFD60-B069-4294-8E3F-04F25EDFDEEB}"/>
                </a:ext>
              </a:extLst>
            </p:cNvPr>
            <p:cNvSpPr/>
            <p:nvPr/>
          </p:nvSpPr>
          <p:spPr bwMode="auto">
            <a:xfrm>
              <a:off x="3899756" y="4725144"/>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16" name="椭圆 10">
              <a:extLst>
                <a:ext uri="{FF2B5EF4-FFF2-40B4-BE49-F238E27FC236}">
                  <a16:creationId xmlns:a16="http://schemas.microsoft.com/office/drawing/2014/main" id="{8DAF21D7-785C-4539-915A-360BCABCDF8C}"/>
                </a:ext>
              </a:extLst>
            </p:cNvPr>
            <p:cNvSpPr/>
            <p:nvPr/>
          </p:nvSpPr>
          <p:spPr bwMode="auto">
            <a:xfrm>
              <a:off x="3899756" y="4957662"/>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17" name="椭圆 11">
              <a:extLst>
                <a:ext uri="{FF2B5EF4-FFF2-40B4-BE49-F238E27FC236}">
                  <a16:creationId xmlns:a16="http://schemas.microsoft.com/office/drawing/2014/main" id="{5DE1958E-E212-4CEB-BEEF-C1E899B58D7F}"/>
                </a:ext>
              </a:extLst>
            </p:cNvPr>
            <p:cNvSpPr/>
            <p:nvPr/>
          </p:nvSpPr>
          <p:spPr bwMode="auto">
            <a:xfrm>
              <a:off x="3899756" y="5184459"/>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18" name="椭圆 12">
              <a:extLst>
                <a:ext uri="{FF2B5EF4-FFF2-40B4-BE49-F238E27FC236}">
                  <a16:creationId xmlns:a16="http://schemas.microsoft.com/office/drawing/2014/main" id="{CBCF2B83-1E43-4467-B691-8C6AAAA28A44}"/>
                </a:ext>
              </a:extLst>
            </p:cNvPr>
            <p:cNvSpPr/>
            <p:nvPr/>
          </p:nvSpPr>
          <p:spPr bwMode="auto">
            <a:xfrm>
              <a:off x="3899756" y="5408465"/>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19" name="椭圆 13">
              <a:extLst>
                <a:ext uri="{FF2B5EF4-FFF2-40B4-BE49-F238E27FC236}">
                  <a16:creationId xmlns:a16="http://schemas.microsoft.com/office/drawing/2014/main" id="{F84CD499-37D7-498A-842A-570A47F63A39}"/>
                </a:ext>
              </a:extLst>
            </p:cNvPr>
            <p:cNvSpPr/>
            <p:nvPr/>
          </p:nvSpPr>
          <p:spPr bwMode="auto">
            <a:xfrm>
              <a:off x="5313993" y="3480325"/>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20" name="椭圆 14">
              <a:extLst>
                <a:ext uri="{FF2B5EF4-FFF2-40B4-BE49-F238E27FC236}">
                  <a16:creationId xmlns:a16="http://schemas.microsoft.com/office/drawing/2014/main" id="{D49E9689-9765-486C-A171-612E2779244C}"/>
                </a:ext>
              </a:extLst>
            </p:cNvPr>
            <p:cNvSpPr/>
            <p:nvPr/>
          </p:nvSpPr>
          <p:spPr bwMode="auto">
            <a:xfrm>
              <a:off x="5313993" y="3712843"/>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21" name="椭圆 15">
              <a:extLst>
                <a:ext uri="{FF2B5EF4-FFF2-40B4-BE49-F238E27FC236}">
                  <a16:creationId xmlns:a16="http://schemas.microsoft.com/office/drawing/2014/main" id="{59306261-75C4-4404-A946-9D5ADFBE6C6B}"/>
                </a:ext>
              </a:extLst>
            </p:cNvPr>
            <p:cNvSpPr/>
            <p:nvPr/>
          </p:nvSpPr>
          <p:spPr bwMode="auto">
            <a:xfrm>
              <a:off x="5313993" y="3939640"/>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22" name="椭圆 16">
              <a:extLst>
                <a:ext uri="{FF2B5EF4-FFF2-40B4-BE49-F238E27FC236}">
                  <a16:creationId xmlns:a16="http://schemas.microsoft.com/office/drawing/2014/main" id="{E0DE661B-25F2-4C32-9397-300490F2C919}"/>
                </a:ext>
              </a:extLst>
            </p:cNvPr>
            <p:cNvSpPr/>
            <p:nvPr/>
          </p:nvSpPr>
          <p:spPr bwMode="auto">
            <a:xfrm>
              <a:off x="5313993" y="4163646"/>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cxnSp>
          <p:nvCxnSpPr>
            <p:cNvPr id="23" name="直接连接符 19">
              <a:extLst>
                <a:ext uri="{FF2B5EF4-FFF2-40B4-BE49-F238E27FC236}">
                  <a16:creationId xmlns:a16="http://schemas.microsoft.com/office/drawing/2014/main" id="{78A9D9A6-0E61-4EFD-A5DB-2F6666D22D43}"/>
                </a:ext>
              </a:extLst>
            </p:cNvPr>
            <p:cNvCxnSpPr>
              <a:cxnSpLocks/>
              <a:stCxn id="16" idx="6"/>
              <a:endCxn id="21" idx="2"/>
            </p:cNvCxnSpPr>
            <p:nvPr/>
          </p:nvCxnSpPr>
          <p:spPr bwMode="auto">
            <a:xfrm flipV="1">
              <a:off x="4079776" y="4029650"/>
              <a:ext cx="1234217" cy="10180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直接连接符 23">
              <a:extLst>
                <a:ext uri="{FF2B5EF4-FFF2-40B4-BE49-F238E27FC236}">
                  <a16:creationId xmlns:a16="http://schemas.microsoft.com/office/drawing/2014/main" id="{5881E53F-9D4C-437E-9350-30F54658782E}"/>
                </a:ext>
              </a:extLst>
            </p:cNvPr>
            <p:cNvCxnSpPr>
              <a:cxnSpLocks/>
              <a:stCxn id="17" idx="6"/>
              <a:endCxn id="20" idx="2"/>
            </p:cNvCxnSpPr>
            <p:nvPr/>
          </p:nvCxnSpPr>
          <p:spPr bwMode="auto">
            <a:xfrm flipV="1">
              <a:off x="4079776" y="3802853"/>
              <a:ext cx="1234217" cy="147161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直接连接符 28">
              <a:extLst>
                <a:ext uri="{FF2B5EF4-FFF2-40B4-BE49-F238E27FC236}">
                  <a16:creationId xmlns:a16="http://schemas.microsoft.com/office/drawing/2014/main" id="{AACD3FAD-2C92-49C8-B301-8787BE96CE7B}"/>
                </a:ext>
              </a:extLst>
            </p:cNvPr>
            <p:cNvCxnSpPr>
              <a:cxnSpLocks/>
              <a:stCxn id="15" idx="6"/>
              <a:endCxn id="22" idx="2"/>
            </p:cNvCxnSpPr>
            <p:nvPr/>
          </p:nvCxnSpPr>
          <p:spPr bwMode="auto">
            <a:xfrm flipV="1">
              <a:off x="4079776" y="4253656"/>
              <a:ext cx="1234217" cy="56149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26" name="TextBox 25">
            <a:extLst>
              <a:ext uri="{FF2B5EF4-FFF2-40B4-BE49-F238E27FC236}">
                <a16:creationId xmlns:a16="http://schemas.microsoft.com/office/drawing/2014/main" id="{F946B4B2-7DCD-4C19-98E5-6239EBF5CA25}"/>
              </a:ext>
            </a:extLst>
          </p:cNvPr>
          <p:cNvSpPr txBox="1"/>
          <p:nvPr/>
        </p:nvSpPr>
        <p:spPr>
          <a:xfrm>
            <a:off x="636956" y="6071152"/>
            <a:ext cx="8562545" cy="276999"/>
          </a:xfrm>
          <a:prstGeom prst="rect">
            <a:avLst/>
          </a:prstGeom>
          <a:noFill/>
        </p:spPr>
        <p:txBody>
          <a:bodyPr wrap="square" lIns="0" rIns="0" rtlCol="0">
            <a:spAutoFit/>
          </a:bodyPr>
          <a:lstStyle/>
          <a:p>
            <a:r>
              <a:rPr lang="en-US" sz="1200" dirty="0"/>
              <a:t>[1] </a:t>
            </a:r>
            <a:r>
              <a:rPr lang="en-US" sz="1200" i="1" dirty="0"/>
              <a:t>Supervised Learning on Relational Databases with Graph Neural Networks</a:t>
            </a:r>
            <a:r>
              <a:rPr lang="en-US" sz="1200" dirty="0"/>
              <a:t>, Milan </a:t>
            </a:r>
            <a:r>
              <a:rPr lang="en-US" sz="1200" dirty="0" err="1"/>
              <a:t>Cvitkovic</a:t>
            </a:r>
            <a:endParaRPr lang="en-US" sz="1200" i="1" dirty="0"/>
          </a:p>
        </p:txBody>
      </p:sp>
    </p:spTree>
    <p:extLst>
      <p:ext uri="{BB962C8B-B14F-4D97-AF65-F5344CB8AC3E}">
        <p14:creationId xmlns:p14="http://schemas.microsoft.com/office/powerpoint/2010/main" val="12178920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535FE-E248-45FC-BEE0-2094DF63C957}"/>
              </a:ext>
            </a:extLst>
          </p:cNvPr>
          <p:cNvSpPr>
            <a:spLocks noGrp="1"/>
          </p:cNvSpPr>
          <p:nvPr>
            <p:ph type="title"/>
          </p:nvPr>
        </p:nvSpPr>
        <p:spPr/>
        <p:txBody>
          <a:bodyPr/>
          <a:lstStyle/>
          <a:p>
            <a:r>
              <a:rPr lang="en-US" dirty="0"/>
              <a:t>To build a graph…</a:t>
            </a:r>
          </a:p>
        </p:txBody>
      </p:sp>
      <p:sp>
        <p:nvSpPr>
          <p:cNvPr id="3" name="Content Placeholder 2">
            <a:extLst>
              <a:ext uri="{FF2B5EF4-FFF2-40B4-BE49-F238E27FC236}">
                <a16:creationId xmlns:a16="http://schemas.microsoft.com/office/drawing/2014/main" id="{35B66DD2-A254-4DDE-A29F-F7D329884727}"/>
              </a:ext>
            </a:extLst>
          </p:cNvPr>
          <p:cNvSpPr>
            <a:spLocks noGrp="1"/>
          </p:cNvSpPr>
          <p:nvPr>
            <p:ph idx="1"/>
          </p:nvPr>
        </p:nvSpPr>
        <p:spPr>
          <a:xfrm>
            <a:off x="425038" y="1371600"/>
            <a:ext cx="11424062" cy="1308050"/>
          </a:xfrm>
        </p:spPr>
        <p:txBody>
          <a:bodyPr/>
          <a:lstStyle/>
          <a:p>
            <a:r>
              <a:rPr lang="en-US" dirty="0"/>
              <a:t>PK-FKs naturally describe relationships.</a:t>
            </a:r>
          </a:p>
          <a:p>
            <a:pPr marL="800100" lvl="2" indent="-342900">
              <a:buFont typeface="Arial" panose="020B0604020202020204" pitchFamily="34" charset="0"/>
              <a:buChar char="•"/>
            </a:pPr>
            <a:r>
              <a:rPr lang="en-US" dirty="0"/>
              <a:t>Treat each row as a node and each PK-FK reference as an edge.</a:t>
            </a:r>
          </a:p>
          <a:p>
            <a:pPr marL="800100" lvl="2" indent="-342900">
              <a:buFont typeface="Arial" panose="020B0604020202020204" pitchFamily="34" charset="0"/>
              <a:buChar char="•"/>
            </a:pPr>
            <a:r>
              <a:rPr lang="en-US" dirty="0"/>
              <a:t>But can we do better?</a:t>
            </a:r>
          </a:p>
        </p:txBody>
      </p:sp>
      <p:sp>
        <p:nvSpPr>
          <p:cNvPr id="4" name="Slide Number Placeholder 3">
            <a:extLst>
              <a:ext uri="{FF2B5EF4-FFF2-40B4-BE49-F238E27FC236}">
                <a16:creationId xmlns:a16="http://schemas.microsoft.com/office/drawing/2014/main" id="{5EA7F145-92A1-4FC6-9587-B1F30BE50DC8}"/>
              </a:ext>
            </a:extLst>
          </p:cNvPr>
          <p:cNvSpPr>
            <a:spLocks noGrp="1"/>
          </p:cNvSpPr>
          <p:nvPr>
            <p:ph type="sldNum" sz="quarter" idx="4"/>
          </p:nvPr>
        </p:nvSpPr>
        <p:spPr/>
        <p:txBody>
          <a:bodyPr/>
          <a:lstStyle/>
          <a:p>
            <a:fld id="{DC503246-BBCE-4F0A-BCDC-08FC4C52637D}" type="slidenum">
              <a:rPr lang="en-US" smtClean="0"/>
              <a:pPr/>
              <a:t>54</a:t>
            </a:fld>
            <a:endParaRPr lang="en-US"/>
          </a:p>
        </p:txBody>
      </p:sp>
      <p:graphicFrame>
        <p:nvGraphicFramePr>
          <p:cNvPr id="11" name="表格 7">
            <a:extLst>
              <a:ext uri="{FF2B5EF4-FFF2-40B4-BE49-F238E27FC236}">
                <a16:creationId xmlns:a16="http://schemas.microsoft.com/office/drawing/2014/main" id="{D3AC8AD0-8BC0-4A33-B2C6-9F968EC453FD}"/>
              </a:ext>
            </a:extLst>
          </p:cNvPr>
          <p:cNvGraphicFramePr>
            <a:graphicFrameLocks noGrp="1"/>
          </p:cNvGraphicFramePr>
          <p:nvPr>
            <p:extLst>
              <p:ext uri="{D42A27DB-BD31-4B8C-83A1-F6EECF244321}">
                <p14:modId xmlns:p14="http://schemas.microsoft.com/office/powerpoint/2010/main" val="412500105"/>
              </p:ext>
            </p:extLst>
          </p:nvPr>
        </p:nvGraphicFramePr>
        <p:xfrm>
          <a:off x="5403542" y="4116795"/>
          <a:ext cx="1542862" cy="155765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tblGrid>
              <a:tr h="250759">
                <a:tc gridSpan="2">
                  <a:txBody>
                    <a:bodyPr/>
                    <a:lstStyle/>
                    <a:p>
                      <a:pPr algn="ctr"/>
                      <a:r>
                        <a:rPr lang="en-US" altLang="zh-CN" sz="1200" dirty="0"/>
                        <a:t>Writes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PaperID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AuthorID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3861909"/>
                  </a:ext>
                </a:extLst>
              </a:tr>
            </a:tbl>
          </a:graphicData>
        </a:graphic>
      </p:graphicFrame>
      <p:graphicFrame>
        <p:nvGraphicFramePr>
          <p:cNvPr id="12" name="表格 5">
            <a:extLst>
              <a:ext uri="{FF2B5EF4-FFF2-40B4-BE49-F238E27FC236}">
                <a16:creationId xmlns:a16="http://schemas.microsoft.com/office/drawing/2014/main" id="{F2C7F3B2-D60A-49EB-9E0A-F7B35D1B4607}"/>
              </a:ext>
            </a:extLst>
          </p:cNvPr>
          <p:cNvGraphicFramePr>
            <a:graphicFrameLocks noGrp="1"/>
          </p:cNvGraphicFramePr>
          <p:nvPr>
            <p:extLst>
              <p:ext uri="{D42A27DB-BD31-4B8C-83A1-F6EECF244321}">
                <p14:modId xmlns:p14="http://schemas.microsoft.com/office/powerpoint/2010/main" val="1957934847"/>
              </p:ext>
            </p:extLst>
          </p:nvPr>
        </p:nvGraphicFramePr>
        <p:xfrm>
          <a:off x="1513505" y="4119968"/>
          <a:ext cx="1728192" cy="1341120"/>
        </p:xfrm>
        <a:graphic>
          <a:graphicData uri="http://schemas.openxmlformats.org/drawingml/2006/table">
            <a:tbl>
              <a:tblPr firstRow="1" bandRow="1">
                <a:tableStyleId>{91EBBBCC-DAD2-459C-BE2E-F6DE35CF9A28}</a:tableStyleId>
              </a:tblPr>
              <a:tblGrid>
                <a:gridCol w="864096">
                  <a:extLst>
                    <a:ext uri="{9D8B030D-6E8A-4147-A177-3AD203B41FA5}">
                      <a16:colId xmlns:a16="http://schemas.microsoft.com/office/drawing/2014/main" val="2620867882"/>
                    </a:ext>
                  </a:extLst>
                </a:gridCol>
                <a:gridCol w="864096">
                  <a:extLst>
                    <a:ext uri="{9D8B030D-6E8A-4147-A177-3AD203B41FA5}">
                      <a16:colId xmlns:a16="http://schemas.microsoft.com/office/drawing/2014/main" val="2322188597"/>
                    </a:ext>
                  </a:extLst>
                </a:gridCol>
              </a:tblGrid>
              <a:tr h="250759">
                <a:tc gridSpan="2">
                  <a:txBody>
                    <a:bodyPr/>
                    <a:lstStyle/>
                    <a:p>
                      <a:pPr algn="ctr"/>
                      <a:r>
                        <a:rPr lang="en-US" altLang="zh-CN" sz="1200" dirty="0"/>
                        <a:t>Paper</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18663333"/>
                  </a:ext>
                </a:extLst>
              </a:tr>
              <a:tr h="208966">
                <a:tc>
                  <a:txBody>
                    <a:bodyPr/>
                    <a:lstStyle/>
                    <a:p>
                      <a:pPr algn="ctr"/>
                      <a:r>
                        <a:rPr lang="en-US" altLang="zh-CN" sz="800" dirty="0" err="1"/>
                        <a:t>PaperID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ReviewScore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6.5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6.5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cxnSp>
        <p:nvCxnSpPr>
          <p:cNvPr id="14" name="直接连接符 18">
            <a:extLst>
              <a:ext uri="{FF2B5EF4-FFF2-40B4-BE49-F238E27FC236}">
                <a16:creationId xmlns:a16="http://schemas.microsoft.com/office/drawing/2014/main" id="{B3F2A163-B952-45D3-B992-A3414338DB20}"/>
              </a:ext>
            </a:extLst>
          </p:cNvPr>
          <p:cNvCxnSpPr>
            <a:cxnSpLocks/>
            <a:stCxn id="15" idx="6"/>
            <a:endCxn id="19" idx="2"/>
          </p:cNvCxnSpPr>
          <p:nvPr/>
        </p:nvCxnSpPr>
        <p:spPr bwMode="auto">
          <a:xfrm>
            <a:off x="3495830" y="4687757"/>
            <a:ext cx="165357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椭圆 8">
            <a:extLst>
              <a:ext uri="{FF2B5EF4-FFF2-40B4-BE49-F238E27FC236}">
                <a16:creationId xmlns:a16="http://schemas.microsoft.com/office/drawing/2014/main" id="{3FCDFD60-B069-4294-8E3F-04F25EDFDEEB}"/>
              </a:ext>
            </a:extLst>
          </p:cNvPr>
          <p:cNvSpPr/>
          <p:nvPr/>
        </p:nvSpPr>
        <p:spPr bwMode="auto">
          <a:xfrm>
            <a:off x="3315810" y="4597747"/>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16" name="椭圆 10">
            <a:extLst>
              <a:ext uri="{FF2B5EF4-FFF2-40B4-BE49-F238E27FC236}">
                <a16:creationId xmlns:a16="http://schemas.microsoft.com/office/drawing/2014/main" id="{8DAF21D7-785C-4539-915A-360BCABCDF8C}"/>
              </a:ext>
            </a:extLst>
          </p:cNvPr>
          <p:cNvSpPr/>
          <p:nvPr/>
        </p:nvSpPr>
        <p:spPr bwMode="auto">
          <a:xfrm>
            <a:off x="3315810" y="4830265"/>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17" name="椭圆 11">
            <a:extLst>
              <a:ext uri="{FF2B5EF4-FFF2-40B4-BE49-F238E27FC236}">
                <a16:creationId xmlns:a16="http://schemas.microsoft.com/office/drawing/2014/main" id="{5DE1958E-E212-4CEB-BEEF-C1E899B58D7F}"/>
              </a:ext>
            </a:extLst>
          </p:cNvPr>
          <p:cNvSpPr/>
          <p:nvPr/>
        </p:nvSpPr>
        <p:spPr bwMode="auto">
          <a:xfrm>
            <a:off x="3315810" y="5057062"/>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18" name="椭圆 12">
            <a:extLst>
              <a:ext uri="{FF2B5EF4-FFF2-40B4-BE49-F238E27FC236}">
                <a16:creationId xmlns:a16="http://schemas.microsoft.com/office/drawing/2014/main" id="{CBCF2B83-1E43-4467-B691-8C6AAAA28A44}"/>
              </a:ext>
            </a:extLst>
          </p:cNvPr>
          <p:cNvSpPr/>
          <p:nvPr/>
        </p:nvSpPr>
        <p:spPr bwMode="auto">
          <a:xfrm>
            <a:off x="3315810" y="5281068"/>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19" name="椭圆 13">
            <a:extLst>
              <a:ext uri="{FF2B5EF4-FFF2-40B4-BE49-F238E27FC236}">
                <a16:creationId xmlns:a16="http://schemas.microsoft.com/office/drawing/2014/main" id="{F84CD499-37D7-498A-842A-570A47F63A39}"/>
              </a:ext>
            </a:extLst>
          </p:cNvPr>
          <p:cNvSpPr/>
          <p:nvPr/>
        </p:nvSpPr>
        <p:spPr bwMode="auto">
          <a:xfrm>
            <a:off x="5149409" y="4597747"/>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20" name="椭圆 14">
            <a:extLst>
              <a:ext uri="{FF2B5EF4-FFF2-40B4-BE49-F238E27FC236}">
                <a16:creationId xmlns:a16="http://schemas.microsoft.com/office/drawing/2014/main" id="{D49E9689-9765-486C-A171-612E2779244C}"/>
              </a:ext>
            </a:extLst>
          </p:cNvPr>
          <p:cNvSpPr/>
          <p:nvPr/>
        </p:nvSpPr>
        <p:spPr bwMode="auto">
          <a:xfrm>
            <a:off x="5149409" y="4830265"/>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21" name="椭圆 15">
            <a:extLst>
              <a:ext uri="{FF2B5EF4-FFF2-40B4-BE49-F238E27FC236}">
                <a16:creationId xmlns:a16="http://schemas.microsoft.com/office/drawing/2014/main" id="{59306261-75C4-4404-A946-9D5ADFBE6C6B}"/>
              </a:ext>
            </a:extLst>
          </p:cNvPr>
          <p:cNvSpPr/>
          <p:nvPr/>
        </p:nvSpPr>
        <p:spPr bwMode="auto">
          <a:xfrm>
            <a:off x="5149409" y="5057062"/>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22" name="椭圆 16">
            <a:extLst>
              <a:ext uri="{FF2B5EF4-FFF2-40B4-BE49-F238E27FC236}">
                <a16:creationId xmlns:a16="http://schemas.microsoft.com/office/drawing/2014/main" id="{E0DE661B-25F2-4C32-9397-300490F2C919}"/>
              </a:ext>
            </a:extLst>
          </p:cNvPr>
          <p:cNvSpPr/>
          <p:nvPr/>
        </p:nvSpPr>
        <p:spPr bwMode="auto">
          <a:xfrm>
            <a:off x="5149409" y="5281068"/>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cxnSp>
        <p:nvCxnSpPr>
          <p:cNvPr id="23" name="直接连接符 19">
            <a:extLst>
              <a:ext uri="{FF2B5EF4-FFF2-40B4-BE49-F238E27FC236}">
                <a16:creationId xmlns:a16="http://schemas.microsoft.com/office/drawing/2014/main" id="{78A9D9A6-0E61-4EFD-A5DB-2F6666D22D43}"/>
              </a:ext>
            </a:extLst>
          </p:cNvPr>
          <p:cNvCxnSpPr>
            <a:cxnSpLocks/>
            <a:stCxn id="16" idx="6"/>
            <a:endCxn id="21" idx="2"/>
          </p:cNvCxnSpPr>
          <p:nvPr/>
        </p:nvCxnSpPr>
        <p:spPr bwMode="auto">
          <a:xfrm>
            <a:off x="3495830" y="4920275"/>
            <a:ext cx="1653579" cy="2267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直接连接符 23">
            <a:extLst>
              <a:ext uri="{FF2B5EF4-FFF2-40B4-BE49-F238E27FC236}">
                <a16:creationId xmlns:a16="http://schemas.microsoft.com/office/drawing/2014/main" id="{5881E53F-9D4C-437E-9350-30F54658782E}"/>
              </a:ext>
            </a:extLst>
          </p:cNvPr>
          <p:cNvCxnSpPr>
            <a:cxnSpLocks/>
            <a:stCxn id="17" idx="6"/>
            <a:endCxn id="20" idx="2"/>
          </p:cNvCxnSpPr>
          <p:nvPr/>
        </p:nvCxnSpPr>
        <p:spPr bwMode="auto">
          <a:xfrm flipV="1">
            <a:off x="3495830" y="4920275"/>
            <a:ext cx="1653579" cy="2267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直接连接符 28">
            <a:extLst>
              <a:ext uri="{FF2B5EF4-FFF2-40B4-BE49-F238E27FC236}">
                <a16:creationId xmlns:a16="http://schemas.microsoft.com/office/drawing/2014/main" id="{AACD3FAD-2C92-49C8-B301-8787BE96CE7B}"/>
              </a:ext>
            </a:extLst>
          </p:cNvPr>
          <p:cNvCxnSpPr>
            <a:cxnSpLocks/>
            <a:stCxn id="15" idx="6"/>
            <a:endCxn id="22" idx="2"/>
          </p:cNvCxnSpPr>
          <p:nvPr/>
        </p:nvCxnSpPr>
        <p:spPr bwMode="auto">
          <a:xfrm>
            <a:off x="3495830" y="4687757"/>
            <a:ext cx="1653579" cy="683321"/>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37" name="表格 7">
            <a:extLst>
              <a:ext uri="{FF2B5EF4-FFF2-40B4-BE49-F238E27FC236}">
                <a16:creationId xmlns:a16="http://schemas.microsoft.com/office/drawing/2014/main" id="{0EE3D06B-4C7B-4FD7-9E27-76CCE3023D89}"/>
              </a:ext>
            </a:extLst>
          </p:cNvPr>
          <p:cNvGraphicFramePr>
            <a:graphicFrameLocks noGrp="1"/>
          </p:cNvGraphicFramePr>
          <p:nvPr>
            <p:extLst>
              <p:ext uri="{D42A27DB-BD31-4B8C-83A1-F6EECF244321}">
                <p14:modId xmlns:p14="http://schemas.microsoft.com/office/powerpoint/2010/main" val="917547958"/>
              </p:ext>
            </p:extLst>
          </p:nvPr>
        </p:nvGraphicFramePr>
        <p:xfrm>
          <a:off x="8907379" y="4158118"/>
          <a:ext cx="1542862"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tblGrid>
              <a:tr h="250759">
                <a:tc gridSpan="2">
                  <a:txBody>
                    <a:bodyPr/>
                    <a:lstStyle/>
                    <a:p>
                      <a:pPr algn="ctr"/>
                      <a:r>
                        <a:rPr lang="en-US" altLang="zh-CN" sz="1200" dirty="0"/>
                        <a:t>Author</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AuthorID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Country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China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Spain</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Japan</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sp>
        <p:nvSpPr>
          <p:cNvPr id="38" name="椭圆 16">
            <a:extLst>
              <a:ext uri="{FF2B5EF4-FFF2-40B4-BE49-F238E27FC236}">
                <a16:creationId xmlns:a16="http://schemas.microsoft.com/office/drawing/2014/main" id="{307EACA0-C936-4F30-BD4C-41F4AE23C736}"/>
              </a:ext>
            </a:extLst>
          </p:cNvPr>
          <p:cNvSpPr/>
          <p:nvPr/>
        </p:nvSpPr>
        <p:spPr bwMode="auto">
          <a:xfrm>
            <a:off x="5149409" y="5502411"/>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cxnSp>
        <p:nvCxnSpPr>
          <p:cNvPr id="39" name="直接连接符 28">
            <a:extLst>
              <a:ext uri="{FF2B5EF4-FFF2-40B4-BE49-F238E27FC236}">
                <a16:creationId xmlns:a16="http://schemas.microsoft.com/office/drawing/2014/main" id="{D4A0B2CE-26A8-4C12-B647-BB67CF41B4FA}"/>
              </a:ext>
            </a:extLst>
          </p:cNvPr>
          <p:cNvCxnSpPr>
            <a:cxnSpLocks/>
            <a:stCxn id="18" idx="6"/>
            <a:endCxn id="38" idx="2"/>
          </p:cNvCxnSpPr>
          <p:nvPr/>
        </p:nvCxnSpPr>
        <p:spPr bwMode="auto">
          <a:xfrm>
            <a:off x="3495830" y="5371078"/>
            <a:ext cx="1653579" cy="22134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3" name="椭圆 13">
            <a:extLst>
              <a:ext uri="{FF2B5EF4-FFF2-40B4-BE49-F238E27FC236}">
                <a16:creationId xmlns:a16="http://schemas.microsoft.com/office/drawing/2014/main" id="{AEE4D20C-03AD-4F8E-8559-9F59717960A4}"/>
              </a:ext>
            </a:extLst>
          </p:cNvPr>
          <p:cNvSpPr/>
          <p:nvPr/>
        </p:nvSpPr>
        <p:spPr bwMode="auto">
          <a:xfrm>
            <a:off x="7020517" y="4597747"/>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44" name="椭圆 14">
            <a:extLst>
              <a:ext uri="{FF2B5EF4-FFF2-40B4-BE49-F238E27FC236}">
                <a16:creationId xmlns:a16="http://schemas.microsoft.com/office/drawing/2014/main" id="{6E054B42-3606-4776-8270-210A2C18B73A}"/>
              </a:ext>
            </a:extLst>
          </p:cNvPr>
          <p:cNvSpPr/>
          <p:nvPr/>
        </p:nvSpPr>
        <p:spPr bwMode="auto">
          <a:xfrm>
            <a:off x="7020517" y="4830265"/>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45" name="椭圆 15">
            <a:extLst>
              <a:ext uri="{FF2B5EF4-FFF2-40B4-BE49-F238E27FC236}">
                <a16:creationId xmlns:a16="http://schemas.microsoft.com/office/drawing/2014/main" id="{D2516FBD-600F-4C5C-B2AA-E50BC34E6EF4}"/>
              </a:ext>
            </a:extLst>
          </p:cNvPr>
          <p:cNvSpPr/>
          <p:nvPr/>
        </p:nvSpPr>
        <p:spPr bwMode="auto">
          <a:xfrm>
            <a:off x="7020517" y="5057062"/>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46" name="椭圆 16">
            <a:extLst>
              <a:ext uri="{FF2B5EF4-FFF2-40B4-BE49-F238E27FC236}">
                <a16:creationId xmlns:a16="http://schemas.microsoft.com/office/drawing/2014/main" id="{759DF7DA-2C49-44D6-8859-EAA2922BB6E1}"/>
              </a:ext>
            </a:extLst>
          </p:cNvPr>
          <p:cNvSpPr/>
          <p:nvPr/>
        </p:nvSpPr>
        <p:spPr bwMode="auto">
          <a:xfrm>
            <a:off x="7020517" y="5281068"/>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47" name="椭圆 16">
            <a:extLst>
              <a:ext uri="{FF2B5EF4-FFF2-40B4-BE49-F238E27FC236}">
                <a16:creationId xmlns:a16="http://schemas.microsoft.com/office/drawing/2014/main" id="{1417A8B4-74BA-4222-9CB3-58A971FC6AE8}"/>
              </a:ext>
            </a:extLst>
          </p:cNvPr>
          <p:cNvSpPr/>
          <p:nvPr/>
        </p:nvSpPr>
        <p:spPr bwMode="auto">
          <a:xfrm>
            <a:off x="7020517" y="5502411"/>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48" name="椭圆 8">
            <a:extLst>
              <a:ext uri="{FF2B5EF4-FFF2-40B4-BE49-F238E27FC236}">
                <a16:creationId xmlns:a16="http://schemas.microsoft.com/office/drawing/2014/main" id="{52CB9921-27C3-42FD-9481-70B47A322CEB}"/>
              </a:ext>
            </a:extLst>
          </p:cNvPr>
          <p:cNvSpPr/>
          <p:nvPr/>
        </p:nvSpPr>
        <p:spPr bwMode="auto">
          <a:xfrm>
            <a:off x="8653246" y="4639070"/>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49" name="椭圆 10">
            <a:extLst>
              <a:ext uri="{FF2B5EF4-FFF2-40B4-BE49-F238E27FC236}">
                <a16:creationId xmlns:a16="http://schemas.microsoft.com/office/drawing/2014/main" id="{99497265-51FC-4C6D-8D19-B0CC06F90C33}"/>
              </a:ext>
            </a:extLst>
          </p:cNvPr>
          <p:cNvSpPr/>
          <p:nvPr/>
        </p:nvSpPr>
        <p:spPr bwMode="auto">
          <a:xfrm>
            <a:off x="8653246" y="4871588"/>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50" name="椭圆 11">
            <a:extLst>
              <a:ext uri="{FF2B5EF4-FFF2-40B4-BE49-F238E27FC236}">
                <a16:creationId xmlns:a16="http://schemas.microsoft.com/office/drawing/2014/main" id="{E55F741D-FB3D-4364-BBCC-B3F6A55B3342}"/>
              </a:ext>
            </a:extLst>
          </p:cNvPr>
          <p:cNvSpPr/>
          <p:nvPr/>
        </p:nvSpPr>
        <p:spPr bwMode="auto">
          <a:xfrm>
            <a:off x="8653246" y="5098385"/>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51" name="椭圆 12">
            <a:extLst>
              <a:ext uri="{FF2B5EF4-FFF2-40B4-BE49-F238E27FC236}">
                <a16:creationId xmlns:a16="http://schemas.microsoft.com/office/drawing/2014/main" id="{93359446-63DB-4EA6-A665-B1EFED8051DE}"/>
              </a:ext>
            </a:extLst>
          </p:cNvPr>
          <p:cNvSpPr/>
          <p:nvPr/>
        </p:nvSpPr>
        <p:spPr bwMode="auto">
          <a:xfrm>
            <a:off x="8653246" y="5322391"/>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cxnSp>
        <p:nvCxnSpPr>
          <p:cNvPr id="52" name="直接连接符 18">
            <a:extLst>
              <a:ext uri="{FF2B5EF4-FFF2-40B4-BE49-F238E27FC236}">
                <a16:creationId xmlns:a16="http://schemas.microsoft.com/office/drawing/2014/main" id="{AF8DF473-3ABC-49C1-A5D9-CC599DF50507}"/>
              </a:ext>
            </a:extLst>
          </p:cNvPr>
          <p:cNvCxnSpPr>
            <a:cxnSpLocks/>
            <a:stCxn id="43" idx="6"/>
            <a:endCxn id="48" idx="2"/>
          </p:cNvCxnSpPr>
          <p:nvPr/>
        </p:nvCxnSpPr>
        <p:spPr bwMode="auto">
          <a:xfrm>
            <a:off x="7200537" y="4687757"/>
            <a:ext cx="1452709" cy="413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直接连接符 18">
            <a:extLst>
              <a:ext uri="{FF2B5EF4-FFF2-40B4-BE49-F238E27FC236}">
                <a16:creationId xmlns:a16="http://schemas.microsoft.com/office/drawing/2014/main" id="{C8CC9874-F67B-4B2F-B461-7CC527FF43FA}"/>
              </a:ext>
            </a:extLst>
          </p:cNvPr>
          <p:cNvCxnSpPr>
            <a:cxnSpLocks/>
            <a:stCxn id="49" idx="2"/>
            <a:endCxn id="44" idx="6"/>
          </p:cNvCxnSpPr>
          <p:nvPr/>
        </p:nvCxnSpPr>
        <p:spPr bwMode="auto">
          <a:xfrm flipH="1" flipV="1">
            <a:off x="7200537" y="4920275"/>
            <a:ext cx="1452709" cy="413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直接连接符 18">
            <a:extLst>
              <a:ext uri="{FF2B5EF4-FFF2-40B4-BE49-F238E27FC236}">
                <a16:creationId xmlns:a16="http://schemas.microsoft.com/office/drawing/2014/main" id="{828BBAAC-B5B7-4D34-B858-DCF2F2676733}"/>
              </a:ext>
            </a:extLst>
          </p:cNvPr>
          <p:cNvCxnSpPr>
            <a:cxnSpLocks/>
            <a:stCxn id="50" idx="2"/>
            <a:endCxn id="45" idx="6"/>
          </p:cNvCxnSpPr>
          <p:nvPr/>
        </p:nvCxnSpPr>
        <p:spPr bwMode="auto">
          <a:xfrm flipH="1" flipV="1">
            <a:off x="7200537" y="5147072"/>
            <a:ext cx="1452709" cy="413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1" name="直接连接符 18">
            <a:extLst>
              <a:ext uri="{FF2B5EF4-FFF2-40B4-BE49-F238E27FC236}">
                <a16:creationId xmlns:a16="http://schemas.microsoft.com/office/drawing/2014/main" id="{8E7EBDBE-F04D-409C-A3D3-250DA5E4EF40}"/>
              </a:ext>
            </a:extLst>
          </p:cNvPr>
          <p:cNvCxnSpPr>
            <a:cxnSpLocks/>
            <a:stCxn id="51" idx="2"/>
            <a:endCxn id="46" idx="6"/>
          </p:cNvCxnSpPr>
          <p:nvPr/>
        </p:nvCxnSpPr>
        <p:spPr bwMode="auto">
          <a:xfrm flipH="1" flipV="1">
            <a:off x="7200537" y="5371078"/>
            <a:ext cx="1452709" cy="413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直接连接符 18">
            <a:extLst>
              <a:ext uri="{FF2B5EF4-FFF2-40B4-BE49-F238E27FC236}">
                <a16:creationId xmlns:a16="http://schemas.microsoft.com/office/drawing/2014/main" id="{3A49A8E2-F674-4C10-B49B-07F7CDF7222A}"/>
              </a:ext>
            </a:extLst>
          </p:cNvPr>
          <p:cNvCxnSpPr>
            <a:cxnSpLocks/>
            <a:stCxn id="51" idx="2"/>
            <a:endCxn id="47" idx="6"/>
          </p:cNvCxnSpPr>
          <p:nvPr/>
        </p:nvCxnSpPr>
        <p:spPr bwMode="auto">
          <a:xfrm flipH="1">
            <a:off x="7200537" y="5412401"/>
            <a:ext cx="1452709" cy="18002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48353363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535FE-E248-45FC-BEE0-2094DF63C957}"/>
              </a:ext>
            </a:extLst>
          </p:cNvPr>
          <p:cNvSpPr>
            <a:spLocks noGrp="1"/>
          </p:cNvSpPr>
          <p:nvPr>
            <p:ph type="title"/>
          </p:nvPr>
        </p:nvSpPr>
        <p:spPr/>
        <p:txBody>
          <a:bodyPr/>
          <a:lstStyle/>
          <a:p>
            <a:r>
              <a:rPr lang="en-US" dirty="0"/>
              <a:t>To build a graph…</a:t>
            </a:r>
          </a:p>
        </p:txBody>
      </p:sp>
      <p:sp>
        <p:nvSpPr>
          <p:cNvPr id="3" name="Content Placeholder 2">
            <a:extLst>
              <a:ext uri="{FF2B5EF4-FFF2-40B4-BE49-F238E27FC236}">
                <a16:creationId xmlns:a16="http://schemas.microsoft.com/office/drawing/2014/main" id="{35B66DD2-A254-4DDE-A29F-F7D329884727}"/>
              </a:ext>
            </a:extLst>
          </p:cNvPr>
          <p:cNvSpPr>
            <a:spLocks noGrp="1"/>
          </p:cNvSpPr>
          <p:nvPr>
            <p:ph idx="1"/>
          </p:nvPr>
        </p:nvSpPr>
        <p:spPr>
          <a:xfrm>
            <a:off x="425038" y="1371600"/>
            <a:ext cx="11424062" cy="1308050"/>
          </a:xfrm>
        </p:spPr>
        <p:txBody>
          <a:bodyPr/>
          <a:lstStyle/>
          <a:p>
            <a:r>
              <a:rPr lang="en-US" dirty="0"/>
              <a:t>PK-FKs naturally describe relationships.</a:t>
            </a:r>
          </a:p>
          <a:p>
            <a:pPr marL="800100" lvl="2" indent="-342900">
              <a:buFont typeface="Arial" panose="020B0604020202020204" pitchFamily="34" charset="0"/>
              <a:buChar char="•"/>
            </a:pPr>
            <a:r>
              <a:rPr lang="en-US" dirty="0"/>
              <a:t>Treat each row as a node and each PK-FK reference as an edge.</a:t>
            </a:r>
          </a:p>
          <a:p>
            <a:pPr marL="800100" lvl="2" indent="-342900">
              <a:buFont typeface="Arial" panose="020B0604020202020204" pitchFamily="34" charset="0"/>
              <a:buChar char="•"/>
            </a:pPr>
            <a:r>
              <a:rPr lang="en-US" dirty="0"/>
              <a:t>But can we do better?</a:t>
            </a:r>
          </a:p>
        </p:txBody>
      </p:sp>
      <p:sp>
        <p:nvSpPr>
          <p:cNvPr id="4" name="Slide Number Placeholder 3">
            <a:extLst>
              <a:ext uri="{FF2B5EF4-FFF2-40B4-BE49-F238E27FC236}">
                <a16:creationId xmlns:a16="http://schemas.microsoft.com/office/drawing/2014/main" id="{5EA7F145-92A1-4FC6-9587-B1F30BE50DC8}"/>
              </a:ext>
            </a:extLst>
          </p:cNvPr>
          <p:cNvSpPr>
            <a:spLocks noGrp="1"/>
          </p:cNvSpPr>
          <p:nvPr>
            <p:ph type="sldNum" sz="quarter" idx="4"/>
          </p:nvPr>
        </p:nvSpPr>
        <p:spPr/>
        <p:txBody>
          <a:bodyPr/>
          <a:lstStyle/>
          <a:p>
            <a:fld id="{DC503246-BBCE-4F0A-BCDC-08FC4C52637D}" type="slidenum">
              <a:rPr lang="en-US" smtClean="0"/>
              <a:pPr/>
              <a:t>55</a:t>
            </a:fld>
            <a:endParaRPr lang="en-US"/>
          </a:p>
        </p:txBody>
      </p:sp>
      <p:graphicFrame>
        <p:nvGraphicFramePr>
          <p:cNvPr id="11" name="表格 7">
            <a:extLst>
              <a:ext uri="{FF2B5EF4-FFF2-40B4-BE49-F238E27FC236}">
                <a16:creationId xmlns:a16="http://schemas.microsoft.com/office/drawing/2014/main" id="{D3AC8AD0-8BC0-4A33-B2C6-9F968EC453FD}"/>
              </a:ext>
            </a:extLst>
          </p:cNvPr>
          <p:cNvGraphicFramePr>
            <a:graphicFrameLocks noGrp="1"/>
          </p:cNvGraphicFramePr>
          <p:nvPr>
            <p:extLst>
              <p:ext uri="{D42A27DB-BD31-4B8C-83A1-F6EECF244321}">
                <p14:modId xmlns:p14="http://schemas.microsoft.com/office/powerpoint/2010/main" val="565571042"/>
              </p:ext>
            </p:extLst>
          </p:nvPr>
        </p:nvGraphicFramePr>
        <p:xfrm>
          <a:off x="5329429" y="2650173"/>
          <a:ext cx="1542862" cy="155765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tblGrid>
              <a:tr h="250759">
                <a:tc gridSpan="2">
                  <a:txBody>
                    <a:bodyPr/>
                    <a:lstStyle/>
                    <a:p>
                      <a:pPr algn="ctr"/>
                      <a:r>
                        <a:rPr lang="en-US" altLang="zh-CN" sz="1200" dirty="0"/>
                        <a:t>Writes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PaperID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AuthorID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3861909"/>
                  </a:ext>
                </a:extLst>
              </a:tr>
            </a:tbl>
          </a:graphicData>
        </a:graphic>
      </p:graphicFrame>
      <p:graphicFrame>
        <p:nvGraphicFramePr>
          <p:cNvPr id="12" name="表格 5">
            <a:extLst>
              <a:ext uri="{FF2B5EF4-FFF2-40B4-BE49-F238E27FC236}">
                <a16:creationId xmlns:a16="http://schemas.microsoft.com/office/drawing/2014/main" id="{F2C7F3B2-D60A-49EB-9E0A-F7B35D1B4607}"/>
              </a:ext>
            </a:extLst>
          </p:cNvPr>
          <p:cNvGraphicFramePr>
            <a:graphicFrameLocks noGrp="1"/>
          </p:cNvGraphicFramePr>
          <p:nvPr/>
        </p:nvGraphicFramePr>
        <p:xfrm>
          <a:off x="1513505" y="4119968"/>
          <a:ext cx="1728192" cy="1341120"/>
        </p:xfrm>
        <a:graphic>
          <a:graphicData uri="http://schemas.openxmlformats.org/drawingml/2006/table">
            <a:tbl>
              <a:tblPr firstRow="1" bandRow="1">
                <a:tableStyleId>{91EBBBCC-DAD2-459C-BE2E-F6DE35CF9A28}</a:tableStyleId>
              </a:tblPr>
              <a:tblGrid>
                <a:gridCol w="864096">
                  <a:extLst>
                    <a:ext uri="{9D8B030D-6E8A-4147-A177-3AD203B41FA5}">
                      <a16:colId xmlns:a16="http://schemas.microsoft.com/office/drawing/2014/main" val="2620867882"/>
                    </a:ext>
                  </a:extLst>
                </a:gridCol>
                <a:gridCol w="864096">
                  <a:extLst>
                    <a:ext uri="{9D8B030D-6E8A-4147-A177-3AD203B41FA5}">
                      <a16:colId xmlns:a16="http://schemas.microsoft.com/office/drawing/2014/main" val="2322188597"/>
                    </a:ext>
                  </a:extLst>
                </a:gridCol>
              </a:tblGrid>
              <a:tr h="250759">
                <a:tc gridSpan="2">
                  <a:txBody>
                    <a:bodyPr/>
                    <a:lstStyle/>
                    <a:p>
                      <a:pPr algn="ctr"/>
                      <a:r>
                        <a:rPr lang="en-US" altLang="zh-CN" sz="1200" dirty="0"/>
                        <a:t>Paper</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18663333"/>
                  </a:ext>
                </a:extLst>
              </a:tr>
              <a:tr h="208966">
                <a:tc>
                  <a:txBody>
                    <a:bodyPr/>
                    <a:lstStyle/>
                    <a:p>
                      <a:pPr algn="ctr"/>
                      <a:r>
                        <a:rPr lang="en-US" altLang="zh-CN" sz="800" dirty="0" err="1"/>
                        <a:t>PaperID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ReviewScore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6.5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6.5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cxnSp>
        <p:nvCxnSpPr>
          <p:cNvPr id="14" name="直接连接符 18">
            <a:extLst>
              <a:ext uri="{FF2B5EF4-FFF2-40B4-BE49-F238E27FC236}">
                <a16:creationId xmlns:a16="http://schemas.microsoft.com/office/drawing/2014/main" id="{B3F2A163-B952-45D3-B992-A3414338DB20}"/>
              </a:ext>
            </a:extLst>
          </p:cNvPr>
          <p:cNvCxnSpPr>
            <a:cxnSpLocks/>
            <a:stCxn id="15" idx="6"/>
            <a:endCxn id="48" idx="2"/>
          </p:cNvCxnSpPr>
          <p:nvPr/>
        </p:nvCxnSpPr>
        <p:spPr bwMode="auto">
          <a:xfrm>
            <a:off x="3495830" y="4687757"/>
            <a:ext cx="5157416" cy="4132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 name="椭圆 8">
            <a:extLst>
              <a:ext uri="{FF2B5EF4-FFF2-40B4-BE49-F238E27FC236}">
                <a16:creationId xmlns:a16="http://schemas.microsoft.com/office/drawing/2014/main" id="{3FCDFD60-B069-4294-8E3F-04F25EDFDEEB}"/>
              </a:ext>
            </a:extLst>
          </p:cNvPr>
          <p:cNvSpPr/>
          <p:nvPr/>
        </p:nvSpPr>
        <p:spPr bwMode="auto">
          <a:xfrm>
            <a:off x="3315810" y="4597747"/>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16" name="椭圆 10">
            <a:extLst>
              <a:ext uri="{FF2B5EF4-FFF2-40B4-BE49-F238E27FC236}">
                <a16:creationId xmlns:a16="http://schemas.microsoft.com/office/drawing/2014/main" id="{8DAF21D7-785C-4539-915A-360BCABCDF8C}"/>
              </a:ext>
            </a:extLst>
          </p:cNvPr>
          <p:cNvSpPr/>
          <p:nvPr/>
        </p:nvSpPr>
        <p:spPr bwMode="auto">
          <a:xfrm>
            <a:off x="3315810" y="4830265"/>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17" name="椭圆 11">
            <a:extLst>
              <a:ext uri="{FF2B5EF4-FFF2-40B4-BE49-F238E27FC236}">
                <a16:creationId xmlns:a16="http://schemas.microsoft.com/office/drawing/2014/main" id="{5DE1958E-E212-4CEB-BEEF-C1E899B58D7F}"/>
              </a:ext>
            </a:extLst>
          </p:cNvPr>
          <p:cNvSpPr/>
          <p:nvPr/>
        </p:nvSpPr>
        <p:spPr bwMode="auto">
          <a:xfrm>
            <a:off x="3315810" y="5057062"/>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18" name="椭圆 12">
            <a:extLst>
              <a:ext uri="{FF2B5EF4-FFF2-40B4-BE49-F238E27FC236}">
                <a16:creationId xmlns:a16="http://schemas.microsoft.com/office/drawing/2014/main" id="{CBCF2B83-1E43-4467-B691-8C6AAAA28A44}"/>
              </a:ext>
            </a:extLst>
          </p:cNvPr>
          <p:cNvSpPr/>
          <p:nvPr/>
        </p:nvSpPr>
        <p:spPr bwMode="auto">
          <a:xfrm>
            <a:off x="3315810" y="5281068"/>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cxnSp>
        <p:nvCxnSpPr>
          <p:cNvPr id="23" name="直接连接符 19">
            <a:extLst>
              <a:ext uri="{FF2B5EF4-FFF2-40B4-BE49-F238E27FC236}">
                <a16:creationId xmlns:a16="http://schemas.microsoft.com/office/drawing/2014/main" id="{78A9D9A6-0E61-4EFD-A5DB-2F6666D22D43}"/>
              </a:ext>
            </a:extLst>
          </p:cNvPr>
          <p:cNvCxnSpPr>
            <a:cxnSpLocks/>
            <a:stCxn id="16" idx="6"/>
            <a:endCxn id="50" idx="2"/>
          </p:cNvCxnSpPr>
          <p:nvPr/>
        </p:nvCxnSpPr>
        <p:spPr bwMode="auto">
          <a:xfrm>
            <a:off x="3495830" y="4920275"/>
            <a:ext cx="5157416" cy="26812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直接连接符 23">
            <a:extLst>
              <a:ext uri="{FF2B5EF4-FFF2-40B4-BE49-F238E27FC236}">
                <a16:creationId xmlns:a16="http://schemas.microsoft.com/office/drawing/2014/main" id="{5881E53F-9D4C-437E-9350-30F54658782E}"/>
              </a:ext>
            </a:extLst>
          </p:cNvPr>
          <p:cNvCxnSpPr>
            <a:cxnSpLocks/>
            <a:stCxn id="17" idx="6"/>
            <a:endCxn id="49" idx="2"/>
          </p:cNvCxnSpPr>
          <p:nvPr/>
        </p:nvCxnSpPr>
        <p:spPr bwMode="auto">
          <a:xfrm flipV="1">
            <a:off x="3495830" y="4961598"/>
            <a:ext cx="5157416" cy="18547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直接连接符 28">
            <a:extLst>
              <a:ext uri="{FF2B5EF4-FFF2-40B4-BE49-F238E27FC236}">
                <a16:creationId xmlns:a16="http://schemas.microsoft.com/office/drawing/2014/main" id="{AACD3FAD-2C92-49C8-B301-8787BE96CE7B}"/>
              </a:ext>
            </a:extLst>
          </p:cNvPr>
          <p:cNvCxnSpPr>
            <a:cxnSpLocks/>
            <a:stCxn id="15" idx="6"/>
            <a:endCxn id="51" idx="2"/>
          </p:cNvCxnSpPr>
          <p:nvPr/>
        </p:nvCxnSpPr>
        <p:spPr bwMode="auto">
          <a:xfrm>
            <a:off x="3495830" y="4687757"/>
            <a:ext cx="5157416" cy="724644"/>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37" name="表格 7">
            <a:extLst>
              <a:ext uri="{FF2B5EF4-FFF2-40B4-BE49-F238E27FC236}">
                <a16:creationId xmlns:a16="http://schemas.microsoft.com/office/drawing/2014/main" id="{0EE3D06B-4C7B-4FD7-9E27-76CCE3023D89}"/>
              </a:ext>
            </a:extLst>
          </p:cNvPr>
          <p:cNvGraphicFramePr>
            <a:graphicFrameLocks noGrp="1"/>
          </p:cNvGraphicFramePr>
          <p:nvPr/>
        </p:nvGraphicFramePr>
        <p:xfrm>
          <a:off x="8907379" y="4158118"/>
          <a:ext cx="1542862"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tblGrid>
              <a:tr h="250759">
                <a:tc gridSpan="2">
                  <a:txBody>
                    <a:bodyPr/>
                    <a:lstStyle/>
                    <a:p>
                      <a:pPr algn="ctr"/>
                      <a:r>
                        <a:rPr lang="en-US" altLang="zh-CN" sz="1200" dirty="0"/>
                        <a:t>Author</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AuthorID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Country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China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Spain</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Japan</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cxnSp>
        <p:nvCxnSpPr>
          <p:cNvPr id="39" name="直接连接符 28">
            <a:extLst>
              <a:ext uri="{FF2B5EF4-FFF2-40B4-BE49-F238E27FC236}">
                <a16:creationId xmlns:a16="http://schemas.microsoft.com/office/drawing/2014/main" id="{D4A0B2CE-26A8-4C12-B647-BB67CF41B4FA}"/>
              </a:ext>
            </a:extLst>
          </p:cNvPr>
          <p:cNvCxnSpPr>
            <a:cxnSpLocks/>
            <a:stCxn id="18" idx="6"/>
            <a:endCxn id="51" idx="2"/>
          </p:cNvCxnSpPr>
          <p:nvPr/>
        </p:nvCxnSpPr>
        <p:spPr bwMode="auto">
          <a:xfrm>
            <a:off x="3495830" y="5371078"/>
            <a:ext cx="5157416" cy="4132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8" name="椭圆 8">
            <a:extLst>
              <a:ext uri="{FF2B5EF4-FFF2-40B4-BE49-F238E27FC236}">
                <a16:creationId xmlns:a16="http://schemas.microsoft.com/office/drawing/2014/main" id="{52CB9921-27C3-42FD-9481-70B47A322CEB}"/>
              </a:ext>
            </a:extLst>
          </p:cNvPr>
          <p:cNvSpPr/>
          <p:nvPr/>
        </p:nvSpPr>
        <p:spPr bwMode="auto">
          <a:xfrm>
            <a:off x="8653246" y="4639070"/>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49" name="椭圆 10">
            <a:extLst>
              <a:ext uri="{FF2B5EF4-FFF2-40B4-BE49-F238E27FC236}">
                <a16:creationId xmlns:a16="http://schemas.microsoft.com/office/drawing/2014/main" id="{99497265-51FC-4C6D-8D19-B0CC06F90C33}"/>
              </a:ext>
            </a:extLst>
          </p:cNvPr>
          <p:cNvSpPr/>
          <p:nvPr/>
        </p:nvSpPr>
        <p:spPr bwMode="auto">
          <a:xfrm>
            <a:off x="8653246" y="4871588"/>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50" name="椭圆 11">
            <a:extLst>
              <a:ext uri="{FF2B5EF4-FFF2-40B4-BE49-F238E27FC236}">
                <a16:creationId xmlns:a16="http://schemas.microsoft.com/office/drawing/2014/main" id="{E55F741D-FB3D-4364-BBCC-B3F6A55B3342}"/>
              </a:ext>
            </a:extLst>
          </p:cNvPr>
          <p:cNvSpPr/>
          <p:nvPr/>
        </p:nvSpPr>
        <p:spPr bwMode="auto">
          <a:xfrm>
            <a:off x="8653246" y="5098385"/>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51" name="椭圆 12">
            <a:extLst>
              <a:ext uri="{FF2B5EF4-FFF2-40B4-BE49-F238E27FC236}">
                <a16:creationId xmlns:a16="http://schemas.microsoft.com/office/drawing/2014/main" id="{93359446-63DB-4EA6-A665-B1EFED8051DE}"/>
              </a:ext>
            </a:extLst>
          </p:cNvPr>
          <p:cNvSpPr/>
          <p:nvPr/>
        </p:nvSpPr>
        <p:spPr bwMode="auto">
          <a:xfrm>
            <a:off x="8653246" y="5322391"/>
            <a:ext cx="180020" cy="1800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cxnSp>
        <p:nvCxnSpPr>
          <p:cNvPr id="41" name="Straight Arrow Connector 40">
            <a:extLst>
              <a:ext uri="{FF2B5EF4-FFF2-40B4-BE49-F238E27FC236}">
                <a16:creationId xmlns:a16="http://schemas.microsoft.com/office/drawing/2014/main" id="{195AE367-D4F6-4CF0-8DBA-91D18A4105F5}"/>
              </a:ext>
            </a:extLst>
          </p:cNvPr>
          <p:cNvCxnSpPr>
            <a:cxnSpLocks/>
            <a:stCxn id="11" idx="2"/>
          </p:cNvCxnSpPr>
          <p:nvPr/>
        </p:nvCxnSpPr>
        <p:spPr>
          <a:xfrm>
            <a:off x="6100860" y="4207826"/>
            <a:ext cx="0" cy="479931"/>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37848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535FE-E248-45FC-BEE0-2094DF63C957}"/>
              </a:ext>
            </a:extLst>
          </p:cNvPr>
          <p:cNvSpPr>
            <a:spLocks noGrp="1"/>
          </p:cNvSpPr>
          <p:nvPr>
            <p:ph type="title"/>
          </p:nvPr>
        </p:nvSpPr>
        <p:spPr/>
        <p:txBody>
          <a:bodyPr/>
          <a:lstStyle/>
          <a:p>
            <a:r>
              <a:rPr lang="en-US" dirty="0"/>
              <a:t>To build a graph…</a:t>
            </a:r>
          </a:p>
        </p:txBody>
      </p:sp>
      <p:sp>
        <p:nvSpPr>
          <p:cNvPr id="3" name="Content Placeholder 2">
            <a:extLst>
              <a:ext uri="{FF2B5EF4-FFF2-40B4-BE49-F238E27FC236}">
                <a16:creationId xmlns:a16="http://schemas.microsoft.com/office/drawing/2014/main" id="{35B66DD2-A254-4DDE-A29F-F7D329884727}"/>
              </a:ext>
            </a:extLst>
          </p:cNvPr>
          <p:cNvSpPr>
            <a:spLocks noGrp="1"/>
          </p:cNvSpPr>
          <p:nvPr>
            <p:ph idx="1"/>
          </p:nvPr>
        </p:nvSpPr>
        <p:spPr>
          <a:xfrm>
            <a:off x="425038" y="1371600"/>
            <a:ext cx="11424062" cy="1692771"/>
          </a:xfrm>
        </p:spPr>
        <p:txBody>
          <a:bodyPr/>
          <a:lstStyle/>
          <a:p>
            <a:r>
              <a:rPr lang="en-US" dirty="0"/>
              <a:t>PK-FKs naturally describe relationships.</a:t>
            </a:r>
          </a:p>
          <a:p>
            <a:pPr marL="800100" lvl="2" indent="-342900">
              <a:buFont typeface="Arial" panose="020B0604020202020204" pitchFamily="34" charset="0"/>
              <a:buChar char="•"/>
            </a:pPr>
            <a:r>
              <a:rPr lang="en-US" dirty="0"/>
              <a:t>Treat each row as a node and each PK-FK reference as an edge.</a:t>
            </a:r>
          </a:p>
          <a:p>
            <a:pPr marL="800100" lvl="2" indent="-342900">
              <a:buFont typeface="Arial" panose="020B0604020202020204" pitchFamily="34" charset="0"/>
              <a:buChar char="•"/>
            </a:pPr>
            <a:r>
              <a:rPr lang="en-US" dirty="0"/>
              <a:t>But can we do better?</a:t>
            </a:r>
          </a:p>
          <a:p>
            <a:pPr marL="800100" lvl="2" indent="-342900">
              <a:buFont typeface="Arial" panose="020B0604020202020204" pitchFamily="34" charset="0"/>
              <a:buChar char="•"/>
            </a:pPr>
            <a:r>
              <a:rPr lang="en-US" dirty="0"/>
              <a:t>More-than-binary relationships?</a:t>
            </a:r>
          </a:p>
        </p:txBody>
      </p:sp>
      <p:sp>
        <p:nvSpPr>
          <p:cNvPr id="4" name="Slide Number Placeholder 3">
            <a:extLst>
              <a:ext uri="{FF2B5EF4-FFF2-40B4-BE49-F238E27FC236}">
                <a16:creationId xmlns:a16="http://schemas.microsoft.com/office/drawing/2014/main" id="{5EA7F145-92A1-4FC6-9587-B1F30BE50DC8}"/>
              </a:ext>
            </a:extLst>
          </p:cNvPr>
          <p:cNvSpPr>
            <a:spLocks noGrp="1"/>
          </p:cNvSpPr>
          <p:nvPr>
            <p:ph type="sldNum" sz="quarter" idx="4"/>
          </p:nvPr>
        </p:nvSpPr>
        <p:spPr/>
        <p:txBody>
          <a:bodyPr/>
          <a:lstStyle/>
          <a:p>
            <a:fld id="{DC503246-BBCE-4F0A-BCDC-08FC4C52637D}" type="slidenum">
              <a:rPr lang="en-US" smtClean="0"/>
              <a:pPr/>
              <a:t>56</a:t>
            </a:fld>
            <a:endParaRPr lang="en-US"/>
          </a:p>
        </p:txBody>
      </p:sp>
      <p:graphicFrame>
        <p:nvGraphicFramePr>
          <p:cNvPr id="11" name="表格 7">
            <a:extLst>
              <a:ext uri="{FF2B5EF4-FFF2-40B4-BE49-F238E27FC236}">
                <a16:creationId xmlns:a16="http://schemas.microsoft.com/office/drawing/2014/main" id="{D3AC8AD0-8BC0-4A33-B2C6-9F968EC453FD}"/>
              </a:ext>
            </a:extLst>
          </p:cNvPr>
          <p:cNvGraphicFramePr>
            <a:graphicFrameLocks noGrp="1"/>
          </p:cNvGraphicFramePr>
          <p:nvPr>
            <p:extLst>
              <p:ext uri="{D42A27DB-BD31-4B8C-83A1-F6EECF244321}">
                <p14:modId xmlns:p14="http://schemas.microsoft.com/office/powerpoint/2010/main" val="820921508"/>
              </p:ext>
            </p:extLst>
          </p:nvPr>
        </p:nvGraphicFramePr>
        <p:xfrm>
          <a:off x="1903288" y="3704208"/>
          <a:ext cx="1542862"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tblGrid>
              <a:tr h="250759">
                <a:tc gridSpan="2">
                  <a:txBody>
                    <a:bodyPr/>
                    <a:lstStyle/>
                    <a:p>
                      <a:pPr algn="ctr"/>
                      <a:r>
                        <a:rPr lang="en-US" altLang="zh-CN" sz="1200" dirty="0"/>
                        <a:t>Ad</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AdID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Site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Youtube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Twitter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Twitter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dirty="0"/>
                        <a:t>444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Facebook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3861909"/>
                  </a:ext>
                </a:extLst>
              </a:tr>
            </a:tbl>
          </a:graphicData>
        </a:graphic>
      </p:graphicFrame>
      <p:graphicFrame>
        <p:nvGraphicFramePr>
          <p:cNvPr id="12" name="表格 5">
            <a:extLst>
              <a:ext uri="{FF2B5EF4-FFF2-40B4-BE49-F238E27FC236}">
                <a16:creationId xmlns:a16="http://schemas.microsoft.com/office/drawing/2014/main" id="{F2C7F3B2-D60A-49EB-9E0A-F7B35D1B4607}"/>
              </a:ext>
            </a:extLst>
          </p:cNvPr>
          <p:cNvGraphicFramePr>
            <a:graphicFrameLocks noGrp="1"/>
          </p:cNvGraphicFramePr>
          <p:nvPr>
            <p:extLst>
              <p:ext uri="{D42A27DB-BD31-4B8C-83A1-F6EECF244321}">
                <p14:modId xmlns:p14="http://schemas.microsoft.com/office/powerpoint/2010/main" val="198321794"/>
              </p:ext>
            </p:extLst>
          </p:nvPr>
        </p:nvGraphicFramePr>
        <p:xfrm>
          <a:off x="5272973" y="2775335"/>
          <a:ext cx="1728192" cy="1341120"/>
        </p:xfrm>
        <a:graphic>
          <a:graphicData uri="http://schemas.openxmlformats.org/drawingml/2006/table">
            <a:tbl>
              <a:tblPr firstRow="1" bandRow="1">
                <a:tableStyleId>{91EBBBCC-DAD2-459C-BE2E-F6DE35CF9A28}</a:tableStyleId>
              </a:tblPr>
              <a:tblGrid>
                <a:gridCol w="864096">
                  <a:extLst>
                    <a:ext uri="{9D8B030D-6E8A-4147-A177-3AD203B41FA5}">
                      <a16:colId xmlns:a16="http://schemas.microsoft.com/office/drawing/2014/main" val="2620867882"/>
                    </a:ext>
                  </a:extLst>
                </a:gridCol>
                <a:gridCol w="864096">
                  <a:extLst>
                    <a:ext uri="{9D8B030D-6E8A-4147-A177-3AD203B41FA5}">
                      <a16:colId xmlns:a16="http://schemas.microsoft.com/office/drawing/2014/main" val="2322188597"/>
                    </a:ext>
                  </a:extLst>
                </a:gridCol>
              </a:tblGrid>
              <a:tr h="250759">
                <a:tc gridSpan="2">
                  <a:txBody>
                    <a:bodyPr/>
                    <a:lstStyle/>
                    <a:p>
                      <a:pPr algn="ctr"/>
                      <a:r>
                        <a:rPr lang="en-US" altLang="zh-CN" sz="1200" dirty="0"/>
                        <a:t>Documents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18663333"/>
                  </a:ext>
                </a:extLst>
              </a:tr>
              <a:tr h="208966">
                <a:tc>
                  <a:txBody>
                    <a:bodyPr/>
                    <a:lstStyle/>
                    <a:p>
                      <a:pPr algn="ctr"/>
                      <a:r>
                        <a:rPr lang="en-US" altLang="zh-CN" sz="800" dirty="0" err="1"/>
                        <a:t>DocID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37" name="表格 7">
            <a:extLst>
              <a:ext uri="{FF2B5EF4-FFF2-40B4-BE49-F238E27FC236}">
                <a16:creationId xmlns:a16="http://schemas.microsoft.com/office/drawing/2014/main" id="{0EE3D06B-4C7B-4FD7-9E27-76CCE3023D89}"/>
              </a:ext>
            </a:extLst>
          </p:cNvPr>
          <p:cNvGraphicFramePr>
            <a:graphicFrameLocks noGrp="1"/>
          </p:cNvGraphicFramePr>
          <p:nvPr>
            <p:extLst>
              <p:ext uri="{D42A27DB-BD31-4B8C-83A1-F6EECF244321}">
                <p14:modId xmlns:p14="http://schemas.microsoft.com/office/powerpoint/2010/main" val="3894416966"/>
              </p:ext>
            </p:extLst>
          </p:nvPr>
        </p:nvGraphicFramePr>
        <p:xfrm>
          <a:off x="8816815" y="3704208"/>
          <a:ext cx="1542862"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tblGrid>
              <a:tr h="250759">
                <a:tc gridSpan="2">
                  <a:txBody>
                    <a:bodyPr/>
                    <a:lstStyle/>
                    <a:p>
                      <a:pPr algn="ctr"/>
                      <a:r>
                        <a:rPr lang="en-US" altLang="zh-CN" sz="1200" dirty="0"/>
                        <a: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a:t>UUID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Country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China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Spain</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Japan</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22" name="表格 7">
            <a:extLst>
              <a:ext uri="{FF2B5EF4-FFF2-40B4-BE49-F238E27FC236}">
                <a16:creationId xmlns:a16="http://schemas.microsoft.com/office/drawing/2014/main" id="{7BE14981-F292-4208-8DE1-66A3A7DBA33E}"/>
              </a:ext>
            </a:extLst>
          </p:cNvPr>
          <p:cNvGraphicFramePr>
            <a:graphicFrameLocks noGrp="1"/>
          </p:cNvGraphicFramePr>
          <p:nvPr>
            <p:extLst>
              <p:ext uri="{D42A27DB-BD31-4B8C-83A1-F6EECF244321}">
                <p14:modId xmlns:p14="http://schemas.microsoft.com/office/powerpoint/2010/main" val="757901945"/>
              </p:ext>
            </p:extLst>
          </p:nvPr>
        </p:nvGraphicFramePr>
        <p:xfrm>
          <a:off x="4803504" y="4830264"/>
          <a:ext cx="2360775" cy="1344293"/>
        </p:xfrm>
        <a:graphic>
          <a:graphicData uri="http://schemas.openxmlformats.org/drawingml/2006/table">
            <a:tbl>
              <a:tblPr firstRow="1" bandRow="1">
                <a:tableStyleId>{91EBBBCC-DAD2-459C-BE2E-F6DE35CF9A28}</a:tableStyleId>
              </a:tblPr>
              <a:tblGrid>
                <a:gridCol w="786925">
                  <a:extLst>
                    <a:ext uri="{9D8B030D-6E8A-4147-A177-3AD203B41FA5}">
                      <a16:colId xmlns:a16="http://schemas.microsoft.com/office/drawing/2014/main" val="2620867882"/>
                    </a:ext>
                  </a:extLst>
                </a:gridCol>
                <a:gridCol w="786925">
                  <a:extLst>
                    <a:ext uri="{9D8B030D-6E8A-4147-A177-3AD203B41FA5}">
                      <a16:colId xmlns:a16="http://schemas.microsoft.com/office/drawing/2014/main" val="2322188597"/>
                    </a:ext>
                  </a:extLst>
                </a:gridCol>
                <a:gridCol w="786925">
                  <a:extLst>
                    <a:ext uri="{9D8B030D-6E8A-4147-A177-3AD203B41FA5}">
                      <a16:colId xmlns:a16="http://schemas.microsoft.com/office/drawing/2014/main" val="3104440546"/>
                    </a:ext>
                  </a:extLst>
                </a:gridCol>
              </a:tblGrid>
              <a:tr h="250759">
                <a:tc gridSpan="3">
                  <a:txBody>
                    <a:bodyPr/>
                    <a:lstStyle/>
                    <a:p>
                      <a:pPr algn="ctr"/>
                      <a:r>
                        <a:rPr lang="en-US" altLang="zh-CN" sz="1200" dirty="0"/>
                        <a:t>Clicks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pPr algn="ct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AdID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DocID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dirty="0"/>
                        <a:t>444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3861909"/>
                  </a:ext>
                </a:extLst>
              </a:tr>
            </a:tbl>
          </a:graphicData>
        </a:graphic>
      </p:graphicFrame>
      <p:sp>
        <p:nvSpPr>
          <p:cNvPr id="6" name="Freeform: Shape 5">
            <a:extLst>
              <a:ext uri="{FF2B5EF4-FFF2-40B4-BE49-F238E27FC236}">
                <a16:creationId xmlns:a16="http://schemas.microsoft.com/office/drawing/2014/main" id="{9D2CC92E-2571-457A-AB52-F1AB5A0AB751}"/>
              </a:ext>
            </a:extLst>
          </p:cNvPr>
          <p:cNvSpPr/>
          <p:nvPr/>
        </p:nvSpPr>
        <p:spPr>
          <a:xfrm>
            <a:off x="2230907" y="5086905"/>
            <a:ext cx="2438747" cy="819454"/>
          </a:xfrm>
          <a:custGeom>
            <a:avLst/>
            <a:gdLst>
              <a:gd name="connsiteX0" fmla="*/ 30622 w 2463103"/>
              <a:gd name="connsiteY0" fmla="*/ 0 h 819454"/>
              <a:gd name="connsiteX1" fmla="*/ 341340 w 2463103"/>
              <a:gd name="connsiteY1" fmla="*/ 816745 h 819454"/>
              <a:gd name="connsiteX2" fmla="*/ 2463103 w 2463103"/>
              <a:gd name="connsiteY2" fmla="*/ 213064 h 819454"/>
              <a:gd name="connsiteX0" fmla="*/ 6266 w 2438747"/>
              <a:gd name="connsiteY0" fmla="*/ 0 h 819454"/>
              <a:gd name="connsiteX1" fmla="*/ 316984 w 2438747"/>
              <a:gd name="connsiteY1" fmla="*/ 816745 h 819454"/>
              <a:gd name="connsiteX2" fmla="*/ 2438747 w 2438747"/>
              <a:gd name="connsiteY2" fmla="*/ 213064 h 819454"/>
            </a:gdLst>
            <a:ahLst/>
            <a:cxnLst>
              <a:cxn ang="0">
                <a:pos x="connsiteX0" y="connsiteY0"/>
              </a:cxn>
              <a:cxn ang="0">
                <a:pos x="connsiteX1" y="connsiteY1"/>
              </a:cxn>
              <a:cxn ang="0">
                <a:pos x="connsiteX2" y="connsiteY2"/>
              </a:cxn>
            </a:cxnLst>
            <a:rect l="l" t="t" r="r" b="b"/>
            <a:pathLst>
              <a:path w="2438747" h="819454">
                <a:moveTo>
                  <a:pt x="6266" y="0"/>
                </a:moveTo>
                <a:cubicBezTo>
                  <a:pt x="13782" y="427193"/>
                  <a:pt x="-88429" y="781234"/>
                  <a:pt x="316984" y="816745"/>
                </a:cubicBezTo>
                <a:cubicBezTo>
                  <a:pt x="722397" y="852256"/>
                  <a:pt x="1580572" y="532660"/>
                  <a:pt x="2438747" y="213064"/>
                </a:cubicBezTo>
              </a:path>
            </a:pathLst>
          </a:custGeom>
          <a:ln w="19050">
            <a:headEnd type="triangl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3057B420-0EF8-4C73-8812-C99BCCC96296}"/>
              </a:ext>
            </a:extLst>
          </p:cNvPr>
          <p:cNvSpPr/>
          <p:nvPr/>
        </p:nvSpPr>
        <p:spPr>
          <a:xfrm flipH="1">
            <a:off x="7164279" y="5086905"/>
            <a:ext cx="2020824" cy="819454"/>
          </a:xfrm>
          <a:custGeom>
            <a:avLst/>
            <a:gdLst>
              <a:gd name="connsiteX0" fmla="*/ 30622 w 2463103"/>
              <a:gd name="connsiteY0" fmla="*/ 0 h 819454"/>
              <a:gd name="connsiteX1" fmla="*/ 341340 w 2463103"/>
              <a:gd name="connsiteY1" fmla="*/ 816745 h 819454"/>
              <a:gd name="connsiteX2" fmla="*/ 2463103 w 2463103"/>
              <a:gd name="connsiteY2" fmla="*/ 213064 h 819454"/>
              <a:gd name="connsiteX0" fmla="*/ 6266 w 2438747"/>
              <a:gd name="connsiteY0" fmla="*/ 0 h 819454"/>
              <a:gd name="connsiteX1" fmla="*/ 316984 w 2438747"/>
              <a:gd name="connsiteY1" fmla="*/ 816745 h 819454"/>
              <a:gd name="connsiteX2" fmla="*/ 2438747 w 2438747"/>
              <a:gd name="connsiteY2" fmla="*/ 213064 h 819454"/>
            </a:gdLst>
            <a:ahLst/>
            <a:cxnLst>
              <a:cxn ang="0">
                <a:pos x="connsiteX0" y="connsiteY0"/>
              </a:cxn>
              <a:cxn ang="0">
                <a:pos x="connsiteX1" y="connsiteY1"/>
              </a:cxn>
              <a:cxn ang="0">
                <a:pos x="connsiteX2" y="connsiteY2"/>
              </a:cxn>
            </a:cxnLst>
            <a:rect l="l" t="t" r="r" b="b"/>
            <a:pathLst>
              <a:path w="2438747" h="819454">
                <a:moveTo>
                  <a:pt x="6266" y="0"/>
                </a:moveTo>
                <a:cubicBezTo>
                  <a:pt x="13782" y="427193"/>
                  <a:pt x="-88429" y="781234"/>
                  <a:pt x="316984" y="816745"/>
                </a:cubicBezTo>
                <a:cubicBezTo>
                  <a:pt x="722397" y="852256"/>
                  <a:pt x="1580572" y="532660"/>
                  <a:pt x="2438747" y="213064"/>
                </a:cubicBezTo>
              </a:path>
            </a:pathLst>
          </a:custGeom>
          <a:ln w="19050">
            <a:headEnd type="triangl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443B04B-2F05-4E66-9353-194FFFF424C2}"/>
              </a:ext>
            </a:extLst>
          </p:cNvPr>
          <p:cNvCxnSpPr/>
          <p:nvPr/>
        </p:nvCxnSpPr>
        <p:spPr>
          <a:xfrm>
            <a:off x="5687568" y="4116455"/>
            <a:ext cx="201168" cy="647569"/>
          </a:xfrm>
          <a:prstGeom prst="straightConnector1">
            <a:avLst/>
          </a:prstGeom>
          <a:ln w="19050" cap="rnd">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9036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2B9F3246-D96A-4B72-9BE6-5636D3548A14}"/>
              </a:ext>
            </a:extLst>
          </p:cNvPr>
          <p:cNvSpPr/>
          <p:nvPr/>
        </p:nvSpPr>
        <p:spPr>
          <a:xfrm>
            <a:off x="1655064" y="3593592"/>
            <a:ext cx="7342632" cy="2084832"/>
          </a:xfrm>
          <a:custGeom>
            <a:avLst/>
            <a:gdLst>
              <a:gd name="connsiteX0" fmla="*/ 1243584 w 7342632"/>
              <a:gd name="connsiteY0" fmla="*/ 36576 h 2084832"/>
              <a:gd name="connsiteX1" fmla="*/ 3017520 w 7342632"/>
              <a:gd name="connsiteY1" fmla="*/ 1106424 h 2084832"/>
              <a:gd name="connsiteX2" fmla="*/ 4718304 w 7342632"/>
              <a:gd name="connsiteY2" fmla="*/ 1234440 h 2084832"/>
              <a:gd name="connsiteX3" fmla="*/ 6556248 w 7342632"/>
              <a:gd name="connsiteY3" fmla="*/ 1325880 h 2084832"/>
              <a:gd name="connsiteX4" fmla="*/ 7333488 w 7342632"/>
              <a:gd name="connsiteY4" fmla="*/ 1353312 h 2084832"/>
              <a:gd name="connsiteX5" fmla="*/ 7342632 w 7342632"/>
              <a:gd name="connsiteY5" fmla="*/ 2057400 h 2084832"/>
              <a:gd name="connsiteX6" fmla="*/ 5669280 w 7342632"/>
              <a:gd name="connsiteY6" fmla="*/ 2084832 h 2084832"/>
              <a:gd name="connsiteX7" fmla="*/ 3227832 w 7342632"/>
              <a:gd name="connsiteY7" fmla="*/ 1965960 h 2084832"/>
              <a:gd name="connsiteX8" fmla="*/ 1316736 w 7342632"/>
              <a:gd name="connsiteY8" fmla="*/ 1563624 h 2084832"/>
              <a:gd name="connsiteX9" fmla="*/ 0 w 7342632"/>
              <a:gd name="connsiteY9" fmla="*/ 1298448 h 2084832"/>
              <a:gd name="connsiteX10" fmla="*/ 649224 w 7342632"/>
              <a:gd name="connsiteY10" fmla="*/ 0 h 2084832"/>
              <a:gd name="connsiteX11" fmla="*/ 1243584 w 7342632"/>
              <a:gd name="connsiteY11" fmla="*/ 36576 h 20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42632" h="2084832">
                <a:moveTo>
                  <a:pt x="1243584" y="36576"/>
                </a:moveTo>
                <a:lnTo>
                  <a:pt x="3017520" y="1106424"/>
                </a:lnTo>
                <a:lnTo>
                  <a:pt x="4718304" y="1234440"/>
                </a:lnTo>
                <a:lnTo>
                  <a:pt x="6556248" y="1325880"/>
                </a:lnTo>
                <a:lnTo>
                  <a:pt x="7333488" y="1353312"/>
                </a:lnTo>
                <a:lnTo>
                  <a:pt x="7342632" y="2057400"/>
                </a:lnTo>
                <a:lnTo>
                  <a:pt x="5669280" y="2084832"/>
                </a:lnTo>
                <a:lnTo>
                  <a:pt x="3227832" y="1965960"/>
                </a:lnTo>
                <a:lnTo>
                  <a:pt x="1316736" y="1563624"/>
                </a:lnTo>
                <a:lnTo>
                  <a:pt x="0" y="1298448"/>
                </a:lnTo>
                <a:lnTo>
                  <a:pt x="649224" y="0"/>
                </a:lnTo>
                <a:lnTo>
                  <a:pt x="1243584" y="36576"/>
                </a:lnTo>
                <a:close/>
              </a:path>
            </a:pathLst>
          </a:custGeom>
          <a:pattFill prst="pct5">
            <a:fgClr>
              <a:schemeClr val="accent1"/>
            </a:fgClr>
            <a:bgClr>
              <a:schemeClr val="bg2"/>
            </a:bgClr>
          </a:patt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0" name="Freeform: Shape 9">
            <a:extLst>
              <a:ext uri="{FF2B5EF4-FFF2-40B4-BE49-F238E27FC236}">
                <a16:creationId xmlns:a16="http://schemas.microsoft.com/office/drawing/2014/main" id="{7319394D-95C4-4F38-A8A5-9241950CD5CD}"/>
              </a:ext>
            </a:extLst>
          </p:cNvPr>
          <p:cNvSpPr/>
          <p:nvPr/>
        </p:nvSpPr>
        <p:spPr>
          <a:xfrm>
            <a:off x="2276856" y="3383280"/>
            <a:ext cx="6665976" cy="1426464"/>
          </a:xfrm>
          <a:custGeom>
            <a:avLst/>
            <a:gdLst>
              <a:gd name="connsiteX0" fmla="*/ 292608 w 6665976"/>
              <a:gd name="connsiteY0" fmla="*/ 429768 h 1426464"/>
              <a:gd name="connsiteX1" fmla="*/ 2048256 w 6665976"/>
              <a:gd name="connsiteY1" fmla="*/ 228600 h 1426464"/>
              <a:gd name="connsiteX2" fmla="*/ 3904488 w 6665976"/>
              <a:gd name="connsiteY2" fmla="*/ 0 h 1426464"/>
              <a:gd name="connsiteX3" fmla="*/ 6336792 w 6665976"/>
              <a:gd name="connsiteY3" fmla="*/ 265176 h 1426464"/>
              <a:gd name="connsiteX4" fmla="*/ 6665976 w 6665976"/>
              <a:gd name="connsiteY4" fmla="*/ 1152144 h 1426464"/>
              <a:gd name="connsiteX5" fmla="*/ 5788152 w 6665976"/>
              <a:gd name="connsiteY5" fmla="*/ 1353312 h 1426464"/>
              <a:gd name="connsiteX6" fmla="*/ 4142232 w 6665976"/>
              <a:gd name="connsiteY6" fmla="*/ 1051560 h 1426464"/>
              <a:gd name="connsiteX7" fmla="*/ 2807208 w 6665976"/>
              <a:gd name="connsiteY7" fmla="*/ 1024128 h 1426464"/>
              <a:gd name="connsiteX8" fmla="*/ 758952 w 6665976"/>
              <a:gd name="connsiteY8" fmla="*/ 1426464 h 1426464"/>
              <a:gd name="connsiteX9" fmla="*/ 0 w 6665976"/>
              <a:gd name="connsiteY9" fmla="*/ 1380744 h 1426464"/>
              <a:gd name="connsiteX10" fmla="*/ 292608 w 6665976"/>
              <a:gd name="connsiteY10" fmla="*/ 429768 h 142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5976" h="1426464">
                <a:moveTo>
                  <a:pt x="292608" y="429768"/>
                </a:moveTo>
                <a:lnTo>
                  <a:pt x="2048256" y="228600"/>
                </a:lnTo>
                <a:lnTo>
                  <a:pt x="3904488" y="0"/>
                </a:lnTo>
                <a:lnTo>
                  <a:pt x="6336792" y="265176"/>
                </a:lnTo>
                <a:lnTo>
                  <a:pt x="6665976" y="1152144"/>
                </a:lnTo>
                <a:lnTo>
                  <a:pt x="5788152" y="1353312"/>
                </a:lnTo>
                <a:lnTo>
                  <a:pt x="4142232" y="1051560"/>
                </a:lnTo>
                <a:lnTo>
                  <a:pt x="2807208" y="1024128"/>
                </a:lnTo>
                <a:lnTo>
                  <a:pt x="758952" y="1426464"/>
                </a:lnTo>
                <a:lnTo>
                  <a:pt x="0" y="1380744"/>
                </a:lnTo>
                <a:lnTo>
                  <a:pt x="292608" y="429768"/>
                </a:lnTo>
                <a:close/>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 name="Title 1">
            <a:extLst>
              <a:ext uri="{FF2B5EF4-FFF2-40B4-BE49-F238E27FC236}">
                <a16:creationId xmlns:a16="http://schemas.microsoft.com/office/drawing/2014/main" id="{459535FE-E248-45FC-BEE0-2094DF63C957}"/>
              </a:ext>
            </a:extLst>
          </p:cNvPr>
          <p:cNvSpPr>
            <a:spLocks noGrp="1"/>
          </p:cNvSpPr>
          <p:nvPr>
            <p:ph type="title"/>
          </p:nvPr>
        </p:nvSpPr>
        <p:spPr/>
        <p:txBody>
          <a:bodyPr/>
          <a:lstStyle/>
          <a:p>
            <a:r>
              <a:rPr lang="en-US" dirty="0"/>
              <a:t>To build a graph…</a:t>
            </a:r>
          </a:p>
        </p:txBody>
      </p:sp>
      <p:sp>
        <p:nvSpPr>
          <p:cNvPr id="3" name="Content Placeholder 2">
            <a:extLst>
              <a:ext uri="{FF2B5EF4-FFF2-40B4-BE49-F238E27FC236}">
                <a16:creationId xmlns:a16="http://schemas.microsoft.com/office/drawing/2014/main" id="{35B66DD2-A254-4DDE-A29F-F7D329884727}"/>
              </a:ext>
            </a:extLst>
          </p:cNvPr>
          <p:cNvSpPr>
            <a:spLocks noGrp="1"/>
          </p:cNvSpPr>
          <p:nvPr>
            <p:ph idx="1"/>
          </p:nvPr>
        </p:nvSpPr>
        <p:spPr>
          <a:xfrm>
            <a:off x="425038" y="1371600"/>
            <a:ext cx="11424062" cy="2077492"/>
          </a:xfrm>
        </p:spPr>
        <p:txBody>
          <a:bodyPr/>
          <a:lstStyle/>
          <a:p>
            <a:r>
              <a:rPr lang="en-US" dirty="0"/>
              <a:t>PK-FKs naturally describe relationships.</a:t>
            </a:r>
          </a:p>
          <a:p>
            <a:pPr marL="800100" lvl="2" indent="-342900">
              <a:buFont typeface="Arial" panose="020B0604020202020204" pitchFamily="34" charset="0"/>
              <a:buChar char="•"/>
            </a:pPr>
            <a:r>
              <a:rPr lang="en-US" dirty="0"/>
              <a:t>Treat each row as a node and each PK-FK reference as an edge.</a:t>
            </a:r>
          </a:p>
          <a:p>
            <a:pPr marL="800100" lvl="2" indent="-342900">
              <a:buFont typeface="Arial" panose="020B0604020202020204" pitchFamily="34" charset="0"/>
              <a:buChar char="•"/>
            </a:pPr>
            <a:r>
              <a:rPr lang="en-US" dirty="0"/>
              <a:t>But can we do better?</a:t>
            </a:r>
          </a:p>
          <a:p>
            <a:pPr marL="800100" lvl="2" indent="-342900">
              <a:buFont typeface="Arial" panose="020B0604020202020204" pitchFamily="34" charset="0"/>
              <a:buChar char="•"/>
            </a:pPr>
            <a:r>
              <a:rPr lang="en-US" dirty="0"/>
              <a:t>More-than-binary relationships?</a:t>
            </a:r>
          </a:p>
          <a:p>
            <a:pPr marL="1028700" lvl="4" indent="-342900">
              <a:buFont typeface="Arial" panose="020B0604020202020204" pitchFamily="34" charset="0"/>
              <a:buChar char="•"/>
            </a:pPr>
            <a:r>
              <a:rPr lang="en-US" dirty="0"/>
              <a:t>Hypergraph??</a:t>
            </a:r>
          </a:p>
        </p:txBody>
      </p:sp>
      <p:sp>
        <p:nvSpPr>
          <p:cNvPr id="4" name="Slide Number Placeholder 3">
            <a:extLst>
              <a:ext uri="{FF2B5EF4-FFF2-40B4-BE49-F238E27FC236}">
                <a16:creationId xmlns:a16="http://schemas.microsoft.com/office/drawing/2014/main" id="{5EA7F145-92A1-4FC6-9587-B1F30BE50DC8}"/>
              </a:ext>
            </a:extLst>
          </p:cNvPr>
          <p:cNvSpPr>
            <a:spLocks noGrp="1"/>
          </p:cNvSpPr>
          <p:nvPr>
            <p:ph type="sldNum" sz="quarter" idx="4"/>
          </p:nvPr>
        </p:nvSpPr>
        <p:spPr/>
        <p:txBody>
          <a:bodyPr/>
          <a:lstStyle/>
          <a:p>
            <a:fld id="{DC503246-BBCE-4F0A-BCDC-08FC4C52637D}" type="slidenum">
              <a:rPr lang="en-US" smtClean="0"/>
              <a:pPr/>
              <a:t>57</a:t>
            </a:fld>
            <a:endParaRPr lang="en-US"/>
          </a:p>
        </p:txBody>
      </p:sp>
      <p:sp>
        <p:nvSpPr>
          <p:cNvPr id="5" name="Smiley Face 4">
            <a:extLst>
              <a:ext uri="{FF2B5EF4-FFF2-40B4-BE49-F238E27FC236}">
                <a16:creationId xmlns:a16="http://schemas.microsoft.com/office/drawing/2014/main" id="{6A206B81-469A-4ED0-BCFC-AA8A6C99E5AF}"/>
              </a:ext>
            </a:extLst>
          </p:cNvPr>
          <p:cNvSpPr/>
          <p:nvPr/>
        </p:nvSpPr>
        <p:spPr>
          <a:xfrm>
            <a:off x="8208264" y="3993029"/>
            <a:ext cx="448056" cy="475488"/>
          </a:xfrm>
          <a:prstGeom prst="smileyFac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3" name="Smiley Face 12">
            <a:extLst>
              <a:ext uri="{FF2B5EF4-FFF2-40B4-BE49-F238E27FC236}">
                <a16:creationId xmlns:a16="http://schemas.microsoft.com/office/drawing/2014/main" id="{FA14F6B8-2A03-419E-A24F-A1140C5FDC7C}"/>
              </a:ext>
            </a:extLst>
          </p:cNvPr>
          <p:cNvSpPr/>
          <p:nvPr/>
        </p:nvSpPr>
        <p:spPr>
          <a:xfrm>
            <a:off x="8208264" y="5010912"/>
            <a:ext cx="448056" cy="475488"/>
          </a:xfrm>
          <a:prstGeom prst="smileyFac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Flowchart: Document 6">
            <a:extLst>
              <a:ext uri="{FF2B5EF4-FFF2-40B4-BE49-F238E27FC236}">
                <a16:creationId xmlns:a16="http://schemas.microsoft.com/office/drawing/2014/main" id="{44644D94-99D8-4118-B2FB-006883851A02}"/>
              </a:ext>
            </a:extLst>
          </p:cNvPr>
          <p:cNvSpPr/>
          <p:nvPr/>
        </p:nvSpPr>
        <p:spPr>
          <a:xfrm>
            <a:off x="2692908" y="4096512"/>
            <a:ext cx="594360" cy="475488"/>
          </a:xfrm>
          <a:prstGeom prst="flowChartDocumen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Doc</a:t>
            </a:r>
          </a:p>
        </p:txBody>
      </p:sp>
      <p:sp>
        <p:nvSpPr>
          <p:cNvPr id="9" name="Speech Bubble: Rectangle 8">
            <a:extLst>
              <a:ext uri="{FF2B5EF4-FFF2-40B4-BE49-F238E27FC236}">
                <a16:creationId xmlns:a16="http://schemas.microsoft.com/office/drawing/2014/main" id="{C6870163-E20D-4014-BA00-9F404FFB1903}"/>
              </a:ext>
            </a:extLst>
          </p:cNvPr>
          <p:cNvSpPr/>
          <p:nvPr/>
        </p:nvSpPr>
        <p:spPr>
          <a:xfrm>
            <a:off x="5330952" y="3630487"/>
            <a:ext cx="585216" cy="326285"/>
          </a:xfrm>
          <a:prstGeom prst="wedgeRectCallou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Ad</a:t>
            </a:r>
          </a:p>
        </p:txBody>
      </p:sp>
      <p:sp>
        <p:nvSpPr>
          <p:cNvPr id="18" name="Speech Bubble: Rectangle 17">
            <a:extLst>
              <a:ext uri="{FF2B5EF4-FFF2-40B4-BE49-F238E27FC236}">
                <a16:creationId xmlns:a16="http://schemas.microsoft.com/office/drawing/2014/main" id="{5C2BC816-A280-4956-AAE7-AEA979D60400}"/>
              </a:ext>
            </a:extLst>
          </p:cNvPr>
          <p:cNvSpPr/>
          <p:nvPr/>
        </p:nvSpPr>
        <p:spPr>
          <a:xfrm>
            <a:off x="5330952" y="5010912"/>
            <a:ext cx="585216" cy="326285"/>
          </a:xfrm>
          <a:prstGeom prst="wedgeRectCallou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Ad</a:t>
            </a:r>
          </a:p>
        </p:txBody>
      </p:sp>
    </p:spTree>
    <p:extLst>
      <p:ext uri="{BB962C8B-B14F-4D97-AF65-F5344CB8AC3E}">
        <p14:creationId xmlns:p14="http://schemas.microsoft.com/office/powerpoint/2010/main" val="127403358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535FE-E248-45FC-BEE0-2094DF63C957}"/>
              </a:ext>
            </a:extLst>
          </p:cNvPr>
          <p:cNvSpPr>
            <a:spLocks noGrp="1"/>
          </p:cNvSpPr>
          <p:nvPr>
            <p:ph type="title"/>
          </p:nvPr>
        </p:nvSpPr>
        <p:spPr/>
        <p:txBody>
          <a:bodyPr/>
          <a:lstStyle/>
          <a:p>
            <a:r>
              <a:rPr lang="en-US" dirty="0"/>
              <a:t>To build a graph…</a:t>
            </a:r>
          </a:p>
        </p:txBody>
      </p:sp>
      <p:sp>
        <p:nvSpPr>
          <p:cNvPr id="3" name="Content Placeholder 2">
            <a:extLst>
              <a:ext uri="{FF2B5EF4-FFF2-40B4-BE49-F238E27FC236}">
                <a16:creationId xmlns:a16="http://schemas.microsoft.com/office/drawing/2014/main" id="{35B66DD2-A254-4DDE-A29F-F7D329884727}"/>
              </a:ext>
            </a:extLst>
          </p:cNvPr>
          <p:cNvSpPr>
            <a:spLocks noGrp="1"/>
          </p:cNvSpPr>
          <p:nvPr>
            <p:ph idx="1"/>
          </p:nvPr>
        </p:nvSpPr>
        <p:spPr>
          <a:xfrm>
            <a:off x="425038" y="1371600"/>
            <a:ext cx="11424062" cy="2077492"/>
          </a:xfrm>
        </p:spPr>
        <p:txBody>
          <a:bodyPr/>
          <a:lstStyle/>
          <a:p>
            <a:r>
              <a:rPr lang="en-US" dirty="0"/>
              <a:t>PK-FKs naturally describe relationships.</a:t>
            </a:r>
          </a:p>
          <a:p>
            <a:pPr marL="800100" lvl="2" indent="-342900">
              <a:buFont typeface="Arial" panose="020B0604020202020204" pitchFamily="34" charset="0"/>
              <a:buChar char="•"/>
            </a:pPr>
            <a:r>
              <a:rPr lang="en-US" dirty="0"/>
              <a:t>Treat each row as a node and each PK-FK reference as an edge.</a:t>
            </a:r>
          </a:p>
          <a:p>
            <a:pPr marL="800100" lvl="2" indent="-342900">
              <a:buFont typeface="Arial" panose="020B0604020202020204" pitchFamily="34" charset="0"/>
              <a:buChar char="•"/>
            </a:pPr>
            <a:r>
              <a:rPr lang="en-US" dirty="0"/>
              <a:t>But can we do better?</a:t>
            </a:r>
          </a:p>
          <a:p>
            <a:pPr marL="800100" lvl="2" indent="-342900">
              <a:buFont typeface="Arial" panose="020B0604020202020204" pitchFamily="34" charset="0"/>
              <a:buChar char="•"/>
            </a:pPr>
            <a:r>
              <a:rPr lang="en-US" dirty="0"/>
              <a:t>More-than-binary relationships?</a:t>
            </a:r>
          </a:p>
          <a:p>
            <a:pPr marL="800100" lvl="2" indent="-342900">
              <a:buFont typeface="Arial" panose="020B0604020202020204" pitchFamily="34" charset="0"/>
              <a:buChar char="•"/>
            </a:pPr>
            <a:r>
              <a:rPr lang="en-US" dirty="0"/>
              <a:t>High-order?</a:t>
            </a:r>
          </a:p>
        </p:txBody>
      </p:sp>
      <p:sp>
        <p:nvSpPr>
          <p:cNvPr id="4" name="Slide Number Placeholder 3">
            <a:extLst>
              <a:ext uri="{FF2B5EF4-FFF2-40B4-BE49-F238E27FC236}">
                <a16:creationId xmlns:a16="http://schemas.microsoft.com/office/drawing/2014/main" id="{5EA7F145-92A1-4FC6-9587-B1F30BE50DC8}"/>
              </a:ext>
            </a:extLst>
          </p:cNvPr>
          <p:cNvSpPr>
            <a:spLocks noGrp="1"/>
          </p:cNvSpPr>
          <p:nvPr>
            <p:ph type="sldNum" sz="quarter" idx="4"/>
          </p:nvPr>
        </p:nvSpPr>
        <p:spPr/>
        <p:txBody>
          <a:bodyPr/>
          <a:lstStyle/>
          <a:p>
            <a:fld id="{DC503246-BBCE-4F0A-BCDC-08FC4C52637D}" type="slidenum">
              <a:rPr lang="en-US" smtClean="0"/>
              <a:pPr/>
              <a:t>58</a:t>
            </a:fld>
            <a:endParaRPr lang="en-US"/>
          </a:p>
        </p:txBody>
      </p:sp>
      <p:graphicFrame>
        <p:nvGraphicFramePr>
          <p:cNvPr id="11" name="表格 7">
            <a:extLst>
              <a:ext uri="{FF2B5EF4-FFF2-40B4-BE49-F238E27FC236}">
                <a16:creationId xmlns:a16="http://schemas.microsoft.com/office/drawing/2014/main" id="{D3AC8AD0-8BC0-4A33-B2C6-9F968EC453FD}"/>
              </a:ext>
            </a:extLst>
          </p:cNvPr>
          <p:cNvGraphicFramePr>
            <a:graphicFrameLocks noGrp="1"/>
          </p:cNvGraphicFramePr>
          <p:nvPr>
            <p:extLst>
              <p:ext uri="{D42A27DB-BD31-4B8C-83A1-F6EECF244321}">
                <p14:modId xmlns:p14="http://schemas.microsoft.com/office/powerpoint/2010/main" val="1324512950"/>
              </p:ext>
            </p:extLst>
          </p:nvPr>
        </p:nvGraphicFramePr>
        <p:xfrm>
          <a:off x="982231" y="3695952"/>
          <a:ext cx="1542862"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tblGrid>
              <a:tr h="250759">
                <a:tc gridSpan="2">
                  <a:txBody>
                    <a:bodyPr/>
                    <a:lstStyle/>
                    <a:p>
                      <a:pPr algn="ctr"/>
                      <a:r>
                        <a:rPr lang="en-US" altLang="zh-CN" sz="1200" dirty="0"/>
                        <a:t>Ad</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AdID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Site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Youtube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Twitter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Twitter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dirty="0"/>
                        <a:t>444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Facebook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3861909"/>
                  </a:ext>
                </a:extLst>
              </a:tr>
            </a:tbl>
          </a:graphicData>
        </a:graphic>
      </p:graphicFrame>
      <p:graphicFrame>
        <p:nvGraphicFramePr>
          <p:cNvPr id="12" name="表格 5">
            <a:extLst>
              <a:ext uri="{FF2B5EF4-FFF2-40B4-BE49-F238E27FC236}">
                <a16:creationId xmlns:a16="http://schemas.microsoft.com/office/drawing/2014/main" id="{F2C7F3B2-D60A-49EB-9E0A-F7B35D1B4607}"/>
              </a:ext>
            </a:extLst>
          </p:cNvPr>
          <p:cNvGraphicFramePr>
            <a:graphicFrameLocks noGrp="1"/>
          </p:cNvGraphicFramePr>
          <p:nvPr>
            <p:extLst>
              <p:ext uri="{D42A27DB-BD31-4B8C-83A1-F6EECF244321}">
                <p14:modId xmlns:p14="http://schemas.microsoft.com/office/powerpoint/2010/main" val="3581320726"/>
              </p:ext>
            </p:extLst>
          </p:nvPr>
        </p:nvGraphicFramePr>
        <p:xfrm>
          <a:off x="7280068" y="3153248"/>
          <a:ext cx="1728192" cy="1341120"/>
        </p:xfrm>
        <a:graphic>
          <a:graphicData uri="http://schemas.openxmlformats.org/drawingml/2006/table">
            <a:tbl>
              <a:tblPr firstRow="1" bandRow="1">
                <a:tableStyleId>{91EBBBCC-DAD2-459C-BE2E-F6DE35CF9A28}</a:tableStyleId>
              </a:tblPr>
              <a:tblGrid>
                <a:gridCol w="864096">
                  <a:extLst>
                    <a:ext uri="{9D8B030D-6E8A-4147-A177-3AD203B41FA5}">
                      <a16:colId xmlns:a16="http://schemas.microsoft.com/office/drawing/2014/main" val="2620867882"/>
                    </a:ext>
                  </a:extLst>
                </a:gridCol>
                <a:gridCol w="864096">
                  <a:extLst>
                    <a:ext uri="{9D8B030D-6E8A-4147-A177-3AD203B41FA5}">
                      <a16:colId xmlns:a16="http://schemas.microsoft.com/office/drawing/2014/main" val="2322188597"/>
                    </a:ext>
                  </a:extLst>
                </a:gridCol>
              </a:tblGrid>
              <a:tr h="250759">
                <a:tc gridSpan="2">
                  <a:txBody>
                    <a:bodyPr/>
                    <a:lstStyle/>
                    <a:p>
                      <a:pPr algn="ctr"/>
                      <a:r>
                        <a:rPr lang="en-US" altLang="zh-CN" sz="1200" dirty="0"/>
                        <a:t>Documents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18663333"/>
                  </a:ext>
                </a:extLst>
              </a:tr>
              <a:tr h="208966">
                <a:tc>
                  <a:txBody>
                    <a:bodyPr/>
                    <a:lstStyle/>
                    <a:p>
                      <a:pPr algn="ctr"/>
                      <a:r>
                        <a:rPr lang="en-US" altLang="zh-CN" sz="800" dirty="0" err="1"/>
                        <a:t>DocID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37" name="表格 7">
            <a:extLst>
              <a:ext uri="{FF2B5EF4-FFF2-40B4-BE49-F238E27FC236}">
                <a16:creationId xmlns:a16="http://schemas.microsoft.com/office/drawing/2014/main" id="{0EE3D06B-4C7B-4FD7-9E27-76CCE3023D89}"/>
              </a:ext>
            </a:extLst>
          </p:cNvPr>
          <p:cNvGraphicFramePr>
            <a:graphicFrameLocks noGrp="1"/>
          </p:cNvGraphicFramePr>
          <p:nvPr>
            <p:extLst>
              <p:ext uri="{D42A27DB-BD31-4B8C-83A1-F6EECF244321}">
                <p14:modId xmlns:p14="http://schemas.microsoft.com/office/powerpoint/2010/main" val="1210099533"/>
              </p:ext>
            </p:extLst>
          </p:nvPr>
        </p:nvGraphicFramePr>
        <p:xfrm>
          <a:off x="9319735" y="4553810"/>
          <a:ext cx="1542862"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tblGrid>
              <a:tr h="250759">
                <a:tc gridSpan="2">
                  <a:txBody>
                    <a:bodyPr/>
                    <a:lstStyle/>
                    <a:p>
                      <a:pPr algn="ctr"/>
                      <a:r>
                        <a:rPr lang="en-US" altLang="zh-CN" sz="1200" dirty="0"/>
                        <a: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a:t>UUID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Country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China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Spain</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Japan</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22" name="表格 7">
            <a:extLst>
              <a:ext uri="{FF2B5EF4-FFF2-40B4-BE49-F238E27FC236}">
                <a16:creationId xmlns:a16="http://schemas.microsoft.com/office/drawing/2014/main" id="{7BE14981-F292-4208-8DE1-66A3A7DBA33E}"/>
              </a:ext>
            </a:extLst>
          </p:cNvPr>
          <p:cNvGraphicFramePr>
            <a:graphicFrameLocks noGrp="1"/>
          </p:cNvGraphicFramePr>
          <p:nvPr>
            <p:extLst>
              <p:ext uri="{D42A27DB-BD31-4B8C-83A1-F6EECF244321}">
                <p14:modId xmlns:p14="http://schemas.microsoft.com/office/powerpoint/2010/main" val="2295467854"/>
              </p:ext>
            </p:extLst>
          </p:nvPr>
        </p:nvGraphicFramePr>
        <p:xfrm>
          <a:off x="5309075" y="5092492"/>
          <a:ext cx="1573850" cy="1344293"/>
        </p:xfrm>
        <a:graphic>
          <a:graphicData uri="http://schemas.openxmlformats.org/drawingml/2006/table">
            <a:tbl>
              <a:tblPr firstRow="1" bandRow="1">
                <a:tableStyleId>{91EBBBCC-DAD2-459C-BE2E-F6DE35CF9A28}</a:tableStyleId>
              </a:tblPr>
              <a:tblGrid>
                <a:gridCol w="786925">
                  <a:extLst>
                    <a:ext uri="{9D8B030D-6E8A-4147-A177-3AD203B41FA5}">
                      <a16:colId xmlns:a16="http://schemas.microsoft.com/office/drawing/2014/main" val="2620867882"/>
                    </a:ext>
                  </a:extLst>
                </a:gridCol>
                <a:gridCol w="786925">
                  <a:extLst>
                    <a:ext uri="{9D8B030D-6E8A-4147-A177-3AD203B41FA5}">
                      <a16:colId xmlns:a16="http://schemas.microsoft.com/office/drawing/2014/main" val="3104440546"/>
                    </a:ext>
                  </a:extLst>
                </a:gridCol>
              </a:tblGrid>
              <a:tr h="250759">
                <a:tc gridSpan="2">
                  <a:txBody>
                    <a:bodyPr/>
                    <a:lstStyle/>
                    <a:p>
                      <a:pPr algn="ctr"/>
                      <a:r>
                        <a:rPr lang="en-US" altLang="zh-CN" sz="1200" dirty="0"/>
                        <a:t>Clicks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ExposureID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BBB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CCC</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dirty="0"/>
                        <a:t>DDD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3861909"/>
                  </a:ext>
                </a:extLst>
              </a:tr>
            </a:tbl>
          </a:graphicData>
        </a:graphic>
      </p:graphicFrame>
      <p:sp>
        <p:nvSpPr>
          <p:cNvPr id="6" name="Freeform: Shape 5">
            <a:extLst>
              <a:ext uri="{FF2B5EF4-FFF2-40B4-BE49-F238E27FC236}">
                <a16:creationId xmlns:a16="http://schemas.microsoft.com/office/drawing/2014/main" id="{9D2CC92E-2571-457A-AB52-F1AB5A0AB751}"/>
              </a:ext>
            </a:extLst>
          </p:cNvPr>
          <p:cNvSpPr/>
          <p:nvPr/>
        </p:nvSpPr>
        <p:spPr>
          <a:xfrm>
            <a:off x="4126834" y="4570562"/>
            <a:ext cx="1128009" cy="1333088"/>
          </a:xfrm>
          <a:custGeom>
            <a:avLst/>
            <a:gdLst>
              <a:gd name="connsiteX0" fmla="*/ 30622 w 2463103"/>
              <a:gd name="connsiteY0" fmla="*/ 0 h 819454"/>
              <a:gd name="connsiteX1" fmla="*/ 341340 w 2463103"/>
              <a:gd name="connsiteY1" fmla="*/ 816745 h 819454"/>
              <a:gd name="connsiteX2" fmla="*/ 2463103 w 2463103"/>
              <a:gd name="connsiteY2" fmla="*/ 213064 h 819454"/>
              <a:gd name="connsiteX0" fmla="*/ 6266 w 2438747"/>
              <a:gd name="connsiteY0" fmla="*/ 0 h 819454"/>
              <a:gd name="connsiteX1" fmla="*/ 316984 w 2438747"/>
              <a:gd name="connsiteY1" fmla="*/ 816745 h 819454"/>
              <a:gd name="connsiteX2" fmla="*/ 2438747 w 2438747"/>
              <a:gd name="connsiteY2" fmla="*/ 213064 h 819454"/>
              <a:gd name="connsiteX0" fmla="*/ 6266 w 2438747"/>
              <a:gd name="connsiteY0" fmla="*/ 0 h 816745"/>
              <a:gd name="connsiteX1" fmla="*/ 316984 w 2438747"/>
              <a:gd name="connsiteY1" fmla="*/ 816745 h 816745"/>
              <a:gd name="connsiteX2" fmla="*/ 2438747 w 2438747"/>
              <a:gd name="connsiteY2" fmla="*/ 615400 h 816745"/>
            </a:gdLst>
            <a:ahLst/>
            <a:cxnLst>
              <a:cxn ang="0">
                <a:pos x="connsiteX0" y="connsiteY0"/>
              </a:cxn>
              <a:cxn ang="0">
                <a:pos x="connsiteX1" y="connsiteY1"/>
              </a:cxn>
              <a:cxn ang="0">
                <a:pos x="connsiteX2" y="connsiteY2"/>
              </a:cxn>
            </a:cxnLst>
            <a:rect l="l" t="t" r="r" b="b"/>
            <a:pathLst>
              <a:path w="2438747" h="816745">
                <a:moveTo>
                  <a:pt x="6266" y="0"/>
                </a:moveTo>
                <a:cubicBezTo>
                  <a:pt x="13782" y="427193"/>
                  <a:pt x="-88429" y="781234"/>
                  <a:pt x="316984" y="816745"/>
                </a:cubicBezTo>
                <a:lnTo>
                  <a:pt x="2438747" y="615400"/>
                </a:lnTo>
              </a:path>
            </a:pathLst>
          </a:custGeom>
          <a:ln w="19050">
            <a:headEnd type="triangl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3057B420-0EF8-4C73-8812-C99BCCC96296}"/>
              </a:ext>
            </a:extLst>
          </p:cNvPr>
          <p:cNvSpPr/>
          <p:nvPr/>
        </p:nvSpPr>
        <p:spPr>
          <a:xfrm flipH="1">
            <a:off x="6937157" y="5898103"/>
            <a:ext cx="2743199" cy="566579"/>
          </a:xfrm>
          <a:custGeom>
            <a:avLst/>
            <a:gdLst>
              <a:gd name="connsiteX0" fmla="*/ 30622 w 2463103"/>
              <a:gd name="connsiteY0" fmla="*/ 0 h 819454"/>
              <a:gd name="connsiteX1" fmla="*/ 341340 w 2463103"/>
              <a:gd name="connsiteY1" fmla="*/ 816745 h 819454"/>
              <a:gd name="connsiteX2" fmla="*/ 2463103 w 2463103"/>
              <a:gd name="connsiteY2" fmla="*/ 213064 h 819454"/>
              <a:gd name="connsiteX0" fmla="*/ 6266 w 2438747"/>
              <a:gd name="connsiteY0" fmla="*/ 0 h 819454"/>
              <a:gd name="connsiteX1" fmla="*/ 316984 w 2438747"/>
              <a:gd name="connsiteY1" fmla="*/ 816745 h 819454"/>
              <a:gd name="connsiteX2" fmla="*/ 2438747 w 2438747"/>
              <a:gd name="connsiteY2" fmla="*/ 213064 h 819454"/>
            </a:gdLst>
            <a:ahLst/>
            <a:cxnLst>
              <a:cxn ang="0">
                <a:pos x="connsiteX0" y="connsiteY0"/>
              </a:cxn>
              <a:cxn ang="0">
                <a:pos x="connsiteX1" y="connsiteY1"/>
              </a:cxn>
              <a:cxn ang="0">
                <a:pos x="connsiteX2" y="connsiteY2"/>
              </a:cxn>
            </a:cxnLst>
            <a:rect l="l" t="t" r="r" b="b"/>
            <a:pathLst>
              <a:path w="2438747" h="819454">
                <a:moveTo>
                  <a:pt x="6266" y="0"/>
                </a:moveTo>
                <a:cubicBezTo>
                  <a:pt x="13782" y="427193"/>
                  <a:pt x="-88429" y="781234"/>
                  <a:pt x="316984" y="816745"/>
                </a:cubicBezTo>
                <a:cubicBezTo>
                  <a:pt x="722397" y="852256"/>
                  <a:pt x="1580572" y="532660"/>
                  <a:pt x="2438747" y="213064"/>
                </a:cubicBezTo>
              </a:path>
            </a:pathLst>
          </a:custGeom>
          <a:ln w="19050">
            <a:headEnd type="triangl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13" name="表格 7">
            <a:extLst>
              <a:ext uri="{FF2B5EF4-FFF2-40B4-BE49-F238E27FC236}">
                <a16:creationId xmlns:a16="http://schemas.microsoft.com/office/drawing/2014/main" id="{71C07FFA-96E8-4FF8-BABC-9AE415B9EFB3}"/>
              </a:ext>
            </a:extLst>
          </p:cNvPr>
          <p:cNvGraphicFramePr>
            <a:graphicFrameLocks noGrp="1"/>
          </p:cNvGraphicFramePr>
          <p:nvPr>
            <p:extLst>
              <p:ext uri="{D42A27DB-BD31-4B8C-83A1-F6EECF244321}">
                <p14:modId xmlns:p14="http://schemas.microsoft.com/office/powerpoint/2010/main" val="3896475797"/>
              </p:ext>
            </p:extLst>
          </p:nvPr>
        </p:nvGraphicFramePr>
        <p:xfrm>
          <a:off x="3858769" y="3226268"/>
          <a:ext cx="2230011" cy="1344293"/>
        </p:xfrm>
        <a:graphic>
          <a:graphicData uri="http://schemas.openxmlformats.org/drawingml/2006/table">
            <a:tbl>
              <a:tblPr firstRow="1" bandRow="1">
                <a:tableStyleId>{91EBBBCC-DAD2-459C-BE2E-F6DE35CF9A28}</a:tableStyleId>
              </a:tblPr>
              <a:tblGrid>
                <a:gridCol w="743337">
                  <a:extLst>
                    <a:ext uri="{9D8B030D-6E8A-4147-A177-3AD203B41FA5}">
                      <a16:colId xmlns:a16="http://schemas.microsoft.com/office/drawing/2014/main" val="3409176459"/>
                    </a:ext>
                  </a:extLst>
                </a:gridCol>
                <a:gridCol w="743337">
                  <a:extLst>
                    <a:ext uri="{9D8B030D-6E8A-4147-A177-3AD203B41FA5}">
                      <a16:colId xmlns:a16="http://schemas.microsoft.com/office/drawing/2014/main" val="2620867882"/>
                    </a:ext>
                  </a:extLst>
                </a:gridCol>
                <a:gridCol w="743337">
                  <a:extLst>
                    <a:ext uri="{9D8B030D-6E8A-4147-A177-3AD203B41FA5}">
                      <a16:colId xmlns:a16="http://schemas.microsoft.com/office/drawing/2014/main" val="3104440546"/>
                    </a:ext>
                  </a:extLst>
                </a:gridCol>
              </a:tblGrid>
              <a:tr h="250759">
                <a:tc gridSpan="3">
                  <a:txBody>
                    <a:bodyPr/>
                    <a:lstStyle/>
                    <a:p>
                      <a:pPr algn="ctr"/>
                      <a:r>
                        <a:rPr lang="en-US" altLang="zh-CN" sz="1200" dirty="0"/>
                        <a:t>Exposure</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r>
                        <a:rPr lang="en-US" altLang="zh-CN" sz="1200" dirty="0"/>
                        <a:t>Exposure</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ExposureID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AdID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DocID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BBB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CCC</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dirty="0"/>
                        <a:t>DDD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444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3861909"/>
                  </a:ext>
                </a:extLst>
              </a:tr>
            </a:tbl>
          </a:graphicData>
        </a:graphic>
      </p:graphicFrame>
      <p:cxnSp>
        <p:nvCxnSpPr>
          <p:cNvPr id="15" name="Straight Arrow Connector 14">
            <a:extLst>
              <a:ext uri="{FF2B5EF4-FFF2-40B4-BE49-F238E27FC236}">
                <a16:creationId xmlns:a16="http://schemas.microsoft.com/office/drawing/2014/main" id="{99911F69-DA58-4DBC-8F4C-492E6E11C771}"/>
              </a:ext>
            </a:extLst>
          </p:cNvPr>
          <p:cNvCxnSpPr>
            <a:cxnSpLocks/>
          </p:cNvCxnSpPr>
          <p:nvPr/>
        </p:nvCxnSpPr>
        <p:spPr>
          <a:xfrm flipH="1" flipV="1">
            <a:off x="6190488" y="3621024"/>
            <a:ext cx="987553" cy="83184"/>
          </a:xfrm>
          <a:prstGeom prst="straightConnector1">
            <a:avLst/>
          </a:prstGeom>
          <a:ln w="19050" cap="rnd">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69D28098-71AD-4683-A161-3309A89A5E64}"/>
              </a:ext>
            </a:extLst>
          </p:cNvPr>
          <p:cNvSpPr/>
          <p:nvPr/>
        </p:nvSpPr>
        <p:spPr>
          <a:xfrm>
            <a:off x="1344168" y="4590288"/>
            <a:ext cx="3611880" cy="865756"/>
          </a:xfrm>
          <a:custGeom>
            <a:avLst/>
            <a:gdLst>
              <a:gd name="connsiteX0" fmla="*/ 0 w 3611880"/>
              <a:gd name="connsiteY0" fmla="*/ 466344 h 865756"/>
              <a:gd name="connsiteX1" fmla="*/ 1911096 w 3611880"/>
              <a:gd name="connsiteY1" fmla="*/ 850392 h 865756"/>
              <a:gd name="connsiteX2" fmla="*/ 3611880 w 3611880"/>
              <a:gd name="connsiteY2" fmla="*/ 0 h 865756"/>
            </a:gdLst>
            <a:ahLst/>
            <a:cxnLst>
              <a:cxn ang="0">
                <a:pos x="connsiteX0" y="connsiteY0"/>
              </a:cxn>
              <a:cxn ang="0">
                <a:pos x="connsiteX1" y="connsiteY1"/>
              </a:cxn>
              <a:cxn ang="0">
                <a:pos x="connsiteX2" y="connsiteY2"/>
              </a:cxn>
            </a:cxnLst>
            <a:rect l="l" t="t" r="r" b="b"/>
            <a:pathLst>
              <a:path w="3611880" h="865756">
                <a:moveTo>
                  <a:pt x="0" y="466344"/>
                </a:moveTo>
                <a:cubicBezTo>
                  <a:pt x="654558" y="697230"/>
                  <a:pt x="1309116" y="928116"/>
                  <a:pt x="1911096" y="850392"/>
                </a:cubicBezTo>
                <a:cubicBezTo>
                  <a:pt x="2513076" y="772668"/>
                  <a:pt x="3062478" y="386334"/>
                  <a:pt x="3611880" y="0"/>
                </a:cubicBezTo>
              </a:path>
            </a:pathLst>
          </a:custGeom>
          <a:ln w="19050">
            <a:head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0841252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A1B4-A794-4D65-A05D-25ECA3D0F73A}"/>
              </a:ext>
            </a:extLst>
          </p:cNvPr>
          <p:cNvSpPr>
            <a:spLocks noGrp="1"/>
          </p:cNvSpPr>
          <p:nvPr>
            <p:ph type="title"/>
          </p:nvPr>
        </p:nvSpPr>
        <p:spPr/>
        <p:txBody>
          <a:bodyPr/>
          <a:lstStyle/>
          <a:p>
            <a:r>
              <a:rPr lang="en-US" dirty="0"/>
              <a:t>To build a graph…</a:t>
            </a:r>
          </a:p>
        </p:txBody>
      </p:sp>
      <p:sp>
        <p:nvSpPr>
          <p:cNvPr id="3" name="Content Placeholder 2">
            <a:extLst>
              <a:ext uri="{FF2B5EF4-FFF2-40B4-BE49-F238E27FC236}">
                <a16:creationId xmlns:a16="http://schemas.microsoft.com/office/drawing/2014/main" id="{F037C62C-4C7B-4EE2-8813-BBA5B1BB2369}"/>
              </a:ext>
            </a:extLst>
          </p:cNvPr>
          <p:cNvSpPr>
            <a:spLocks noGrp="1"/>
          </p:cNvSpPr>
          <p:nvPr>
            <p:ph idx="1"/>
          </p:nvPr>
        </p:nvSpPr>
        <p:spPr>
          <a:xfrm>
            <a:off x="425038" y="1371600"/>
            <a:ext cx="11424062" cy="984885"/>
          </a:xfrm>
        </p:spPr>
        <p:txBody>
          <a:bodyPr/>
          <a:lstStyle/>
          <a:p>
            <a:r>
              <a:rPr lang="en-US" dirty="0"/>
              <a:t>Lots of manual work even before we start training a Graph ML model.</a:t>
            </a:r>
          </a:p>
          <a:p>
            <a:endParaRPr lang="en-US" dirty="0"/>
          </a:p>
        </p:txBody>
      </p:sp>
      <p:sp>
        <p:nvSpPr>
          <p:cNvPr id="4" name="Slide Number Placeholder 3">
            <a:extLst>
              <a:ext uri="{FF2B5EF4-FFF2-40B4-BE49-F238E27FC236}">
                <a16:creationId xmlns:a16="http://schemas.microsoft.com/office/drawing/2014/main" id="{2274D6DA-9EAD-422C-BD3F-7B71BFE5E0CC}"/>
              </a:ext>
            </a:extLst>
          </p:cNvPr>
          <p:cNvSpPr>
            <a:spLocks noGrp="1"/>
          </p:cNvSpPr>
          <p:nvPr>
            <p:ph type="sldNum" sz="quarter" idx="4"/>
          </p:nvPr>
        </p:nvSpPr>
        <p:spPr/>
        <p:txBody>
          <a:bodyPr/>
          <a:lstStyle/>
          <a:p>
            <a:fld id="{DC503246-BBCE-4F0A-BCDC-08FC4C52637D}" type="slidenum">
              <a:rPr lang="en-US" smtClean="0"/>
              <a:pPr/>
              <a:t>59</a:t>
            </a:fld>
            <a:endParaRPr lang="en-US"/>
          </a:p>
        </p:txBody>
      </p:sp>
      <p:pic>
        <p:nvPicPr>
          <p:cNvPr id="18" name="Picture 4">
            <a:extLst>
              <a:ext uri="{FF2B5EF4-FFF2-40B4-BE49-F238E27FC236}">
                <a16:creationId xmlns:a16="http://schemas.microsoft.com/office/drawing/2014/main" id="{58F5F559-7161-4F8D-BE6E-630A4B0C3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5581" y="2139545"/>
            <a:ext cx="2009775" cy="3171825"/>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Left 18">
            <a:extLst>
              <a:ext uri="{FF2B5EF4-FFF2-40B4-BE49-F238E27FC236}">
                <a16:creationId xmlns:a16="http://schemas.microsoft.com/office/drawing/2014/main" id="{57EA06E2-633B-4E5E-B7CB-6A6BFE2321DB}"/>
              </a:ext>
            </a:extLst>
          </p:cNvPr>
          <p:cNvSpPr/>
          <p:nvPr/>
        </p:nvSpPr>
        <p:spPr>
          <a:xfrm flipH="1">
            <a:off x="2199771" y="3174573"/>
            <a:ext cx="1260453" cy="612559"/>
          </a:xfrm>
          <a:prstGeom prst="lef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20" name="Picture 4">
            <a:extLst>
              <a:ext uri="{FF2B5EF4-FFF2-40B4-BE49-F238E27FC236}">
                <a16:creationId xmlns:a16="http://schemas.microsoft.com/office/drawing/2014/main" id="{F0A44907-2A8B-4263-AA63-BE8AACC95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693481"/>
            <a:ext cx="2619375" cy="3810000"/>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Left 20">
            <a:extLst>
              <a:ext uri="{FF2B5EF4-FFF2-40B4-BE49-F238E27FC236}">
                <a16:creationId xmlns:a16="http://schemas.microsoft.com/office/drawing/2014/main" id="{F2587757-BC74-4B55-9595-118C104C0BCA}"/>
              </a:ext>
            </a:extLst>
          </p:cNvPr>
          <p:cNvSpPr/>
          <p:nvPr/>
        </p:nvSpPr>
        <p:spPr>
          <a:xfrm flipH="1">
            <a:off x="5947970" y="3174573"/>
            <a:ext cx="1364884" cy="612559"/>
          </a:xfrm>
          <a:prstGeom prst="lef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22" name="Picture 2">
            <a:extLst>
              <a:ext uri="{FF2B5EF4-FFF2-40B4-BE49-F238E27FC236}">
                <a16:creationId xmlns:a16="http://schemas.microsoft.com/office/drawing/2014/main" id="{F524E4DA-F178-4965-BF06-0A7D0F8FED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9277" y="1806171"/>
            <a:ext cx="3076575" cy="3838575"/>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Left 22">
            <a:extLst>
              <a:ext uri="{FF2B5EF4-FFF2-40B4-BE49-F238E27FC236}">
                <a16:creationId xmlns:a16="http://schemas.microsoft.com/office/drawing/2014/main" id="{0C613188-E0E3-476A-8F6A-048B182264FC}"/>
              </a:ext>
            </a:extLst>
          </p:cNvPr>
          <p:cNvSpPr/>
          <p:nvPr/>
        </p:nvSpPr>
        <p:spPr>
          <a:xfrm flipH="1">
            <a:off x="9328202" y="3138097"/>
            <a:ext cx="1364884" cy="612559"/>
          </a:xfrm>
          <a:prstGeom prst="lef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4" name="TextBox 23">
            <a:extLst>
              <a:ext uri="{FF2B5EF4-FFF2-40B4-BE49-F238E27FC236}">
                <a16:creationId xmlns:a16="http://schemas.microsoft.com/office/drawing/2014/main" id="{0701D2A6-39EF-4269-A4DF-BB9EF0B612C3}"/>
              </a:ext>
            </a:extLst>
          </p:cNvPr>
          <p:cNvSpPr txBox="1"/>
          <p:nvPr/>
        </p:nvSpPr>
        <p:spPr>
          <a:xfrm>
            <a:off x="10733410" y="3241194"/>
            <a:ext cx="1165384" cy="369332"/>
          </a:xfrm>
          <a:prstGeom prst="rect">
            <a:avLst/>
          </a:prstGeom>
          <a:noFill/>
        </p:spPr>
        <p:txBody>
          <a:bodyPr wrap="none" lIns="0" rIns="0" rtlCol="0">
            <a:spAutoFit/>
          </a:bodyPr>
          <a:lstStyle/>
          <a:p>
            <a:pPr algn="ctr"/>
            <a:r>
              <a:rPr lang="en-US" dirty="0"/>
              <a:t>Prediction?</a:t>
            </a:r>
          </a:p>
        </p:txBody>
      </p:sp>
    </p:spTree>
    <p:extLst>
      <p:ext uri="{BB962C8B-B14F-4D97-AF65-F5344CB8AC3E}">
        <p14:creationId xmlns:p14="http://schemas.microsoft.com/office/powerpoint/2010/main" val="15199953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25D4FFD-45E2-460C-B0D7-2B6E86D126CE}"/>
              </a:ext>
            </a:extLst>
          </p:cNvPr>
          <p:cNvSpPr>
            <a:spLocks noGrp="1"/>
          </p:cNvSpPr>
          <p:nvPr>
            <p:ph type="pic" idx="1"/>
          </p:nvPr>
        </p:nvSpPr>
        <p:spPr/>
      </p:sp>
      <p:sp>
        <p:nvSpPr>
          <p:cNvPr id="3" name="Text Placeholder 2">
            <a:extLst>
              <a:ext uri="{FF2B5EF4-FFF2-40B4-BE49-F238E27FC236}">
                <a16:creationId xmlns:a16="http://schemas.microsoft.com/office/drawing/2014/main" id="{64E1F2A7-C1B8-4CAB-B9EA-3DB458017196}"/>
              </a:ext>
            </a:extLst>
          </p:cNvPr>
          <p:cNvSpPr>
            <a:spLocks noGrp="1"/>
          </p:cNvSpPr>
          <p:nvPr>
            <p:ph type="body" sz="half" idx="2"/>
          </p:nvPr>
        </p:nvSpPr>
        <p:spPr/>
        <p:txBody>
          <a:bodyPr/>
          <a:lstStyle/>
          <a:p>
            <a:endParaRPr lang="en-US" dirty="0"/>
          </a:p>
        </p:txBody>
      </p:sp>
      <p:sp>
        <p:nvSpPr>
          <p:cNvPr id="4" name="Slide Number Placeholder 3">
            <a:extLst>
              <a:ext uri="{FF2B5EF4-FFF2-40B4-BE49-F238E27FC236}">
                <a16:creationId xmlns:a16="http://schemas.microsoft.com/office/drawing/2014/main" id="{59EFBC00-7E82-4017-92C7-76031066F90E}"/>
              </a:ext>
            </a:extLst>
          </p:cNvPr>
          <p:cNvSpPr>
            <a:spLocks noGrp="1"/>
          </p:cNvSpPr>
          <p:nvPr>
            <p:ph type="sldNum" sz="quarter" idx="4"/>
          </p:nvPr>
        </p:nvSpPr>
        <p:spPr/>
        <p:txBody>
          <a:bodyPr/>
          <a:lstStyle/>
          <a:p>
            <a:fld id="{DC503246-BBCE-4F0A-BCDC-08FC4C52637D}" type="slidenum">
              <a:rPr lang="en-US" smtClean="0"/>
              <a:pPr/>
              <a:t>6</a:t>
            </a:fld>
            <a:endParaRPr lang="en-US" dirty="0"/>
          </a:p>
        </p:txBody>
      </p:sp>
      <p:sp>
        <p:nvSpPr>
          <p:cNvPr id="5" name="Title 4">
            <a:extLst>
              <a:ext uri="{FF2B5EF4-FFF2-40B4-BE49-F238E27FC236}">
                <a16:creationId xmlns:a16="http://schemas.microsoft.com/office/drawing/2014/main" id="{8B2B7F80-9906-4F24-A5D4-7C3BC2FB65BF}"/>
              </a:ext>
            </a:extLst>
          </p:cNvPr>
          <p:cNvSpPr>
            <a:spLocks noGrp="1"/>
          </p:cNvSpPr>
          <p:nvPr>
            <p:ph type="title"/>
          </p:nvPr>
        </p:nvSpPr>
        <p:spPr/>
        <p:txBody>
          <a:bodyPr/>
          <a:lstStyle/>
          <a:p>
            <a:r>
              <a:rPr lang="en-US" dirty="0"/>
              <a:t>What is Graph ML?</a:t>
            </a:r>
          </a:p>
        </p:txBody>
      </p:sp>
      <p:sp>
        <p:nvSpPr>
          <p:cNvPr id="41" name="Content Placeholder 2">
            <a:extLst>
              <a:ext uri="{FF2B5EF4-FFF2-40B4-BE49-F238E27FC236}">
                <a16:creationId xmlns:a16="http://schemas.microsoft.com/office/drawing/2014/main" id="{23F59CC4-024A-4684-AC2A-6C629C8B164E}"/>
              </a:ext>
            </a:extLst>
          </p:cNvPr>
          <p:cNvSpPr txBox="1">
            <a:spLocks/>
          </p:cNvSpPr>
          <p:nvPr/>
        </p:nvSpPr>
        <p:spPr>
          <a:xfrm>
            <a:off x="652269" y="1672213"/>
            <a:ext cx="11342096" cy="1010126"/>
          </a:xfrm>
          <a:prstGeom prst="rect">
            <a:avLst/>
          </a:prstGeom>
        </p:spPr>
        <p:txBody>
          <a:bodyPr vert="horz" wrap="square" lIns="0" tIns="45720" rIns="0" bIns="45720" rtlCol="0" anchor="ctr">
            <a:normAutofit/>
          </a:bodyPr>
          <a:lstStyle>
            <a:lvl1pPr mar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sz="2400" kern="1200">
                <a:solidFill>
                  <a:schemeClr val="tx1"/>
                </a:solidFill>
                <a:latin typeface="+mn-lt"/>
                <a:ea typeface="+mn-ea"/>
                <a:cs typeface="+mn-cs"/>
              </a:defRPr>
            </a:lvl1pPr>
            <a:lvl2pPr marL="457200" indent="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None/>
              <a:tabLst/>
              <a:defRPr sz="2800" kern="1200">
                <a:solidFill>
                  <a:schemeClr val="tx1"/>
                </a:solidFill>
                <a:latin typeface="+mn-lt"/>
                <a:ea typeface="+mn-ea"/>
                <a:cs typeface="+mn-cs"/>
              </a:defRPr>
            </a:lvl2pPr>
            <a:lvl3pPr marL="9144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2400" kern="1200">
                <a:solidFill>
                  <a:schemeClr val="tx1"/>
                </a:solidFill>
                <a:latin typeface="+mn-lt"/>
                <a:ea typeface="+mn-ea"/>
                <a:cs typeface="+mn-cs"/>
              </a:defRPr>
            </a:lvl3pPr>
            <a:lvl4pPr marL="13716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4pPr>
            <a:lvl5pPr marL="1828800" indent="0" algn="l" defTabSz="914400" rtl="0" eaLnBrk="1" latinLnBrk="0" hangingPunct="1">
              <a:lnSpc>
                <a:spcPct val="90000"/>
              </a:lnSpc>
              <a:spcBef>
                <a:spcPts val="0"/>
              </a:spcBef>
              <a:buClr>
                <a:schemeClr val="tx1"/>
              </a:buClr>
              <a:buFont typeface="Amazon Ember Display" panose="020F0603020204020204" pitchFamily="34" charset="0"/>
              <a:buNone/>
              <a:tabLst/>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mazon Ember Display" panose="020F0603020204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mazon Ember Display" panose="020F0603020204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mazon Ember Display" panose="020F0603020204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mazon Ember Display" panose="020F0603020204020204" pitchFamily="34" charset="0"/>
              <a:buNone/>
              <a:defRPr sz="2000" kern="1200">
                <a:solidFill>
                  <a:schemeClr val="tx1"/>
                </a:solidFill>
                <a:latin typeface="+mn-lt"/>
                <a:ea typeface="+mn-ea"/>
                <a:cs typeface="+mn-cs"/>
              </a:defRPr>
            </a:lvl9pPr>
          </a:lstStyle>
          <a:p>
            <a:pPr algn="l"/>
            <a:r>
              <a:rPr lang="en-US" dirty="0"/>
              <a:t>Machine learning models that learn representations of nodes/edges.</a:t>
            </a:r>
          </a:p>
          <a:p>
            <a:pPr marL="342900" indent="-342900" algn="l">
              <a:buFont typeface="Arial" panose="020B0604020202020204" pitchFamily="34" charset="0"/>
              <a:buChar char="•"/>
            </a:pPr>
            <a:r>
              <a:rPr lang="en-US" sz="1800" dirty="0"/>
              <a:t>Sometimes for graphs as a whole (e.g. molecules), but not our focus today.</a:t>
            </a:r>
          </a:p>
        </p:txBody>
      </p:sp>
      <p:sp>
        <p:nvSpPr>
          <p:cNvPr id="42" name="Rectangle 41">
            <a:extLst>
              <a:ext uri="{FF2B5EF4-FFF2-40B4-BE49-F238E27FC236}">
                <a16:creationId xmlns:a16="http://schemas.microsoft.com/office/drawing/2014/main" id="{E782B8D9-6E4A-4821-A408-B73E06592E53}"/>
              </a:ext>
            </a:extLst>
          </p:cNvPr>
          <p:cNvSpPr/>
          <p:nvPr/>
        </p:nvSpPr>
        <p:spPr>
          <a:xfrm>
            <a:off x="6232188" y="4133411"/>
            <a:ext cx="967408" cy="199645"/>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320C21A9-898C-4318-B839-1F450CB00B5D}"/>
              </a:ext>
            </a:extLst>
          </p:cNvPr>
          <p:cNvSpPr/>
          <p:nvPr/>
        </p:nvSpPr>
        <p:spPr>
          <a:xfrm>
            <a:off x="6232188" y="5942829"/>
            <a:ext cx="967408" cy="199645"/>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a:extLst>
              <a:ext uri="{FF2B5EF4-FFF2-40B4-BE49-F238E27FC236}">
                <a16:creationId xmlns:a16="http://schemas.microsoft.com/office/drawing/2014/main" id="{F4FAE291-167F-42A7-A30C-939CBBE8B962}"/>
              </a:ext>
            </a:extLst>
          </p:cNvPr>
          <p:cNvPicPr>
            <a:picLocks noChangeAspect="1"/>
          </p:cNvPicPr>
          <p:nvPr/>
        </p:nvPicPr>
        <p:blipFill rotWithShape="1">
          <a:blip r:embed="rId2"/>
          <a:srcRect l="11507" t="16542" r="13492" b="17519"/>
          <a:stretch/>
        </p:blipFill>
        <p:spPr>
          <a:xfrm>
            <a:off x="10190918" y="3664453"/>
            <a:ext cx="1066808" cy="937915"/>
          </a:xfrm>
          <a:prstGeom prst="rect">
            <a:avLst/>
          </a:prstGeom>
        </p:spPr>
      </p:pic>
      <p:pic>
        <p:nvPicPr>
          <p:cNvPr id="45" name="Picture 44">
            <a:extLst>
              <a:ext uri="{FF2B5EF4-FFF2-40B4-BE49-F238E27FC236}">
                <a16:creationId xmlns:a16="http://schemas.microsoft.com/office/drawing/2014/main" id="{941284C2-3FD6-4746-A6BC-79CA88C7E48B}"/>
              </a:ext>
            </a:extLst>
          </p:cNvPr>
          <p:cNvPicPr>
            <a:picLocks noChangeAspect="1"/>
          </p:cNvPicPr>
          <p:nvPr/>
        </p:nvPicPr>
        <p:blipFill>
          <a:blip r:embed="rId3"/>
          <a:stretch>
            <a:fillRect/>
          </a:stretch>
        </p:blipFill>
        <p:spPr>
          <a:xfrm>
            <a:off x="10241369" y="5108434"/>
            <a:ext cx="965906" cy="965906"/>
          </a:xfrm>
          <a:prstGeom prst="rect">
            <a:avLst/>
          </a:prstGeom>
        </p:spPr>
      </p:pic>
      <p:pic>
        <p:nvPicPr>
          <p:cNvPr id="46" name="Picture 45">
            <a:extLst>
              <a:ext uri="{FF2B5EF4-FFF2-40B4-BE49-F238E27FC236}">
                <a16:creationId xmlns:a16="http://schemas.microsoft.com/office/drawing/2014/main" id="{E88B34B0-6223-47B4-9169-91765DBED3B3}"/>
              </a:ext>
            </a:extLst>
          </p:cNvPr>
          <p:cNvPicPr>
            <a:picLocks noChangeAspect="1"/>
          </p:cNvPicPr>
          <p:nvPr/>
        </p:nvPicPr>
        <p:blipFill rotWithShape="1">
          <a:blip r:embed="rId4"/>
          <a:srcRect l="70129" t="35859" b="35939"/>
          <a:stretch/>
        </p:blipFill>
        <p:spPr>
          <a:xfrm>
            <a:off x="1071927" y="5749776"/>
            <a:ext cx="803562" cy="712879"/>
          </a:xfrm>
          <a:prstGeom prst="rect">
            <a:avLst/>
          </a:prstGeom>
        </p:spPr>
      </p:pic>
      <p:pic>
        <p:nvPicPr>
          <p:cNvPr id="47" name="Picture 46">
            <a:extLst>
              <a:ext uri="{FF2B5EF4-FFF2-40B4-BE49-F238E27FC236}">
                <a16:creationId xmlns:a16="http://schemas.microsoft.com/office/drawing/2014/main" id="{5B6D70C1-72A3-4CCD-BDEF-45E8D6C1113D}"/>
              </a:ext>
            </a:extLst>
          </p:cNvPr>
          <p:cNvPicPr>
            <a:picLocks noChangeAspect="1"/>
          </p:cNvPicPr>
          <p:nvPr/>
        </p:nvPicPr>
        <p:blipFill rotWithShape="1">
          <a:blip r:embed="rId4"/>
          <a:srcRect l="4881" r="69883" b="65611"/>
          <a:stretch/>
        </p:blipFill>
        <p:spPr>
          <a:xfrm>
            <a:off x="2040430" y="4338275"/>
            <a:ext cx="678874" cy="869275"/>
          </a:xfrm>
          <a:prstGeom prst="rect">
            <a:avLst/>
          </a:prstGeom>
        </p:spPr>
      </p:pic>
      <p:pic>
        <p:nvPicPr>
          <p:cNvPr id="48" name="Picture 47">
            <a:extLst>
              <a:ext uri="{FF2B5EF4-FFF2-40B4-BE49-F238E27FC236}">
                <a16:creationId xmlns:a16="http://schemas.microsoft.com/office/drawing/2014/main" id="{189EA317-E0AA-4877-AB3B-3CFEC8744D72}"/>
              </a:ext>
            </a:extLst>
          </p:cNvPr>
          <p:cNvPicPr>
            <a:picLocks noChangeAspect="1"/>
          </p:cNvPicPr>
          <p:nvPr/>
        </p:nvPicPr>
        <p:blipFill rotWithShape="1">
          <a:blip r:embed="rId4"/>
          <a:srcRect l="5031" t="34936" r="72823" b="34937"/>
          <a:stretch/>
        </p:blipFill>
        <p:spPr>
          <a:xfrm>
            <a:off x="899845" y="3135042"/>
            <a:ext cx="595745" cy="761533"/>
          </a:xfrm>
          <a:prstGeom prst="rect">
            <a:avLst/>
          </a:prstGeom>
        </p:spPr>
      </p:pic>
      <p:pic>
        <p:nvPicPr>
          <p:cNvPr id="49" name="Picture 48">
            <a:extLst>
              <a:ext uri="{FF2B5EF4-FFF2-40B4-BE49-F238E27FC236}">
                <a16:creationId xmlns:a16="http://schemas.microsoft.com/office/drawing/2014/main" id="{6085F91E-CE8F-420F-9332-4EDFD021AAAF}"/>
              </a:ext>
            </a:extLst>
          </p:cNvPr>
          <p:cNvPicPr>
            <a:picLocks noChangeAspect="1"/>
          </p:cNvPicPr>
          <p:nvPr/>
        </p:nvPicPr>
        <p:blipFill rotWithShape="1">
          <a:blip r:embed="rId4"/>
          <a:srcRect l="36653" t="36232" r="33476" b="35566"/>
          <a:stretch/>
        </p:blipFill>
        <p:spPr>
          <a:xfrm>
            <a:off x="3297913" y="3515808"/>
            <a:ext cx="803562" cy="712879"/>
          </a:xfrm>
          <a:prstGeom prst="rect">
            <a:avLst/>
          </a:prstGeom>
        </p:spPr>
      </p:pic>
      <p:cxnSp>
        <p:nvCxnSpPr>
          <p:cNvPr id="50" name="Straight Connector 49">
            <a:extLst>
              <a:ext uri="{FF2B5EF4-FFF2-40B4-BE49-F238E27FC236}">
                <a16:creationId xmlns:a16="http://schemas.microsoft.com/office/drawing/2014/main" id="{0821B913-AB00-40F5-BF4D-7D71458DDCA6}"/>
              </a:ext>
            </a:extLst>
          </p:cNvPr>
          <p:cNvCxnSpPr/>
          <p:nvPr/>
        </p:nvCxnSpPr>
        <p:spPr>
          <a:xfrm>
            <a:off x="1495590" y="3896575"/>
            <a:ext cx="678738" cy="605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431ABC8-CCC0-42F2-91F8-93FEDE319A7F}"/>
              </a:ext>
            </a:extLst>
          </p:cNvPr>
          <p:cNvCxnSpPr>
            <a:cxnSpLocks/>
          </p:cNvCxnSpPr>
          <p:nvPr/>
        </p:nvCxnSpPr>
        <p:spPr>
          <a:xfrm flipV="1">
            <a:off x="1616126" y="5106602"/>
            <a:ext cx="518726" cy="702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A38A206-35A7-4693-B57B-CD5D3AD83E8D}"/>
              </a:ext>
            </a:extLst>
          </p:cNvPr>
          <p:cNvCxnSpPr>
            <a:cxnSpLocks/>
          </p:cNvCxnSpPr>
          <p:nvPr/>
        </p:nvCxnSpPr>
        <p:spPr>
          <a:xfrm flipH="1">
            <a:off x="2598632" y="4054188"/>
            <a:ext cx="762722" cy="447602"/>
          </a:xfrm>
          <a:prstGeom prst="line">
            <a:avLst/>
          </a:prstGeom>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F134E46F-B9BB-4077-960F-C89CC7DB99B8}"/>
              </a:ext>
            </a:extLst>
          </p:cNvPr>
          <p:cNvPicPr>
            <a:picLocks noChangeAspect="1"/>
          </p:cNvPicPr>
          <p:nvPr/>
        </p:nvPicPr>
        <p:blipFill rotWithShape="1">
          <a:blip r:embed="rId4"/>
          <a:srcRect l="4881" r="69883" b="65611"/>
          <a:stretch/>
        </p:blipFill>
        <p:spPr>
          <a:xfrm>
            <a:off x="6356852" y="5052432"/>
            <a:ext cx="678874" cy="869275"/>
          </a:xfrm>
          <a:prstGeom prst="rect">
            <a:avLst/>
          </a:prstGeom>
        </p:spPr>
      </p:pic>
      <p:pic>
        <p:nvPicPr>
          <p:cNvPr id="54" name="Picture 53">
            <a:extLst>
              <a:ext uri="{FF2B5EF4-FFF2-40B4-BE49-F238E27FC236}">
                <a16:creationId xmlns:a16="http://schemas.microsoft.com/office/drawing/2014/main" id="{BDD75C9C-FB11-4D41-A2EC-81E9172FFBC3}"/>
              </a:ext>
            </a:extLst>
          </p:cNvPr>
          <p:cNvPicPr>
            <a:picLocks noChangeAspect="1"/>
          </p:cNvPicPr>
          <p:nvPr/>
        </p:nvPicPr>
        <p:blipFill rotWithShape="1">
          <a:blip r:embed="rId4"/>
          <a:srcRect l="36653" t="36232" r="33476" b="35566"/>
          <a:stretch/>
        </p:blipFill>
        <p:spPr>
          <a:xfrm>
            <a:off x="6356852" y="3341309"/>
            <a:ext cx="803562" cy="712879"/>
          </a:xfrm>
          <a:prstGeom prst="rect">
            <a:avLst/>
          </a:prstGeom>
        </p:spPr>
      </p:pic>
      <p:sp>
        <p:nvSpPr>
          <p:cNvPr id="55" name="Pentagon 64">
            <a:extLst>
              <a:ext uri="{FF2B5EF4-FFF2-40B4-BE49-F238E27FC236}">
                <a16:creationId xmlns:a16="http://schemas.microsoft.com/office/drawing/2014/main" id="{4F52B820-8230-4DD2-8C1E-7E1D8194EFBB}"/>
              </a:ext>
            </a:extLst>
          </p:cNvPr>
          <p:cNvSpPr/>
          <p:nvPr/>
        </p:nvSpPr>
        <p:spPr>
          <a:xfrm>
            <a:off x="3900038" y="4448720"/>
            <a:ext cx="2081273" cy="1301056"/>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GML</a:t>
            </a:r>
          </a:p>
        </p:txBody>
      </p:sp>
      <p:sp>
        <p:nvSpPr>
          <p:cNvPr id="56" name="Pentagon 65">
            <a:extLst>
              <a:ext uri="{FF2B5EF4-FFF2-40B4-BE49-F238E27FC236}">
                <a16:creationId xmlns:a16="http://schemas.microsoft.com/office/drawing/2014/main" id="{D5EB862C-4C32-405F-BD01-1C144E50914C}"/>
              </a:ext>
            </a:extLst>
          </p:cNvPr>
          <p:cNvSpPr/>
          <p:nvPr/>
        </p:nvSpPr>
        <p:spPr>
          <a:xfrm>
            <a:off x="7842717" y="4401904"/>
            <a:ext cx="2081273" cy="1301056"/>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t>Classifier</a:t>
            </a:r>
          </a:p>
        </p:txBody>
      </p:sp>
      <p:cxnSp>
        <p:nvCxnSpPr>
          <p:cNvPr id="57" name="Straight Arrow Connector 56">
            <a:extLst>
              <a:ext uri="{FF2B5EF4-FFF2-40B4-BE49-F238E27FC236}">
                <a16:creationId xmlns:a16="http://schemas.microsoft.com/office/drawing/2014/main" id="{68A166F4-08DC-425F-A545-6B4E803DCB47}"/>
              </a:ext>
            </a:extLst>
          </p:cNvPr>
          <p:cNvCxnSpPr>
            <a:cxnSpLocks/>
          </p:cNvCxnSpPr>
          <p:nvPr/>
        </p:nvCxnSpPr>
        <p:spPr>
          <a:xfrm>
            <a:off x="1473708" y="4199182"/>
            <a:ext cx="595259" cy="536988"/>
          </a:xfrm>
          <a:prstGeom prst="straightConnector1">
            <a:avLst/>
          </a:prstGeom>
          <a:ln w="38100">
            <a:solidFill>
              <a:schemeClr val="accent6"/>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58" name="Straight Arrow Connector 57">
            <a:extLst>
              <a:ext uri="{FF2B5EF4-FFF2-40B4-BE49-F238E27FC236}">
                <a16:creationId xmlns:a16="http://schemas.microsoft.com/office/drawing/2014/main" id="{A5A4FC04-397F-4D73-B882-941CECAEE6B5}"/>
              </a:ext>
            </a:extLst>
          </p:cNvPr>
          <p:cNvCxnSpPr>
            <a:cxnSpLocks/>
            <a:endCxn id="47" idx="2"/>
          </p:cNvCxnSpPr>
          <p:nvPr/>
        </p:nvCxnSpPr>
        <p:spPr>
          <a:xfrm flipV="1">
            <a:off x="1809446" y="5207550"/>
            <a:ext cx="570421" cy="722260"/>
          </a:xfrm>
          <a:prstGeom prst="straightConnector1">
            <a:avLst/>
          </a:prstGeom>
          <a:ln w="38100">
            <a:solidFill>
              <a:schemeClr val="accent6"/>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59" name="Straight Arrow Connector 58">
            <a:extLst>
              <a:ext uri="{FF2B5EF4-FFF2-40B4-BE49-F238E27FC236}">
                <a16:creationId xmlns:a16="http://schemas.microsoft.com/office/drawing/2014/main" id="{5F2870AF-4FAD-407F-9B53-E30E47B11C36}"/>
              </a:ext>
            </a:extLst>
          </p:cNvPr>
          <p:cNvCxnSpPr>
            <a:cxnSpLocks/>
          </p:cNvCxnSpPr>
          <p:nvPr/>
        </p:nvCxnSpPr>
        <p:spPr>
          <a:xfrm flipH="1">
            <a:off x="2696728" y="4358603"/>
            <a:ext cx="552973" cy="388868"/>
          </a:xfrm>
          <a:prstGeom prst="straightConnector1">
            <a:avLst/>
          </a:prstGeom>
          <a:ln w="38100">
            <a:solidFill>
              <a:schemeClr val="accent6"/>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9700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right)">
                                      <p:cBhvr>
                                        <p:cTn id="7" dur="500"/>
                                        <p:tgtEl>
                                          <p:spTgt spid="59"/>
                                        </p:tgtEl>
                                      </p:cBhvr>
                                    </p:animEffect>
                                  </p:childTnLst>
                                </p:cTn>
                              </p:par>
                              <p:par>
                                <p:cTn id="8" presetID="22" presetClass="entr" presetSubtype="8"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8273D-8947-49D3-93F6-38ACBBEE917A}"/>
              </a:ext>
            </a:extLst>
          </p:cNvPr>
          <p:cNvSpPr>
            <a:spLocks noGrp="1"/>
          </p:cNvSpPr>
          <p:nvPr>
            <p:ph type="title"/>
          </p:nvPr>
        </p:nvSpPr>
        <p:spPr/>
        <p:txBody>
          <a:bodyPr/>
          <a:lstStyle/>
          <a:p>
            <a:r>
              <a:rPr lang="en-US" dirty="0"/>
              <a:t>Is there an ideal graph?</a:t>
            </a:r>
          </a:p>
        </p:txBody>
      </p:sp>
      <p:sp>
        <p:nvSpPr>
          <p:cNvPr id="3" name="Content Placeholder 2">
            <a:extLst>
              <a:ext uri="{FF2B5EF4-FFF2-40B4-BE49-F238E27FC236}">
                <a16:creationId xmlns:a16="http://schemas.microsoft.com/office/drawing/2014/main" id="{6E515633-F55A-4F30-8B8D-C581B19EFD63}"/>
              </a:ext>
            </a:extLst>
          </p:cNvPr>
          <p:cNvSpPr>
            <a:spLocks noGrp="1"/>
          </p:cNvSpPr>
          <p:nvPr>
            <p:ph idx="1"/>
          </p:nvPr>
        </p:nvSpPr>
        <p:spPr>
          <a:xfrm>
            <a:off x="425039" y="1371600"/>
            <a:ext cx="4302410" cy="461665"/>
          </a:xfrm>
        </p:spPr>
        <p:txBody>
          <a:bodyPr/>
          <a:lstStyle/>
          <a:p>
            <a:endParaRPr lang="en-US" dirty="0"/>
          </a:p>
        </p:txBody>
      </p:sp>
      <p:sp>
        <p:nvSpPr>
          <p:cNvPr id="4" name="Slide Number Placeholder 3">
            <a:extLst>
              <a:ext uri="{FF2B5EF4-FFF2-40B4-BE49-F238E27FC236}">
                <a16:creationId xmlns:a16="http://schemas.microsoft.com/office/drawing/2014/main" id="{C3DBCBB3-EC20-4ABE-A4BD-AD0C8C0A0AC3}"/>
              </a:ext>
            </a:extLst>
          </p:cNvPr>
          <p:cNvSpPr>
            <a:spLocks noGrp="1"/>
          </p:cNvSpPr>
          <p:nvPr>
            <p:ph type="sldNum" sz="quarter" idx="4"/>
          </p:nvPr>
        </p:nvSpPr>
        <p:spPr/>
        <p:txBody>
          <a:bodyPr/>
          <a:lstStyle/>
          <a:p>
            <a:fld id="{DC503246-BBCE-4F0A-BCDC-08FC4C52637D}" type="slidenum">
              <a:rPr lang="en-US" smtClean="0"/>
              <a:pPr/>
              <a:t>60</a:t>
            </a:fld>
            <a:endParaRPr lang="en-US"/>
          </a:p>
        </p:txBody>
      </p:sp>
      <p:graphicFrame>
        <p:nvGraphicFramePr>
          <p:cNvPr id="6" name="表格 4">
            <a:extLst>
              <a:ext uri="{FF2B5EF4-FFF2-40B4-BE49-F238E27FC236}">
                <a16:creationId xmlns:a16="http://schemas.microsoft.com/office/drawing/2014/main" id="{13BD6676-1031-4FC9-899A-3A63FEBD2F4D}"/>
              </a:ext>
            </a:extLst>
          </p:cNvPr>
          <p:cNvGraphicFramePr>
            <a:graphicFrameLocks noGrp="1"/>
          </p:cNvGraphicFramePr>
          <p:nvPr/>
        </p:nvGraphicFramePr>
        <p:xfrm>
          <a:off x="4918229" y="2916512"/>
          <a:ext cx="3108164" cy="1554480"/>
        </p:xfrm>
        <a:graphic>
          <a:graphicData uri="http://schemas.openxmlformats.org/drawingml/2006/table">
            <a:tbl>
              <a:tblPr firstRow="1" bandRow="1">
                <a:tableStyleId>{91EBBBCC-DAD2-459C-BE2E-F6DE35CF9A28}</a:tableStyleId>
              </a:tblPr>
              <a:tblGrid>
                <a:gridCol w="777041">
                  <a:extLst>
                    <a:ext uri="{9D8B030D-6E8A-4147-A177-3AD203B41FA5}">
                      <a16:colId xmlns:a16="http://schemas.microsoft.com/office/drawing/2014/main" val="2620867882"/>
                    </a:ext>
                  </a:extLst>
                </a:gridCol>
                <a:gridCol w="777041">
                  <a:extLst>
                    <a:ext uri="{9D8B030D-6E8A-4147-A177-3AD203B41FA5}">
                      <a16:colId xmlns:a16="http://schemas.microsoft.com/office/drawing/2014/main" val="2322188597"/>
                    </a:ext>
                  </a:extLst>
                </a:gridCol>
                <a:gridCol w="777041">
                  <a:extLst>
                    <a:ext uri="{9D8B030D-6E8A-4147-A177-3AD203B41FA5}">
                      <a16:colId xmlns:a16="http://schemas.microsoft.com/office/drawing/2014/main" val="1068284410"/>
                    </a:ext>
                  </a:extLst>
                </a:gridCol>
                <a:gridCol w="777041">
                  <a:extLst>
                    <a:ext uri="{9D8B030D-6E8A-4147-A177-3AD203B41FA5}">
                      <a16:colId xmlns:a16="http://schemas.microsoft.com/office/drawing/2014/main" val="134630685"/>
                    </a:ext>
                  </a:extLst>
                </a:gridCol>
              </a:tblGrid>
              <a:tr h="250759">
                <a:tc gridSpan="4">
                  <a:txBody>
                    <a:bodyPr/>
                    <a:lstStyle/>
                    <a:p>
                      <a:pPr algn="ctr"/>
                      <a:r>
                        <a:rPr lang="en-US" altLang="zh-CN" sz="1200" dirty="0"/>
                        <a: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IsFraud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True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False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N/A</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4581147"/>
                  </a:ext>
                </a:extLst>
              </a:tr>
              <a:tr h="208966">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MI</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57743360"/>
                  </a:ext>
                </a:extLst>
              </a:tr>
            </a:tbl>
          </a:graphicData>
        </a:graphic>
      </p:graphicFrame>
      <p:graphicFrame>
        <p:nvGraphicFramePr>
          <p:cNvPr id="7" name="表格 4">
            <a:extLst>
              <a:ext uri="{FF2B5EF4-FFF2-40B4-BE49-F238E27FC236}">
                <a16:creationId xmlns:a16="http://schemas.microsoft.com/office/drawing/2014/main" id="{BEA0359E-E108-4A2E-BF40-B3DC525DFE98}"/>
              </a:ext>
            </a:extLst>
          </p:cNvPr>
          <p:cNvGraphicFramePr>
            <a:graphicFrameLocks noGrp="1"/>
          </p:cNvGraphicFramePr>
          <p:nvPr/>
        </p:nvGraphicFramePr>
        <p:xfrm>
          <a:off x="8032675" y="1165019"/>
          <a:ext cx="3816425" cy="1554480"/>
        </p:xfrm>
        <a:graphic>
          <a:graphicData uri="http://schemas.openxmlformats.org/drawingml/2006/table">
            <a:tbl>
              <a:tblPr firstRow="1" bandRow="1">
                <a:tableStyleId>{91EBBBCC-DAD2-459C-BE2E-F6DE35CF9A28}</a:tableStyleId>
              </a:tblPr>
              <a:tblGrid>
                <a:gridCol w="763285">
                  <a:extLst>
                    <a:ext uri="{9D8B030D-6E8A-4147-A177-3AD203B41FA5}">
                      <a16:colId xmlns:a16="http://schemas.microsoft.com/office/drawing/2014/main" val="2620867882"/>
                    </a:ext>
                  </a:extLst>
                </a:gridCol>
                <a:gridCol w="763285">
                  <a:extLst>
                    <a:ext uri="{9D8B030D-6E8A-4147-A177-3AD203B41FA5}">
                      <a16:colId xmlns:a16="http://schemas.microsoft.com/office/drawing/2014/main" val="2322188597"/>
                    </a:ext>
                  </a:extLst>
                </a:gridCol>
                <a:gridCol w="763285">
                  <a:extLst>
                    <a:ext uri="{9D8B030D-6E8A-4147-A177-3AD203B41FA5}">
                      <a16:colId xmlns:a16="http://schemas.microsoft.com/office/drawing/2014/main" val="134630685"/>
                    </a:ext>
                  </a:extLst>
                </a:gridCol>
                <a:gridCol w="763285">
                  <a:extLst>
                    <a:ext uri="{9D8B030D-6E8A-4147-A177-3AD203B41FA5}">
                      <a16:colId xmlns:a16="http://schemas.microsoft.com/office/drawing/2014/main" val="329182359"/>
                    </a:ext>
                  </a:extLst>
                </a:gridCol>
                <a:gridCol w="763285">
                  <a:extLst>
                    <a:ext uri="{9D8B030D-6E8A-4147-A177-3AD203B41FA5}">
                      <a16:colId xmlns:a16="http://schemas.microsoft.com/office/drawing/2014/main" val="2969143317"/>
                    </a:ext>
                  </a:extLst>
                </a:gridCol>
              </a:tblGrid>
              <a:tr h="250759">
                <a:tc gridSpan="5">
                  <a:txBody>
                    <a:bodyPr/>
                    <a:lstStyle/>
                    <a:p>
                      <a:pPr algn="ctr"/>
                      <a:r>
                        <a:rPr lang="en-US" altLang="zh-CN" sz="1200" dirty="0" err="1"/>
                        <a:t>MobileInfo</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OS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AppVer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IP</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Android 13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2002/05/09</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7743360"/>
                  </a:ext>
                </a:extLst>
              </a:tr>
            </a:tbl>
          </a:graphicData>
        </a:graphic>
      </p:graphicFrame>
      <p:graphicFrame>
        <p:nvGraphicFramePr>
          <p:cNvPr id="8" name="表格 5">
            <a:extLst>
              <a:ext uri="{FF2B5EF4-FFF2-40B4-BE49-F238E27FC236}">
                <a16:creationId xmlns:a16="http://schemas.microsoft.com/office/drawing/2014/main" id="{0DD901C6-B03D-4E89-AE89-429E27CF606A}"/>
              </a:ext>
            </a:extLst>
          </p:cNvPr>
          <p:cNvGraphicFramePr>
            <a:graphicFrameLocks noGrp="1"/>
          </p:cNvGraphicFramePr>
          <p:nvPr/>
        </p:nvGraphicFramePr>
        <p:xfrm>
          <a:off x="8290245" y="3102664"/>
          <a:ext cx="3456384" cy="1341120"/>
        </p:xfrm>
        <a:graphic>
          <a:graphicData uri="http://schemas.openxmlformats.org/drawingml/2006/table">
            <a:tbl>
              <a:tblPr firstRow="1" bandRow="1">
                <a:tableStyleId>{91EBBBCC-DAD2-459C-BE2E-F6DE35CF9A28}</a:tableStyleId>
              </a:tblPr>
              <a:tblGrid>
                <a:gridCol w="864096">
                  <a:extLst>
                    <a:ext uri="{9D8B030D-6E8A-4147-A177-3AD203B41FA5}">
                      <a16:colId xmlns:a16="http://schemas.microsoft.com/office/drawing/2014/main" val="2620867882"/>
                    </a:ext>
                  </a:extLst>
                </a:gridCol>
                <a:gridCol w="864096">
                  <a:extLst>
                    <a:ext uri="{9D8B030D-6E8A-4147-A177-3AD203B41FA5}">
                      <a16:colId xmlns:a16="http://schemas.microsoft.com/office/drawing/2014/main" val="2322188597"/>
                    </a:ext>
                  </a:extLst>
                </a:gridCol>
                <a:gridCol w="864096">
                  <a:extLst>
                    <a:ext uri="{9D8B030D-6E8A-4147-A177-3AD203B41FA5}">
                      <a16:colId xmlns:a16="http://schemas.microsoft.com/office/drawing/2014/main" val="134630685"/>
                    </a:ext>
                  </a:extLst>
                </a:gridCol>
                <a:gridCol w="864096">
                  <a:extLst>
                    <a:ext uri="{9D8B030D-6E8A-4147-A177-3AD203B41FA5}">
                      <a16:colId xmlns:a16="http://schemas.microsoft.com/office/drawing/2014/main" val="329182359"/>
                    </a:ext>
                  </a:extLst>
                </a:gridCol>
              </a:tblGrid>
              <a:tr h="250759">
                <a:tc gridSpan="4">
                  <a:txBody>
                    <a:bodyPr/>
                    <a:lstStyle/>
                    <a:p>
                      <a:pPr algn="ctr"/>
                      <a:r>
                        <a:rPr lang="en-US" altLang="zh-CN" sz="1200" dirty="0" err="1"/>
                        <a:t>CreditCard</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CardNumber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ExpiryDate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2006/04/08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2005/03/27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2006/09/12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2007/12/11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9" name="表格 7">
            <a:extLst>
              <a:ext uri="{FF2B5EF4-FFF2-40B4-BE49-F238E27FC236}">
                <a16:creationId xmlns:a16="http://schemas.microsoft.com/office/drawing/2014/main" id="{C89347FE-713A-45E1-B27A-4AD59D674F40}"/>
              </a:ext>
            </a:extLst>
          </p:cNvPr>
          <p:cNvGraphicFramePr>
            <a:graphicFrameLocks noGrp="1"/>
          </p:cNvGraphicFramePr>
          <p:nvPr/>
        </p:nvGraphicFramePr>
        <p:xfrm>
          <a:off x="6238610" y="4695308"/>
          <a:ext cx="5400017" cy="1344293"/>
        </p:xfrm>
        <a:graphic>
          <a:graphicData uri="http://schemas.openxmlformats.org/drawingml/2006/table">
            <a:tbl>
              <a:tblPr firstRow="1" bandRow="1">
                <a:tableStyleId>{91EBBBCC-DAD2-459C-BE2E-F6DE35CF9A28}</a:tableStyleId>
              </a:tblPr>
              <a:tblGrid>
                <a:gridCol w="771431">
                  <a:extLst>
                    <a:ext uri="{9D8B030D-6E8A-4147-A177-3AD203B41FA5}">
                      <a16:colId xmlns:a16="http://schemas.microsoft.com/office/drawing/2014/main" val="2620867882"/>
                    </a:ext>
                  </a:extLst>
                </a:gridCol>
                <a:gridCol w="771431">
                  <a:extLst>
                    <a:ext uri="{9D8B030D-6E8A-4147-A177-3AD203B41FA5}">
                      <a16:colId xmlns:a16="http://schemas.microsoft.com/office/drawing/2014/main" val="2322188597"/>
                    </a:ext>
                  </a:extLst>
                </a:gridCol>
                <a:gridCol w="771431">
                  <a:extLst>
                    <a:ext uri="{9D8B030D-6E8A-4147-A177-3AD203B41FA5}">
                      <a16:colId xmlns:a16="http://schemas.microsoft.com/office/drawing/2014/main" val="134630685"/>
                    </a:ext>
                  </a:extLst>
                </a:gridCol>
                <a:gridCol w="771431">
                  <a:extLst>
                    <a:ext uri="{9D8B030D-6E8A-4147-A177-3AD203B41FA5}">
                      <a16:colId xmlns:a16="http://schemas.microsoft.com/office/drawing/2014/main" val="329182359"/>
                    </a:ext>
                  </a:extLst>
                </a:gridCol>
                <a:gridCol w="771431">
                  <a:extLst>
                    <a:ext uri="{9D8B030D-6E8A-4147-A177-3AD203B41FA5}">
                      <a16:colId xmlns:a16="http://schemas.microsoft.com/office/drawing/2014/main" val="3538203076"/>
                    </a:ext>
                  </a:extLst>
                </a:gridCol>
                <a:gridCol w="771431">
                  <a:extLst>
                    <a:ext uri="{9D8B030D-6E8A-4147-A177-3AD203B41FA5}">
                      <a16:colId xmlns:a16="http://schemas.microsoft.com/office/drawing/2014/main" val="450568999"/>
                    </a:ext>
                  </a:extLst>
                </a:gridCol>
                <a:gridCol w="771431">
                  <a:extLst>
                    <a:ext uri="{9D8B030D-6E8A-4147-A177-3AD203B41FA5}">
                      <a16:colId xmlns:a16="http://schemas.microsoft.com/office/drawing/2014/main" val="2969143317"/>
                    </a:ext>
                  </a:extLst>
                </a:gridCol>
              </a:tblGrid>
              <a:tr h="250759">
                <a:tc gridSpan="7">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BrandID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Category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222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Book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Food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333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CD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0" name="表格 4">
            <a:extLst>
              <a:ext uri="{FF2B5EF4-FFF2-40B4-BE49-F238E27FC236}">
                <a16:creationId xmlns:a16="http://schemas.microsoft.com/office/drawing/2014/main" id="{14E1506A-699E-413C-BAB2-CF3A729CA526}"/>
              </a:ext>
            </a:extLst>
          </p:cNvPr>
          <p:cNvGraphicFramePr>
            <a:graphicFrameLocks noGrp="1"/>
          </p:cNvGraphicFramePr>
          <p:nvPr/>
        </p:nvGraphicFramePr>
        <p:xfrm>
          <a:off x="5518862" y="1364728"/>
          <a:ext cx="1906898" cy="1127760"/>
        </p:xfrm>
        <a:graphic>
          <a:graphicData uri="http://schemas.openxmlformats.org/drawingml/2006/table">
            <a:tbl>
              <a:tblPr firstRow="1" bandRow="1">
                <a:tableStyleId>{91EBBBCC-DAD2-459C-BE2E-F6DE35CF9A28}</a:tableStyleId>
              </a:tblPr>
              <a:tblGrid>
                <a:gridCol w="953449">
                  <a:extLst>
                    <a:ext uri="{9D8B030D-6E8A-4147-A177-3AD203B41FA5}">
                      <a16:colId xmlns:a16="http://schemas.microsoft.com/office/drawing/2014/main" val="2620867882"/>
                    </a:ext>
                  </a:extLst>
                </a:gridCol>
                <a:gridCol w="953449">
                  <a:extLst>
                    <a:ext uri="{9D8B030D-6E8A-4147-A177-3AD203B41FA5}">
                      <a16:colId xmlns:a16="http://schemas.microsoft.com/office/drawing/2014/main" val="2322188597"/>
                    </a:ext>
                  </a:extLst>
                </a:gridCol>
              </a:tblGrid>
              <a:tr h="250759">
                <a:tc gridSpan="2">
                  <a:txBody>
                    <a:bodyPr/>
                    <a:lstStyle/>
                    <a:p>
                      <a:pPr algn="ctr"/>
                      <a:r>
                        <a:rPr lang="en-US" altLang="zh-CN" sz="1200" dirty="0"/>
                        <a:t>State</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StateName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Area (km2)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New York</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141,297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Pennsylvania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119,280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Michigan</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250,487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bl>
          </a:graphicData>
        </a:graphic>
      </p:graphicFrame>
    </p:spTree>
    <p:extLst>
      <p:ext uri="{BB962C8B-B14F-4D97-AF65-F5344CB8AC3E}">
        <p14:creationId xmlns:p14="http://schemas.microsoft.com/office/powerpoint/2010/main" val="161460200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8273D-8947-49D3-93F6-38ACBBEE917A}"/>
              </a:ext>
            </a:extLst>
          </p:cNvPr>
          <p:cNvSpPr>
            <a:spLocks noGrp="1"/>
          </p:cNvSpPr>
          <p:nvPr>
            <p:ph type="title"/>
          </p:nvPr>
        </p:nvSpPr>
        <p:spPr/>
        <p:txBody>
          <a:bodyPr/>
          <a:lstStyle/>
          <a:p>
            <a:r>
              <a:rPr lang="en-US" dirty="0"/>
              <a:t>Is there an ideal graph?</a:t>
            </a:r>
          </a:p>
        </p:txBody>
      </p:sp>
      <p:sp>
        <p:nvSpPr>
          <p:cNvPr id="3" name="Content Placeholder 2">
            <a:extLst>
              <a:ext uri="{FF2B5EF4-FFF2-40B4-BE49-F238E27FC236}">
                <a16:creationId xmlns:a16="http://schemas.microsoft.com/office/drawing/2014/main" id="{6E515633-F55A-4F30-8B8D-C581B19EFD63}"/>
              </a:ext>
            </a:extLst>
          </p:cNvPr>
          <p:cNvSpPr>
            <a:spLocks noGrp="1"/>
          </p:cNvSpPr>
          <p:nvPr>
            <p:ph idx="1"/>
          </p:nvPr>
        </p:nvSpPr>
        <p:spPr>
          <a:xfrm>
            <a:off x="425038" y="1371600"/>
            <a:ext cx="4969921" cy="4985980"/>
          </a:xfrm>
        </p:spPr>
        <p:txBody>
          <a:bodyPr/>
          <a:lstStyle/>
          <a:p>
            <a:r>
              <a:rPr lang="en-US" dirty="0"/>
              <a:t>Multi-tables are usually a surface form of a latent data model.</a:t>
            </a:r>
          </a:p>
          <a:p>
            <a:pPr marL="800100" lvl="2" indent="-342900">
              <a:buFont typeface="Arial" panose="020B0604020202020204" pitchFamily="34" charset="0"/>
              <a:buChar char="•"/>
            </a:pPr>
            <a:r>
              <a:rPr lang="en-US" dirty="0"/>
              <a:t>An analogy for RDB design is Entity-Relationship Diagram (ERD)</a:t>
            </a:r>
          </a:p>
          <a:p>
            <a:pPr marL="800100" lvl="2" indent="-342900">
              <a:buFont typeface="Arial" panose="020B0604020202020204" pitchFamily="34" charset="0"/>
              <a:buChar char="•"/>
            </a:pPr>
            <a:r>
              <a:rPr lang="en-US" dirty="0"/>
              <a:t>Facilitates graph construction</a:t>
            </a:r>
          </a:p>
          <a:p>
            <a:pPr marL="1028700" lvl="3" indent="-342900">
              <a:buFont typeface="Arial" panose="020B0604020202020204" pitchFamily="34" charset="0"/>
              <a:buChar char="•"/>
            </a:pPr>
            <a:r>
              <a:rPr lang="en-US" dirty="0"/>
              <a:t>Entities </a:t>
            </a:r>
            <a:r>
              <a:rPr lang="en-US" dirty="0">
                <a:sym typeface="Wingdings" panose="05000000000000000000" pitchFamily="2" charset="2"/>
              </a:rPr>
              <a:t> Nodes</a:t>
            </a:r>
          </a:p>
          <a:p>
            <a:pPr marL="1028700" lvl="3" indent="-342900">
              <a:buFont typeface="Arial" panose="020B0604020202020204" pitchFamily="34" charset="0"/>
              <a:buChar char="•"/>
            </a:pPr>
            <a:r>
              <a:rPr lang="en-US" dirty="0">
                <a:sym typeface="Wingdings" panose="05000000000000000000" pitchFamily="2" charset="2"/>
              </a:rPr>
              <a:t>Relationships  (Hyper)edges</a:t>
            </a:r>
          </a:p>
          <a:p>
            <a:r>
              <a:rPr lang="en-US" dirty="0"/>
              <a:t>Not always available</a:t>
            </a:r>
          </a:p>
          <a:p>
            <a:pPr marL="800100" lvl="2" indent="-342900">
              <a:buFont typeface="Arial" panose="020B0604020202020204" pitchFamily="34" charset="0"/>
              <a:buChar char="•"/>
            </a:pPr>
            <a:r>
              <a:rPr lang="en-US" dirty="0"/>
              <a:t>Ambiguous</a:t>
            </a:r>
          </a:p>
          <a:p>
            <a:pPr marL="800100" lvl="2" indent="-342900">
              <a:buFont typeface="Arial" panose="020B0604020202020204" pitchFamily="34" charset="0"/>
              <a:buChar char="•"/>
            </a:pPr>
            <a:r>
              <a:rPr lang="en-US" dirty="0"/>
              <a:t>Especially if data is maintained by different teams/sources</a:t>
            </a:r>
          </a:p>
          <a:p>
            <a:pPr marL="800100" lvl="2" indent="-342900">
              <a:buFont typeface="Arial" panose="020B0604020202020204" pitchFamily="34" charset="0"/>
              <a:buChar char="•"/>
            </a:pPr>
            <a:r>
              <a:rPr lang="en-US" dirty="0"/>
              <a:t>Even available, is it the best for downstream task?</a:t>
            </a:r>
          </a:p>
        </p:txBody>
      </p:sp>
      <p:sp>
        <p:nvSpPr>
          <p:cNvPr id="4" name="Slide Number Placeholder 3">
            <a:extLst>
              <a:ext uri="{FF2B5EF4-FFF2-40B4-BE49-F238E27FC236}">
                <a16:creationId xmlns:a16="http://schemas.microsoft.com/office/drawing/2014/main" id="{C3DBCBB3-EC20-4ABE-A4BD-AD0C8C0A0AC3}"/>
              </a:ext>
            </a:extLst>
          </p:cNvPr>
          <p:cNvSpPr>
            <a:spLocks noGrp="1"/>
          </p:cNvSpPr>
          <p:nvPr>
            <p:ph type="sldNum" sz="quarter" idx="4"/>
          </p:nvPr>
        </p:nvSpPr>
        <p:spPr/>
        <p:txBody>
          <a:bodyPr/>
          <a:lstStyle/>
          <a:p>
            <a:fld id="{DC503246-BBCE-4F0A-BCDC-08FC4C52637D}" type="slidenum">
              <a:rPr lang="en-US" smtClean="0"/>
              <a:pPr/>
              <a:t>61</a:t>
            </a:fld>
            <a:endParaRPr lang="en-US"/>
          </a:p>
        </p:txBody>
      </p:sp>
      <p:pic>
        <p:nvPicPr>
          <p:cNvPr id="1026" name="Picture 2">
            <a:extLst>
              <a:ext uri="{FF2B5EF4-FFF2-40B4-BE49-F238E27FC236}">
                <a16:creationId xmlns:a16="http://schemas.microsoft.com/office/drawing/2014/main" id="{9364F24A-53D0-4D8C-9C9B-2C3EECD6A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535" y="1371600"/>
            <a:ext cx="5414011" cy="4362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859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A1B4-A794-4D65-A05D-25ECA3D0F73A}"/>
              </a:ext>
            </a:extLst>
          </p:cNvPr>
          <p:cNvSpPr>
            <a:spLocks noGrp="1"/>
          </p:cNvSpPr>
          <p:nvPr>
            <p:ph type="title"/>
          </p:nvPr>
        </p:nvSpPr>
        <p:spPr/>
        <p:txBody>
          <a:bodyPr/>
          <a:lstStyle/>
          <a:p>
            <a:r>
              <a:rPr lang="en-US" dirty="0"/>
              <a:t>Finally we have a graph, what next?</a:t>
            </a:r>
          </a:p>
        </p:txBody>
      </p:sp>
      <p:sp>
        <p:nvSpPr>
          <p:cNvPr id="4" name="Slide Number Placeholder 3">
            <a:extLst>
              <a:ext uri="{FF2B5EF4-FFF2-40B4-BE49-F238E27FC236}">
                <a16:creationId xmlns:a16="http://schemas.microsoft.com/office/drawing/2014/main" id="{2274D6DA-9EAD-422C-BD3F-7B71BFE5E0CC}"/>
              </a:ext>
            </a:extLst>
          </p:cNvPr>
          <p:cNvSpPr>
            <a:spLocks noGrp="1"/>
          </p:cNvSpPr>
          <p:nvPr>
            <p:ph type="sldNum" sz="quarter" idx="4"/>
          </p:nvPr>
        </p:nvSpPr>
        <p:spPr/>
        <p:txBody>
          <a:bodyPr/>
          <a:lstStyle/>
          <a:p>
            <a:fld id="{DC503246-BBCE-4F0A-BCDC-08FC4C52637D}" type="slidenum">
              <a:rPr lang="en-US" smtClean="0"/>
              <a:pPr/>
              <a:t>62</a:t>
            </a:fld>
            <a:endParaRPr lang="en-US"/>
          </a:p>
        </p:txBody>
      </p:sp>
      <p:pic>
        <p:nvPicPr>
          <p:cNvPr id="4100" name="Picture 4">
            <a:extLst>
              <a:ext uri="{FF2B5EF4-FFF2-40B4-BE49-F238E27FC236}">
                <a16:creationId xmlns:a16="http://schemas.microsoft.com/office/drawing/2014/main" id="{7D9F2112-EC8E-443C-9A17-702CD9B69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5581" y="2139545"/>
            <a:ext cx="2009775" cy="317182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Left 9">
            <a:extLst>
              <a:ext uri="{FF2B5EF4-FFF2-40B4-BE49-F238E27FC236}">
                <a16:creationId xmlns:a16="http://schemas.microsoft.com/office/drawing/2014/main" id="{17D15D8F-3FF9-4007-8B6F-97EB30E7ABD0}"/>
              </a:ext>
            </a:extLst>
          </p:cNvPr>
          <p:cNvSpPr/>
          <p:nvPr/>
        </p:nvSpPr>
        <p:spPr>
          <a:xfrm flipH="1">
            <a:off x="2199771" y="3174573"/>
            <a:ext cx="1260453" cy="612559"/>
          </a:xfrm>
          <a:prstGeom prst="lef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7172" name="Picture 4">
            <a:extLst>
              <a:ext uri="{FF2B5EF4-FFF2-40B4-BE49-F238E27FC236}">
                <a16:creationId xmlns:a16="http://schemas.microsoft.com/office/drawing/2014/main" id="{9C7D5F43-B8CF-41F3-8DE5-151E7AF60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693481"/>
            <a:ext cx="2619375" cy="3810000"/>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Left 12">
            <a:extLst>
              <a:ext uri="{FF2B5EF4-FFF2-40B4-BE49-F238E27FC236}">
                <a16:creationId xmlns:a16="http://schemas.microsoft.com/office/drawing/2014/main" id="{FD44570F-4DFC-462C-8BA9-511B10DA7A15}"/>
              </a:ext>
            </a:extLst>
          </p:cNvPr>
          <p:cNvSpPr/>
          <p:nvPr/>
        </p:nvSpPr>
        <p:spPr>
          <a:xfrm flipH="1">
            <a:off x="5947970" y="3174573"/>
            <a:ext cx="1364884" cy="612559"/>
          </a:xfrm>
          <a:prstGeom prst="lef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1026" name="Picture 2">
            <a:extLst>
              <a:ext uri="{FF2B5EF4-FFF2-40B4-BE49-F238E27FC236}">
                <a16:creationId xmlns:a16="http://schemas.microsoft.com/office/drawing/2014/main" id="{DDD69DB8-51F5-4A67-BA84-97890D032C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9277" y="1806171"/>
            <a:ext cx="3076575" cy="3838575"/>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Left 10">
            <a:extLst>
              <a:ext uri="{FF2B5EF4-FFF2-40B4-BE49-F238E27FC236}">
                <a16:creationId xmlns:a16="http://schemas.microsoft.com/office/drawing/2014/main" id="{B3FF70BC-F507-43ED-8ECE-3598A872C0FC}"/>
              </a:ext>
            </a:extLst>
          </p:cNvPr>
          <p:cNvSpPr/>
          <p:nvPr/>
        </p:nvSpPr>
        <p:spPr>
          <a:xfrm flipH="1">
            <a:off x="9328202" y="3138097"/>
            <a:ext cx="1364884" cy="612559"/>
          </a:xfrm>
          <a:prstGeom prst="lef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5" name="TextBox 4">
            <a:extLst>
              <a:ext uri="{FF2B5EF4-FFF2-40B4-BE49-F238E27FC236}">
                <a16:creationId xmlns:a16="http://schemas.microsoft.com/office/drawing/2014/main" id="{0AA13F60-26E9-473F-8BD6-CEB04624A0CA}"/>
              </a:ext>
            </a:extLst>
          </p:cNvPr>
          <p:cNvSpPr txBox="1"/>
          <p:nvPr/>
        </p:nvSpPr>
        <p:spPr>
          <a:xfrm>
            <a:off x="10733410" y="3241194"/>
            <a:ext cx="1165384" cy="369332"/>
          </a:xfrm>
          <a:prstGeom prst="rect">
            <a:avLst/>
          </a:prstGeom>
          <a:noFill/>
        </p:spPr>
        <p:txBody>
          <a:bodyPr wrap="none" lIns="0" rIns="0" rtlCol="0">
            <a:spAutoFit/>
          </a:bodyPr>
          <a:lstStyle/>
          <a:p>
            <a:pPr algn="ctr"/>
            <a:r>
              <a:rPr lang="en-US" dirty="0"/>
              <a:t>Prediction?</a:t>
            </a:r>
          </a:p>
        </p:txBody>
      </p:sp>
      <p:sp>
        <p:nvSpPr>
          <p:cNvPr id="7" name="Content Placeholder 6">
            <a:extLst>
              <a:ext uri="{FF2B5EF4-FFF2-40B4-BE49-F238E27FC236}">
                <a16:creationId xmlns:a16="http://schemas.microsoft.com/office/drawing/2014/main" id="{002E4946-04C1-4715-B038-06824C53C3A1}"/>
              </a:ext>
            </a:extLst>
          </p:cNvPr>
          <p:cNvSpPr>
            <a:spLocks noGrp="1"/>
          </p:cNvSpPr>
          <p:nvPr>
            <p:ph idx="1"/>
          </p:nvPr>
        </p:nvSpPr>
        <p:spPr/>
        <p:txBody>
          <a:bodyPr/>
          <a:lstStyle/>
          <a:p>
            <a:endParaRPr lang="en-US"/>
          </a:p>
        </p:txBody>
      </p:sp>
      <p:sp>
        <p:nvSpPr>
          <p:cNvPr id="14" name="Rectangle 13">
            <a:extLst>
              <a:ext uri="{FF2B5EF4-FFF2-40B4-BE49-F238E27FC236}">
                <a16:creationId xmlns:a16="http://schemas.microsoft.com/office/drawing/2014/main" id="{9E9BB6D2-8202-4066-BB78-43164E83F11E}"/>
              </a:ext>
            </a:extLst>
          </p:cNvPr>
          <p:cNvSpPr/>
          <p:nvPr/>
        </p:nvSpPr>
        <p:spPr>
          <a:xfrm>
            <a:off x="7312854" y="1846484"/>
            <a:ext cx="4618383" cy="3705919"/>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200327190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F3A7-71A8-4EDC-BD48-E6A06A6858D4}"/>
              </a:ext>
            </a:extLst>
          </p:cNvPr>
          <p:cNvSpPr>
            <a:spLocks noGrp="1"/>
          </p:cNvSpPr>
          <p:nvPr>
            <p:ph type="title"/>
          </p:nvPr>
        </p:nvSpPr>
        <p:spPr/>
        <p:txBody>
          <a:bodyPr/>
          <a:lstStyle/>
          <a:p>
            <a:r>
              <a:rPr lang="en-US" dirty="0"/>
              <a:t>Finally we have a graph, what next?</a:t>
            </a:r>
          </a:p>
        </p:txBody>
      </p:sp>
      <p:sp>
        <p:nvSpPr>
          <p:cNvPr id="3" name="Content Placeholder 2">
            <a:extLst>
              <a:ext uri="{FF2B5EF4-FFF2-40B4-BE49-F238E27FC236}">
                <a16:creationId xmlns:a16="http://schemas.microsoft.com/office/drawing/2014/main" id="{B26D57E7-35C2-4CF8-BE4C-A9BC871549C7}"/>
              </a:ext>
            </a:extLst>
          </p:cNvPr>
          <p:cNvSpPr>
            <a:spLocks noGrp="1"/>
          </p:cNvSpPr>
          <p:nvPr>
            <p:ph idx="1"/>
          </p:nvPr>
        </p:nvSpPr>
        <p:spPr>
          <a:xfrm>
            <a:off x="425038" y="1371600"/>
            <a:ext cx="11424062" cy="923330"/>
          </a:xfrm>
        </p:spPr>
        <p:txBody>
          <a:bodyPr/>
          <a:lstStyle/>
          <a:p>
            <a:r>
              <a:rPr lang="en-US" dirty="0"/>
              <a:t>How to encode attributes?</a:t>
            </a:r>
          </a:p>
          <a:p>
            <a:pPr marL="800100" lvl="2" indent="-342900">
              <a:buFont typeface="Arial" panose="020B0604020202020204" pitchFamily="34" charset="0"/>
              <a:buChar char="•"/>
            </a:pPr>
            <a:r>
              <a:rPr lang="en-US" altLang="zh-CN" dirty="0"/>
              <a:t>Categorical, numeric, text, image, …</a:t>
            </a:r>
          </a:p>
        </p:txBody>
      </p:sp>
      <p:sp>
        <p:nvSpPr>
          <p:cNvPr id="4" name="Slide Number Placeholder 3">
            <a:extLst>
              <a:ext uri="{FF2B5EF4-FFF2-40B4-BE49-F238E27FC236}">
                <a16:creationId xmlns:a16="http://schemas.microsoft.com/office/drawing/2014/main" id="{CDE18E88-3A9F-47B1-9D34-CDB3DD67170E}"/>
              </a:ext>
            </a:extLst>
          </p:cNvPr>
          <p:cNvSpPr>
            <a:spLocks noGrp="1"/>
          </p:cNvSpPr>
          <p:nvPr>
            <p:ph type="sldNum" sz="quarter" idx="4"/>
          </p:nvPr>
        </p:nvSpPr>
        <p:spPr/>
        <p:txBody>
          <a:bodyPr/>
          <a:lstStyle/>
          <a:p>
            <a:fld id="{DC503246-BBCE-4F0A-BCDC-08FC4C52637D}" type="slidenum">
              <a:rPr lang="en-US" smtClean="0"/>
              <a:pPr/>
              <a:t>63</a:t>
            </a:fld>
            <a:endParaRPr lang="en-US"/>
          </a:p>
        </p:txBody>
      </p:sp>
      <p:graphicFrame>
        <p:nvGraphicFramePr>
          <p:cNvPr id="6" name="表格 5">
            <a:extLst>
              <a:ext uri="{FF2B5EF4-FFF2-40B4-BE49-F238E27FC236}">
                <a16:creationId xmlns:a16="http://schemas.microsoft.com/office/drawing/2014/main" id="{C87FC5CC-DD02-464A-BE64-B3FBDED50D10}"/>
              </a:ext>
            </a:extLst>
          </p:cNvPr>
          <p:cNvGraphicFramePr>
            <a:graphicFrameLocks noGrp="1"/>
          </p:cNvGraphicFramePr>
          <p:nvPr>
            <p:extLst>
              <p:ext uri="{D42A27DB-BD31-4B8C-83A1-F6EECF244321}">
                <p14:modId xmlns:p14="http://schemas.microsoft.com/office/powerpoint/2010/main" val="4193759777"/>
              </p:ext>
            </p:extLst>
          </p:nvPr>
        </p:nvGraphicFramePr>
        <p:xfrm>
          <a:off x="5227197" y="3455390"/>
          <a:ext cx="6318304" cy="2255520"/>
        </p:xfrm>
        <a:graphic>
          <a:graphicData uri="http://schemas.openxmlformats.org/drawingml/2006/table">
            <a:tbl>
              <a:tblPr firstRow="1" bandRow="1">
                <a:tableStyleId>{91EBBBCC-DAD2-459C-BE2E-F6DE35CF9A28}</a:tableStyleId>
              </a:tblPr>
              <a:tblGrid>
                <a:gridCol w="1579576">
                  <a:extLst>
                    <a:ext uri="{9D8B030D-6E8A-4147-A177-3AD203B41FA5}">
                      <a16:colId xmlns:a16="http://schemas.microsoft.com/office/drawing/2014/main" val="2620867882"/>
                    </a:ext>
                  </a:extLst>
                </a:gridCol>
                <a:gridCol w="1579576">
                  <a:extLst>
                    <a:ext uri="{9D8B030D-6E8A-4147-A177-3AD203B41FA5}">
                      <a16:colId xmlns:a16="http://schemas.microsoft.com/office/drawing/2014/main" val="2322188597"/>
                    </a:ext>
                  </a:extLst>
                </a:gridCol>
                <a:gridCol w="1579576">
                  <a:extLst>
                    <a:ext uri="{9D8B030D-6E8A-4147-A177-3AD203B41FA5}">
                      <a16:colId xmlns:a16="http://schemas.microsoft.com/office/drawing/2014/main" val="134630685"/>
                    </a:ext>
                  </a:extLst>
                </a:gridCol>
                <a:gridCol w="1579576">
                  <a:extLst>
                    <a:ext uri="{9D8B030D-6E8A-4147-A177-3AD203B41FA5}">
                      <a16:colId xmlns:a16="http://schemas.microsoft.com/office/drawing/2014/main" val="329182359"/>
                    </a:ext>
                  </a:extLst>
                </a:gridCol>
              </a:tblGrid>
              <a:tr h="250759">
                <a:tc gridSpan="4">
                  <a:txBody>
                    <a:bodyPr/>
                    <a:lstStyle/>
                    <a:p>
                      <a:pPr algn="ctr"/>
                      <a:r>
                        <a:rPr lang="en-US" altLang="zh-CN" sz="1600" dirty="0" err="1"/>
                        <a:t>UserReviews</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1600" dirty="0" err="1"/>
                        <a:t>UserID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1600" dirty="0" err="1"/>
                        <a:t>ItemID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1600" dirty="0"/>
                        <a:t>Review</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1600" dirty="0"/>
                        <a:t>Rating</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1600" dirty="0"/>
                        <a:t>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A</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Great product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1600" dirty="0"/>
                        <a:t>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B</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Not great but good enough</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4</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1600" dirty="0"/>
                        <a:t>3</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Mediocre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3</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1600" dirty="0"/>
                        <a:t>4</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I don’t like this</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spTree>
    <p:extLst>
      <p:ext uri="{BB962C8B-B14F-4D97-AF65-F5344CB8AC3E}">
        <p14:creationId xmlns:p14="http://schemas.microsoft.com/office/powerpoint/2010/main" val="365602109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F3A7-71A8-4EDC-BD48-E6A06A6858D4}"/>
              </a:ext>
            </a:extLst>
          </p:cNvPr>
          <p:cNvSpPr>
            <a:spLocks noGrp="1"/>
          </p:cNvSpPr>
          <p:nvPr>
            <p:ph type="title"/>
          </p:nvPr>
        </p:nvSpPr>
        <p:spPr/>
        <p:txBody>
          <a:bodyPr/>
          <a:lstStyle/>
          <a:p>
            <a:r>
              <a:rPr lang="en-US" dirty="0"/>
              <a:t>Finally we have a graph, what next?</a:t>
            </a:r>
          </a:p>
        </p:txBody>
      </p:sp>
      <p:sp>
        <p:nvSpPr>
          <p:cNvPr id="3" name="Content Placeholder 2">
            <a:extLst>
              <a:ext uri="{FF2B5EF4-FFF2-40B4-BE49-F238E27FC236}">
                <a16:creationId xmlns:a16="http://schemas.microsoft.com/office/drawing/2014/main" id="{B26D57E7-35C2-4CF8-BE4C-A9BC871549C7}"/>
              </a:ext>
            </a:extLst>
          </p:cNvPr>
          <p:cNvSpPr>
            <a:spLocks noGrp="1"/>
          </p:cNvSpPr>
          <p:nvPr>
            <p:ph idx="1"/>
          </p:nvPr>
        </p:nvSpPr>
        <p:spPr>
          <a:xfrm>
            <a:off x="425038" y="1371600"/>
            <a:ext cx="11424062" cy="984885"/>
          </a:xfrm>
        </p:spPr>
        <p:txBody>
          <a:bodyPr/>
          <a:lstStyle/>
          <a:p>
            <a:r>
              <a:rPr lang="en-US" dirty="0"/>
              <a:t>How to encode attributes?</a:t>
            </a:r>
          </a:p>
          <a:p>
            <a:r>
              <a:rPr lang="en-US" dirty="0"/>
              <a:t>How to pick an appropriate backbone?</a:t>
            </a:r>
          </a:p>
        </p:txBody>
      </p:sp>
      <p:sp>
        <p:nvSpPr>
          <p:cNvPr id="4" name="Slide Number Placeholder 3">
            <a:extLst>
              <a:ext uri="{FF2B5EF4-FFF2-40B4-BE49-F238E27FC236}">
                <a16:creationId xmlns:a16="http://schemas.microsoft.com/office/drawing/2014/main" id="{CDE18E88-3A9F-47B1-9D34-CDB3DD67170E}"/>
              </a:ext>
            </a:extLst>
          </p:cNvPr>
          <p:cNvSpPr>
            <a:spLocks noGrp="1"/>
          </p:cNvSpPr>
          <p:nvPr>
            <p:ph type="sldNum" sz="quarter" idx="4"/>
          </p:nvPr>
        </p:nvSpPr>
        <p:spPr/>
        <p:txBody>
          <a:bodyPr/>
          <a:lstStyle/>
          <a:p>
            <a:fld id="{DC503246-BBCE-4F0A-BCDC-08FC4C52637D}" type="slidenum">
              <a:rPr lang="en-US" smtClean="0"/>
              <a:pPr/>
              <a:t>64</a:t>
            </a:fld>
            <a:endParaRPr lang="en-US"/>
          </a:p>
        </p:txBody>
      </p:sp>
    </p:spTree>
    <p:extLst>
      <p:ext uri="{BB962C8B-B14F-4D97-AF65-F5344CB8AC3E}">
        <p14:creationId xmlns:p14="http://schemas.microsoft.com/office/powerpoint/2010/main" val="329628775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F3A7-71A8-4EDC-BD48-E6A06A6858D4}"/>
              </a:ext>
            </a:extLst>
          </p:cNvPr>
          <p:cNvSpPr>
            <a:spLocks noGrp="1"/>
          </p:cNvSpPr>
          <p:nvPr>
            <p:ph type="title"/>
          </p:nvPr>
        </p:nvSpPr>
        <p:spPr/>
        <p:txBody>
          <a:bodyPr/>
          <a:lstStyle/>
          <a:p>
            <a:r>
              <a:rPr lang="en-US" dirty="0"/>
              <a:t>Finally we have a graph, what next?</a:t>
            </a:r>
          </a:p>
        </p:txBody>
      </p:sp>
      <p:sp>
        <p:nvSpPr>
          <p:cNvPr id="3" name="Content Placeholder 2">
            <a:extLst>
              <a:ext uri="{FF2B5EF4-FFF2-40B4-BE49-F238E27FC236}">
                <a16:creationId xmlns:a16="http://schemas.microsoft.com/office/drawing/2014/main" id="{B26D57E7-35C2-4CF8-BE4C-A9BC871549C7}"/>
              </a:ext>
            </a:extLst>
          </p:cNvPr>
          <p:cNvSpPr>
            <a:spLocks noGrp="1"/>
          </p:cNvSpPr>
          <p:nvPr>
            <p:ph idx="1"/>
          </p:nvPr>
        </p:nvSpPr>
        <p:spPr>
          <a:xfrm>
            <a:off x="425038" y="1371600"/>
            <a:ext cx="11424062" cy="984885"/>
          </a:xfrm>
        </p:spPr>
        <p:txBody>
          <a:bodyPr/>
          <a:lstStyle/>
          <a:p>
            <a:r>
              <a:rPr lang="en-US" dirty="0"/>
              <a:t>How to encode attributes?</a:t>
            </a:r>
          </a:p>
          <a:p>
            <a:r>
              <a:rPr lang="en-US" dirty="0"/>
              <a:t>How to pick an appropriate backbone?</a:t>
            </a:r>
          </a:p>
        </p:txBody>
      </p:sp>
      <p:sp>
        <p:nvSpPr>
          <p:cNvPr id="4" name="Slide Number Placeholder 3">
            <a:extLst>
              <a:ext uri="{FF2B5EF4-FFF2-40B4-BE49-F238E27FC236}">
                <a16:creationId xmlns:a16="http://schemas.microsoft.com/office/drawing/2014/main" id="{CDE18E88-3A9F-47B1-9D34-CDB3DD67170E}"/>
              </a:ext>
            </a:extLst>
          </p:cNvPr>
          <p:cNvSpPr>
            <a:spLocks noGrp="1"/>
          </p:cNvSpPr>
          <p:nvPr>
            <p:ph type="sldNum" sz="quarter" idx="4"/>
          </p:nvPr>
        </p:nvSpPr>
        <p:spPr/>
        <p:txBody>
          <a:bodyPr/>
          <a:lstStyle/>
          <a:p>
            <a:fld id="{DC503246-BBCE-4F0A-BCDC-08FC4C52637D}" type="slidenum">
              <a:rPr lang="en-US" smtClean="0"/>
              <a:pPr/>
              <a:t>65</a:t>
            </a:fld>
            <a:endParaRPr lang="en-US"/>
          </a:p>
        </p:txBody>
      </p:sp>
      <p:pic>
        <p:nvPicPr>
          <p:cNvPr id="6" name="Picture 2" descr="node2vec">
            <a:extLst>
              <a:ext uri="{FF2B5EF4-FFF2-40B4-BE49-F238E27FC236}">
                <a16:creationId xmlns:a16="http://schemas.microsoft.com/office/drawing/2014/main" id="{AE12E94D-8B65-49CC-A5B3-292BBA4A4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928" y="1275069"/>
            <a:ext cx="2352675" cy="15811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Matrix Factorization">
            <a:extLst>
              <a:ext uri="{FF2B5EF4-FFF2-40B4-BE49-F238E27FC236}">
                <a16:creationId xmlns:a16="http://schemas.microsoft.com/office/drawing/2014/main" id="{9D8A9B78-9185-4892-A50E-D8413FD036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350" y="3741845"/>
            <a:ext cx="4234649" cy="2381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82786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F3A7-71A8-4EDC-BD48-E6A06A6858D4}"/>
              </a:ext>
            </a:extLst>
          </p:cNvPr>
          <p:cNvSpPr>
            <a:spLocks noGrp="1"/>
          </p:cNvSpPr>
          <p:nvPr>
            <p:ph type="title"/>
          </p:nvPr>
        </p:nvSpPr>
        <p:spPr/>
        <p:txBody>
          <a:bodyPr/>
          <a:lstStyle/>
          <a:p>
            <a:r>
              <a:rPr lang="en-US" dirty="0"/>
              <a:t>Finally we have a graph, what next?</a:t>
            </a:r>
          </a:p>
        </p:txBody>
      </p:sp>
      <p:sp>
        <p:nvSpPr>
          <p:cNvPr id="4" name="Slide Number Placeholder 3">
            <a:extLst>
              <a:ext uri="{FF2B5EF4-FFF2-40B4-BE49-F238E27FC236}">
                <a16:creationId xmlns:a16="http://schemas.microsoft.com/office/drawing/2014/main" id="{CDE18E88-3A9F-47B1-9D34-CDB3DD67170E}"/>
              </a:ext>
            </a:extLst>
          </p:cNvPr>
          <p:cNvSpPr>
            <a:spLocks noGrp="1"/>
          </p:cNvSpPr>
          <p:nvPr>
            <p:ph type="sldNum" sz="quarter" idx="4"/>
          </p:nvPr>
        </p:nvSpPr>
        <p:spPr/>
        <p:txBody>
          <a:bodyPr/>
          <a:lstStyle/>
          <a:p>
            <a:fld id="{DC503246-BBCE-4F0A-BCDC-08FC4C52637D}" type="slidenum">
              <a:rPr lang="en-US" smtClean="0"/>
              <a:pPr/>
              <a:t>66</a:t>
            </a:fld>
            <a:endParaRPr lang="en-US"/>
          </a:p>
        </p:txBody>
      </p:sp>
      <p:graphicFrame>
        <p:nvGraphicFramePr>
          <p:cNvPr id="8" name="表格 4">
            <a:extLst>
              <a:ext uri="{FF2B5EF4-FFF2-40B4-BE49-F238E27FC236}">
                <a16:creationId xmlns:a16="http://schemas.microsoft.com/office/drawing/2014/main" id="{10D3A387-654A-46A2-B7DB-66203EE2F48C}"/>
              </a:ext>
            </a:extLst>
          </p:cNvPr>
          <p:cNvGraphicFramePr>
            <a:graphicFrameLocks noGrp="1"/>
          </p:cNvGraphicFramePr>
          <p:nvPr>
            <p:extLst>
              <p:ext uri="{D42A27DB-BD31-4B8C-83A1-F6EECF244321}">
                <p14:modId xmlns:p14="http://schemas.microsoft.com/office/powerpoint/2010/main" val="2316281766"/>
              </p:ext>
            </p:extLst>
          </p:nvPr>
        </p:nvGraphicFramePr>
        <p:xfrm>
          <a:off x="8184232" y="1649046"/>
          <a:ext cx="3108164" cy="1554480"/>
        </p:xfrm>
        <a:graphic>
          <a:graphicData uri="http://schemas.openxmlformats.org/drawingml/2006/table">
            <a:tbl>
              <a:tblPr firstRow="1" bandRow="1">
                <a:tableStyleId>{91EBBBCC-DAD2-459C-BE2E-F6DE35CF9A28}</a:tableStyleId>
              </a:tblPr>
              <a:tblGrid>
                <a:gridCol w="777041">
                  <a:extLst>
                    <a:ext uri="{9D8B030D-6E8A-4147-A177-3AD203B41FA5}">
                      <a16:colId xmlns:a16="http://schemas.microsoft.com/office/drawing/2014/main" val="2620867882"/>
                    </a:ext>
                  </a:extLst>
                </a:gridCol>
                <a:gridCol w="777041">
                  <a:extLst>
                    <a:ext uri="{9D8B030D-6E8A-4147-A177-3AD203B41FA5}">
                      <a16:colId xmlns:a16="http://schemas.microsoft.com/office/drawing/2014/main" val="2322188597"/>
                    </a:ext>
                  </a:extLst>
                </a:gridCol>
                <a:gridCol w="777041">
                  <a:extLst>
                    <a:ext uri="{9D8B030D-6E8A-4147-A177-3AD203B41FA5}">
                      <a16:colId xmlns:a16="http://schemas.microsoft.com/office/drawing/2014/main" val="1068284410"/>
                    </a:ext>
                  </a:extLst>
                </a:gridCol>
                <a:gridCol w="777041">
                  <a:extLst>
                    <a:ext uri="{9D8B030D-6E8A-4147-A177-3AD203B41FA5}">
                      <a16:colId xmlns:a16="http://schemas.microsoft.com/office/drawing/2014/main" val="134630685"/>
                    </a:ext>
                  </a:extLst>
                </a:gridCol>
              </a:tblGrid>
              <a:tr h="250759">
                <a:tc gridSpan="4">
                  <a:txBody>
                    <a:bodyPr/>
                    <a:lstStyle/>
                    <a:p>
                      <a:pPr algn="ctr"/>
                      <a:r>
                        <a:rPr lang="en-US" altLang="zh-CN" sz="1200" dirty="0"/>
                        <a: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IsFraud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True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False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N/A</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4581147"/>
                  </a:ext>
                </a:extLst>
              </a:tr>
              <a:tr h="208966">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MI</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57743360"/>
                  </a:ext>
                </a:extLst>
              </a:tr>
            </a:tbl>
          </a:graphicData>
        </a:graphic>
      </p:graphicFrame>
      <p:graphicFrame>
        <p:nvGraphicFramePr>
          <p:cNvPr id="9" name="表格 4">
            <a:extLst>
              <a:ext uri="{FF2B5EF4-FFF2-40B4-BE49-F238E27FC236}">
                <a16:creationId xmlns:a16="http://schemas.microsoft.com/office/drawing/2014/main" id="{64864D6B-BD9D-433A-B268-379016BAD95C}"/>
              </a:ext>
            </a:extLst>
          </p:cNvPr>
          <p:cNvGraphicFramePr>
            <a:graphicFrameLocks noGrp="1"/>
          </p:cNvGraphicFramePr>
          <p:nvPr/>
        </p:nvGraphicFramePr>
        <p:xfrm>
          <a:off x="371364" y="1569483"/>
          <a:ext cx="3816425" cy="1554480"/>
        </p:xfrm>
        <a:graphic>
          <a:graphicData uri="http://schemas.openxmlformats.org/drawingml/2006/table">
            <a:tbl>
              <a:tblPr firstRow="1" bandRow="1">
                <a:tableStyleId>{91EBBBCC-DAD2-459C-BE2E-F6DE35CF9A28}</a:tableStyleId>
              </a:tblPr>
              <a:tblGrid>
                <a:gridCol w="763285">
                  <a:extLst>
                    <a:ext uri="{9D8B030D-6E8A-4147-A177-3AD203B41FA5}">
                      <a16:colId xmlns:a16="http://schemas.microsoft.com/office/drawing/2014/main" val="2620867882"/>
                    </a:ext>
                  </a:extLst>
                </a:gridCol>
                <a:gridCol w="763285">
                  <a:extLst>
                    <a:ext uri="{9D8B030D-6E8A-4147-A177-3AD203B41FA5}">
                      <a16:colId xmlns:a16="http://schemas.microsoft.com/office/drawing/2014/main" val="2322188597"/>
                    </a:ext>
                  </a:extLst>
                </a:gridCol>
                <a:gridCol w="763285">
                  <a:extLst>
                    <a:ext uri="{9D8B030D-6E8A-4147-A177-3AD203B41FA5}">
                      <a16:colId xmlns:a16="http://schemas.microsoft.com/office/drawing/2014/main" val="134630685"/>
                    </a:ext>
                  </a:extLst>
                </a:gridCol>
                <a:gridCol w="763285">
                  <a:extLst>
                    <a:ext uri="{9D8B030D-6E8A-4147-A177-3AD203B41FA5}">
                      <a16:colId xmlns:a16="http://schemas.microsoft.com/office/drawing/2014/main" val="329182359"/>
                    </a:ext>
                  </a:extLst>
                </a:gridCol>
                <a:gridCol w="763285">
                  <a:extLst>
                    <a:ext uri="{9D8B030D-6E8A-4147-A177-3AD203B41FA5}">
                      <a16:colId xmlns:a16="http://schemas.microsoft.com/office/drawing/2014/main" val="2969143317"/>
                    </a:ext>
                  </a:extLst>
                </a:gridCol>
              </a:tblGrid>
              <a:tr h="250759">
                <a:tc gridSpan="5">
                  <a:txBody>
                    <a:bodyPr/>
                    <a:lstStyle/>
                    <a:p>
                      <a:pPr algn="ctr"/>
                      <a:r>
                        <a:rPr lang="en-US" altLang="zh-CN" sz="1200" dirty="0" err="1"/>
                        <a:t>MobileInfo</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OS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AppVer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IP</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Android 13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2002/05/09</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7743360"/>
                  </a:ext>
                </a:extLst>
              </a:tr>
            </a:tbl>
          </a:graphicData>
        </a:graphic>
      </p:graphicFrame>
      <p:graphicFrame>
        <p:nvGraphicFramePr>
          <p:cNvPr id="10" name="表格 5">
            <a:extLst>
              <a:ext uri="{FF2B5EF4-FFF2-40B4-BE49-F238E27FC236}">
                <a16:creationId xmlns:a16="http://schemas.microsoft.com/office/drawing/2014/main" id="{14D67003-9FDC-4659-B1D6-6F82B2DB535C}"/>
              </a:ext>
            </a:extLst>
          </p:cNvPr>
          <p:cNvGraphicFramePr>
            <a:graphicFrameLocks noGrp="1"/>
          </p:cNvGraphicFramePr>
          <p:nvPr/>
        </p:nvGraphicFramePr>
        <p:xfrm>
          <a:off x="371364" y="4191237"/>
          <a:ext cx="3456384" cy="1341120"/>
        </p:xfrm>
        <a:graphic>
          <a:graphicData uri="http://schemas.openxmlformats.org/drawingml/2006/table">
            <a:tbl>
              <a:tblPr firstRow="1" bandRow="1">
                <a:tableStyleId>{91EBBBCC-DAD2-459C-BE2E-F6DE35CF9A28}</a:tableStyleId>
              </a:tblPr>
              <a:tblGrid>
                <a:gridCol w="864096">
                  <a:extLst>
                    <a:ext uri="{9D8B030D-6E8A-4147-A177-3AD203B41FA5}">
                      <a16:colId xmlns:a16="http://schemas.microsoft.com/office/drawing/2014/main" val="2620867882"/>
                    </a:ext>
                  </a:extLst>
                </a:gridCol>
                <a:gridCol w="864096">
                  <a:extLst>
                    <a:ext uri="{9D8B030D-6E8A-4147-A177-3AD203B41FA5}">
                      <a16:colId xmlns:a16="http://schemas.microsoft.com/office/drawing/2014/main" val="2322188597"/>
                    </a:ext>
                  </a:extLst>
                </a:gridCol>
                <a:gridCol w="864096">
                  <a:extLst>
                    <a:ext uri="{9D8B030D-6E8A-4147-A177-3AD203B41FA5}">
                      <a16:colId xmlns:a16="http://schemas.microsoft.com/office/drawing/2014/main" val="134630685"/>
                    </a:ext>
                  </a:extLst>
                </a:gridCol>
                <a:gridCol w="864096">
                  <a:extLst>
                    <a:ext uri="{9D8B030D-6E8A-4147-A177-3AD203B41FA5}">
                      <a16:colId xmlns:a16="http://schemas.microsoft.com/office/drawing/2014/main" val="329182359"/>
                    </a:ext>
                  </a:extLst>
                </a:gridCol>
              </a:tblGrid>
              <a:tr h="250759">
                <a:tc gridSpan="4">
                  <a:txBody>
                    <a:bodyPr/>
                    <a:lstStyle/>
                    <a:p>
                      <a:pPr algn="ctr"/>
                      <a:r>
                        <a:rPr lang="en-US" altLang="zh-CN" sz="1200" dirty="0" err="1"/>
                        <a:t>CreditCard</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CardNumber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ExpiryDate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2006/04/08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2005/03/27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2006/09/12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2007/12/11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1" name="表格 7">
            <a:extLst>
              <a:ext uri="{FF2B5EF4-FFF2-40B4-BE49-F238E27FC236}">
                <a16:creationId xmlns:a16="http://schemas.microsoft.com/office/drawing/2014/main" id="{B6E86D23-8738-46E9-9E5E-BAB2CD0D0A76}"/>
              </a:ext>
            </a:extLst>
          </p:cNvPr>
          <p:cNvGraphicFramePr>
            <a:graphicFrameLocks noGrp="1"/>
          </p:cNvGraphicFramePr>
          <p:nvPr/>
        </p:nvGraphicFramePr>
        <p:xfrm>
          <a:off x="7716180" y="4202081"/>
          <a:ext cx="4103270" cy="1344293"/>
        </p:xfrm>
        <a:graphic>
          <a:graphicData uri="http://schemas.openxmlformats.org/drawingml/2006/table">
            <a:tbl>
              <a:tblPr firstRow="1" bandRow="1">
                <a:tableStyleId>{91EBBBCC-DAD2-459C-BE2E-F6DE35CF9A28}</a:tableStyleId>
              </a:tblPr>
              <a:tblGrid>
                <a:gridCol w="820654">
                  <a:extLst>
                    <a:ext uri="{9D8B030D-6E8A-4147-A177-3AD203B41FA5}">
                      <a16:colId xmlns:a16="http://schemas.microsoft.com/office/drawing/2014/main" val="2620867882"/>
                    </a:ext>
                  </a:extLst>
                </a:gridCol>
                <a:gridCol w="820654">
                  <a:extLst>
                    <a:ext uri="{9D8B030D-6E8A-4147-A177-3AD203B41FA5}">
                      <a16:colId xmlns:a16="http://schemas.microsoft.com/office/drawing/2014/main" val="2322188597"/>
                    </a:ext>
                  </a:extLst>
                </a:gridCol>
                <a:gridCol w="820654">
                  <a:extLst>
                    <a:ext uri="{9D8B030D-6E8A-4147-A177-3AD203B41FA5}">
                      <a16:colId xmlns:a16="http://schemas.microsoft.com/office/drawing/2014/main" val="134630685"/>
                    </a:ext>
                  </a:extLst>
                </a:gridCol>
                <a:gridCol w="820654">
                  <a:extLst>
                    <a:ext uri="{9D8B030D-6E8A-4147-A177-3AD203B41FA5}">
                      <a16:colId xmlns:a16="http://schemas.microsoft.com/office/drawing/2014/main" val="329182359"/>
                    </a:ext>
                  </a:extLst>
                </a:gridCol>
                <a:gridCol w="820654">
                  <a:extLst>
                    <a:ext uri="{9D8B030D-6E8A-4147-A177-3AD203B41FA5}">
                      <a16:colId xmlns:a16="http://schemas.microsoft.com/office/drawing/2014/main" val="2969143317"/>
                    </a:ext>
                  </a:extLst>
                </a:gridCol>
              </a:tblGrid>
              <a:tr h="250759">
                <a:tc gridSpan="5">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sp>
        <p:nvSpPr>
          <p:cNvPr id="12" name="任意多边形: 形状 15">
            <a:extLst>
              <a:ext uri="{FF2B5EF4-FFF2-40B4-BE49-F238E27FC236}">
                <a16:creationId xmlns:a16="http://schemas.microsoft.com/office/drawing/2014/main" id="{D9547E9E-D414-4D53-9AFC-EE877EED13C2}"/>
              </a:ext>
            </a:extLst>
          </p:cNvPr>
          <p:cNvSpPr/>
          <p:nvPr/>
        </p:nvSpPr>
        <p:spPr bwMode="auto">
          <a:xfrm>
            <a:off x="817583" y="5596997"/>
            <a:ext cx="8971283" cy="498228"/>
          </a:xfrm>
          <a:custGeom>
            <a:avLst/>
            <a:gdLst>
              <a:gd name="connsiteX0" fmla="*/ 848597 w 10603425"/>
              <a:gd name="connsiteY0" fmla="*/ 0 h 917895"/>
              <a:gd name="connsiteX1" fmla="*/ 848597 w 10603425"/>
              <a:gd name="connsiteY1" fmla="*/ 782320 h 917895"/>
              <a:gd name="connsiteX2" fmla="*/ 9667477 w 10603425"/>
              <a:gd name="connsiteY2" fmla="*/ 843280 h 917895"/>
              <a:gd name="connsiteX3" fmla="*/ 9921477 w 10603425"/>
              <a:gd name="connsiteY3" fmla="*/ 10160 h 917895"/>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261061 w 10005729"/>
              <a:gd name="connsiteY0" fmla="*/ 0 h 1099050"/>
              <a:gd name="connsiteX1" fmla="*/ 1896821 w 10005729"/>
              <a:gd name="connsiteY1" fmla="*/ 1046480 h 1099050"/>
              <a:gd name="connsiteX2" fmla="*/ 9069781 w 10005729"/>
              <a:gd name="connsiteY2" fmla="*/ 873760 h 1099050"/>
              <a:gd name="connsiteX3" fmla="*/ 9323781 w 10005729"/>
              <a:gd name="connsiteY3" fmla="*/ 40640 h 1099050"/>
              <a:gd name="connsiteX0" fmla="*/ 49 w 9744717"/>
              <a:gd name="connsiteY0" fmla="*/ 0 h 1099050"/>
              <a:gd name="connsiteX1" fmla="*/ 1635809 w 9744717"/>
              <a:gd name="connsiteY1" fmla="*/ 1046480 h 1099050"/>
              <a:gd name="connsiteX2" fmla="*/ 8808769 w 9744717"/>
              <a:gd name="connsiteY2" fmla="*/ 873760 h 1099050"/>
              <a:gd name="connsiteX3" fmla="*/ 9062769 w 9744717"/>
              <a:gd name="connsiteY3" fmla="*/ 40640 h 1099050"/>
              <a:gd name="connsiteX0" fmla="*/ 1499 w 9746167"/>
              <a:gd name="connsiteY0" fmla="*/ 0 h 929518"/>
              <a:gd name="connsiteX1" fmla="*/ 1393419 w 9746167"/>
              <a:gd name="connsiteY1" fmla="*/ 741680 h 929518"/>
              <a:gd name="connsiteX2" fmla="*/ 8810219 w 9746167"/>
              <a:gd name="connsiteY2" fmla="*/ 873760 h 929518"/>
              <a:gd name="connsiteX3" fmla="*/ 9064219 w 9746167"/>
              <a:gd name="connsiteY3" fmla="*/ 40640 h 929518"/>
              <a:gd name="connsiteX0" fmla="*/ 1499 w 9746167"/>
              <a:gd name="connsiteY0" fmla="*/ 0 h 929518"/>
              <a:gd name="connsiteX1" fmla="*/ 1393419 w 9746167"/>
              <a:gd name="connsiteY1" fmla="*/ 741680 h 929518"/>
              <a:gd name="connsiteX2" fmla="*/ 8810219 w 9746167"/>
              <a:gd name="connsiteY2" fmla="*/ 873760 h 929518"/>
              <a:gd name="connsiteX3" fmla="*/ 9064219 w 9746167"/>
              <a:gd name="connsiteY3" fmla="*/ 40640 h 929518"/>
              <a:gd name="connsiteX0" fmla="*/ 389 w 9745057"/>
              <a:gd name="connsiteY0" fmla="*/ 0 h 909703"/>
              <a:gd name="connsiteX1" fmla="*/ 1453269 w 9745057"/>
              <a:gd name="connsiteY1" fmla="*/ 609600 h 909703"/>
              <a:gd name="connsiteX2" fmla="*/ 8809109 w 9745057"/>
              <a:gd name="connsiteY2" fmla="*/ 873760 h 909703"/>
              <a:gd name="connsiteX3" fmla="*/ 9063109 w 9745057"/>
              <a:gd name="connsiteY3" fmla="*/ 40640 h 909703"/>
              <a:gd name="connsiteX0" fmla="*/ 10 w 9744678"/>
              <a:gd name="connsiteY0" fmla="*/ 0 h 899827"/>
              <a:gd name="connsiteX1" fmla="*/ 1452890 w 9744678"/>
              <a:gd name="connsiteY1" fmla="*/ 609600 h 899827"/>
              <a:gd name="connsiteX2" fmla="*/ 8808730 w 9744678"/>
              <a:gd name="connsiteY2" fmla="*/ 873760 h 899827"/>
              <a:gd name="connsiteX3" fmla="*/ 9062730 w 9744678"/>
              <a:gd name="connsiteY3" fmla="*/ 40640 h 899827"/>
              <a:gd name="connsiteX0" fmla="*/ 275 w 9689430"/>
              <a:gd name="connsiteY0" fmla="*/ 0 h 690274"/>
              <a:gd name="connsiteX1" fmla="*/ 1453155 w 9689430"/>
              <a:gd name="connsiteY1" fmla="*/ 609600 h 690274"/>
              <a:gd name="connsiteX2" fmla="*/ 8707395 w 9689430"/>
              <a:gd name="connsiteY2" fmla="*/ 599440 h 690274"/>
              <a:gd name="connsiteX3" fmla="*/ 9062995 w 9689430"/>
              <a:gd name="connsiteY3" fmla="*/ 40640 h 690274"/>
              <a:gd name="connsiteX0" fmla="*/ 973 w 9063693"/>
              <a:gd name="connsiteY0" fmla="*/ 0 h 609674"/>
              <a:gd name="connsiteX1" fmla="*/ 1453853 w 9063693"/>
              <a:gd name="connsiteY1" fmla="*/ 609600 h 609674"/>
              <a:gd name="connsiteX2" fmla="*/ 9063693 w 9063693"/>
              <a:gd name="connsiteY2" fmla="*/ 40640 h 609674"/>
              <a:gd name="connsiteX0" fmla="*/ 3 w 9062723"/>
              <a:gd name="connsiteY0" fmla="*/ 0 h 497938"/>
              <a:gd name="connsiteX1" fmla="*/ 4632963 w 9062723"/>
              <a:gd name="connsiteY1" fmla="*/ 497840 h 497938"/>
              <a:gd name="connsiteX2" fmla="*/ 9062723 w 9062723"/>
              <a:gd name="connsiteY2" fmla="*/ 40640 h 497938"/>
              <a:gd name="connsiteX0" fmla="*/ 3 w 9062723"/>
              <a:gd name="connsiteY0" fmla="*/ 0 h 498589"/>
              <a:gd name="connsiteX1" fmla="*/ 4632963 w 9062723"/>
              <a:gd name="connsiteY1" fmla="*/ 497840 h 498589"/>
              <a:gd name="connsiteX2" fmla="*/ 9062723 w 9062723"/>
              <a:gd name="connsiteY2" fmla="*/ 40640 h 498589"/>
              <a:gd name="connsiteX0" fmla="*/ 3 w 8971283"/>
              <a:gd name="connsiteY0" fmla="*/ 0 h 498228"/>
              <a:gd name="connsiteX1" fmla="*/ 4632963 w 8971283"/>
              <a:gd name="connsiteY1" fmla="*/ 497840 h 498228"/>
              <a:gd name="connsiteX2" fmla="*/ 8971283 w 8971283"/>
              <a:gd name="connsiteY2" fmla="*/ 30480 h 498228"/>
            </a:gdLst>
            <a:ahLst/>
            <a:cxnLst>
              <a:cxn ang="0">
                <a:pos x="connsiteX0" y="connsiteY0"/>
              </a:cxn>
              <a:cxn ang="0">
                <a:pos x="connsiteX1" y="connsiteY1"/>
              </a:cxn>
              <a:cxn ang="0">
                <a:pos x="connsiteX2" y="connsiteY2"/>
              </a:cxn>
            </a:cxnLst>
            <a:rect l="l" t="t" r="r" b="b"/>
            <a:pathLst>
              <a:path w="8971283" h="498228">
                <a:moveTo>
                  <a:pt x="3" y="0"/>
                </a:moveTo>
                <a:cubicBezTo>
                  <a:pt x="-3384" y="524086"/>
                  <a:pt x="3137750" y="492760"/>
                  <a:pt x="4632963" y="497840"/>
                </a:cubicBezTo>
                <a:cubicBezTo>
                  <a:pt x="6128176" y="502920"/>
                  <a:pt x="8970860" y="463973"/>
                  <a:pt x="8971283" y="30480"/>
                </a:cubicBezTo>
              </a:path>
            </a:pathLst>
          </a:custGeom>
          <a:noFill/>
          <a:ln w="9525" cap="flat" cmpd="sng" algn="ctr">
            <a:solidFill>
              <a:schemeClr val="tx1"/>
            </a:solidFill>
            <a:prstDash val="solid"/>
            <a:round/>
            <a:headEnd type="triangl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13" name="任意多边形: 形状 2">
            <a:extLst>
              <a:ext uri="{FF2B5EF4-FFF2-40B4-BE49-F238E27FC236}">
                <a16:creationId xmlns:a16="http://schemas.microsoft.com/office/drawing/2014/main" id="{694CB521-B040-4065-A3E9-B924AC1AEA1F}"/>
              </a:ext>
            </a:extLst>
          </p:cNvPr>
          <p:cNvSpPr/>
          <p:nvPr/>
        </p:nvSpPr>
        <p:spPr bwMode="auto">
          <a:xfrm rot="21341903">
            <a:off x="5929795" y="5645479"/>
            <a:ext cx="2240464" cy="350290"/>
          </a:xfrm>
          <a:custGeom>
            <a:avLst/>
            <a:gdLst>
              <a:gd name="connsiteX0" fmla="*/ 848597 w 10603425"/>
              <a:gd name="connsiteY0" fmla="*/ 0 h 917895"/>
              <a:gd name="connsiteX1" fmla="*/ 848597 w 10603425"/>
              <a:gd name="connsiteY1" fmla="*/ 782320 h 917895"/>
              <a:gd name="connsiteX2" fmla="*/ 9667477 w 10603425"/>
              <a:gd name="connsiteY2" fmla="*/ 843280 h 917895"/>
              <a:gd name="connsiteX3" fmla="*/ 9921477 w 10603425"/>
              <a:gd name="connsiteY3" fmla="*/ 10160 h 917895"/>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261061 w 10005729"/>
              <a:gd name="connsiteY0" fmla="*/ 0 h 1099050"/>
              <a:gd name="connsiteX1" fmla="*/ 1896821 w 10005729"/>
              <a:gd name="connsiteY1" fmla="*/ 1046480 h 1099050"/>
              <a:gd name="connsiteX2" fmla="*/ 9069781 w 10005729"/>
              <a:gd name="connsiteY2" fmla="*/ 873760 h 1099050"/>
              <a:gd name="connsiteX3" fmla="*/ 9323781 w 10005729"/>
              <a:gd name="connsiteY3" fmla="*/ 40640 h 1099050"/>
              <a:gd name="connsiteX0" fmla="*/ 49 w 9744717"/>
              <a:gd name="connsiteY0" fmla="*/ 0 h 1099050"/>
              <a:gd name="connsiteX1" fmla="*/ 1635809 w 9744717"/>
              <a:gd name="connsiteY1" fmla="*/ 1046480 h 1099050"/>
              <a:gd name="connsiteX2" fmla="*/ 8808769 w 9744717"/>
              <a:gd name="connsiteY2" fmla="*/ 873760 h 1099050"/>
              <a:gd name="connsiteX3" fmla="*/ 9062769 w 9744717"/>
              <a:gd name="connsiteY3" fmla="*/ 40640 h 1099050"/>
              <a:gd name="connsiteX0" fmla="*/ 1499 w 9746167"/>
              <a:gd name="connsiteY0" fmla="*/ 0 h 929518"/>
              <a:gd name="connsiteX1" fmla="*/ 1393419 w 9746167"/>
              <a:gd name="connsiteY1" fmla="*/ 741680 h 929518"/>
              <a:gd name="connsiteX2" fmla="*/ 8810219 w 9746167"/>
              <a:gd name="connsiteY2" fmla="*/ 873760 h 929518"/>
              <a:gd name="connsiteX3" fmla="*/ 9064219 w 9746167"/>
              <a:gd name="connsiteY3" fmla="*/ 40640 h 929518"/>
              <a:gd name="connsiteX0" fmla="*/ 1499 w 9746167"/>
              <a:gd name="connsiteY0" fmla="*/ 0 h 929518"/>
              <a:gd name="connsiteX1" fmla="*/ 1393419 w 9746167"/>
              <a:gd name="connsiteY1" fmla="*/ 741680 h 929518"/>
              <a:gd name="connsiteX2" fmla="*/ 8810219 w 9746167"/>
              <a:gd name="connsiteY2" fmla="*/ 873760 h 929518"/>
              <a:gd name="connsiteX3" fmla="*/ 9064219 w 9746167"/>
              <a:gd name="connsiteY3" fmla="*/ 40640 h 929518"/>
              <a:gd name="connsiteX0" fmla="*/ 389 w 9745057"/>
              <a:gd name="connsiteY0" fmla="*/ 0 h 909703"/>
              <a:gd name="connsiteX1" fmla="*/ 1453269 w 9745057"/>
              <a:gd name="connsiteY1" fmla="*/ 609600 h 909703"/>
              <a:gd name="connsiteX2" fmla="*/ 8809109 w 9745057"/>
              <a:gd name="connsiteY2" fmla="*/ 873760 h 909703"/>
              <a:gd name="connsiteX3" fmla="*/ 9063109 w 9745057"/>
              <a:gd name="connsiteY3" fmla="*/ 40640 h 909703"/>
              <a:gd name="connsiteX0" fmla="*/ 10 w 9744678"/>
              <a:gd name="connsiteY0" fmla="*/ 0 h 899827"/>
              <a:gd name="connsiteX1" fmla="*/ 1452890 w 9744678"/>
              <a:gd name="connsiteY1" fmla="*/ 609600 h 899827"/>
              <a:gd name="connsiteX2" fmla="*/ 8808730 w 9744678"/>
              <a:gd name="connsiteY2" fmla="*/ 873760 h 899827"/>
              <a:gd name="connsiteX3" fmla="*/ 9062730 w 9744678"/>
              <a:gd name="connsiteY3" fmla="*/ 40640 h 899827"/>
              <a:gd name="connsiteX0" fmla="*/ 275 w 9689430"/>
              <a:gd name="connsiteY0" fmla="*/ 0 h 690274"/>
              <a:gd name="connsiteX1" fmla="*/ 1453155 w 9689430"/>
              <a:gd name="connsiteY1" fmla="*/ 609600 h 690274"/>
              <a:gd name="connsiteX2" fmla="*/ 8707395 w 9689430"/>
              <a:gd name="connsiteY2" fmla="*/ 599440 h 690274"/>
              <a:gd name="connsiteX3" fmla="*/ 9062995 w 9689430"/>
              <a:gd name="connsiteY3" fmla="*/ 40640 h 690274"/>
              <a:gd name="connsiteX0" fmla="*/ 973 w 9063693"/>
              <a:gd name="connsiteY0" fmla="*/ 0 h 609674"/>
              <a:gd name="connsiteX1" fmla="*/ 1453853 w 9063693"/>
              <a:gd name="connsiteY1" fmla="*/ 609600 h 609674"/>
              <a:gd name="connsiteX2" fmla="*/ 9063693 w 9063693"/>
              <a:gd name="connsiteY2" fmla="*/ 40640 h 609674"/>
              <a:gd name="connsiteX0" fmla="*/ 3 w 9062723"/>
              <a:gd name="connsiteY0" fmla="*/ 0 h 497938"/>
              <a:gd name="connsiteX1" fmla="*/ 4632963 w 9062723"/>
              <a:gd name="connsiteY1" fmla="*/ 497840 h 497938"/>
              <a:gd name="connsiteX2" fmla="*/ 9062723 w 9062723"/>
              <a:gd name="connsiteY2" fmla="*/ 40640 h 497938"/>
              <a:gd name="connsiteX0" fmla="*/ 3 w 9062723"/>
              <a:gd name="connsiteY0" fmla="*/ 0 h 498589"/>
              <a:gd name="connsiteX1" fmla="*/ 4632963 w 9062723"/>
              <a:gd name="connsiteY1" fmla="*/ 497840 h 498589"/>
              <a:gd name="connsiteX2" fmla="*/ 9062723 w 9062723"/>
              <a:gd name="connsiteY2" fmla="*/ 40640 h 498589"/>
              <a:gd name="connsiteX0" fmla="*/ 3 w 8971283"/>
              <a:gd name="connsiteY0" fmla="*/ 0 h 498228"/>
              <a:gd name="connsiteX1" fmla="*/ 4632963 w 8971283"/>
              <a:gd name="connsiteY1" fmla="*/ 497840 h 498228"/>
              <a:gd name="connsiteX2" fmla="*/ 8971283 w 8971283"/>
              <a:gd name="connsiteY2" fmla="*/ 30480 h 498228"/>
            </a:gdLst>
            <a:ahLst/>
            <a:cxnLst>
              <a:cxn ang="0">
                <a:pos x="connsiteX0" y="connsiteY0"/>
              </a:cxn>
              <a:cxn ang="0">
                <a:pos x="connsiteX1" y="connsiteY1"/>
              </a:cxn>
              <a:cxn ang="0">
                <a:pos x="connsiteX2" y="connsiteY2"/>
              </a:cxn>
            </a:cxnLst>
            <a:rect l="l" t="t" r="r" b="b"/>
            <a:pathLst>
              <a:path w="8971283" h="498228">
                <a:moveTo>
                  <a:pt x="3" y="0"/>
                </a:moveTo>
                <a:cubicBezTo>
                  <a:pt x="-3384" y="524086"/>
                  <a:pt x="3137750" y="492760"/>
                  <a:pt x="4632963" y="497840"/>
                </a:cubicBezTo>
                <a:cubicBezTo>
                  <a:pt x="6128176" y="502920"/>
                  <a:pt x="8970860" y="463973"/>
                  <a:pt x="8971283" y="30480"/>
                </a:cubicBezTo>
              </a:path>
            </a:pathLst>
          </a:custGeom>
          <a:noFill/>
          <a:ln w="9525" cap="flat" cmpd="sng" algn="ctr">
            <a:solidFill>
              <a:schemeClr val="tx1"/>
            </a:solidFill>
            <a:prstDash val="solid"/>
            <a:round/>
            <a:headEnd type="triangl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graphicFrame>
        <p:nvGraphicFramePr>
          <p:cNvPr id="14" name="表格 1">
            <a:extLst>
              <a:ext uri="{FF2B5EF4-FFF2-40B4-BE49-F238E27FC236}">
                <a16:creationId xmlns:a16="http://schemas.microsoft.com/office/drawing/2014/main" id="{8391B2DF-EAE7-4B53-A67A-0211F798C443}"/>
              </a:ext>
            </a:extLst>
          </p:cNvPr>
          <p:cNvGraphicFramePr>
            <a:graphicFrameLocks noGrp="1"/>
          </p:cNvGraphicFramePr>
          <p:nvPr/>
        </p:nvGraphicFramePr>
        <p:xfrm>
          <a:off x="5339916" y="4743442"/>
          <a:ext cx="1177390" cy="917573"/>
        </p:xfrm>
        <a:graphic>
          <a:graphicData uri="http://schemas.openxmlformats.org/drawingml/2006/table">
            <a:tbl>
              <a:tblPr firstRow="1" bandRow="1">
                <a:tableStyleId>{91EBBBCC-DAD2-459C-BE2E-F6DE35CF9A28}</a:tableStyleId>
              </a:tblPr>
              <a:tblGrid>
                <a:gridCol w="1177390">
                  <a:extLst>
                    <a:ext uri="{9D8B030D-6E8A-4147-A177-3AD203B41FA5}">
                      <a16:colId xmlns:a16="http://schemas.microsoft.com/office/drawing/2014/main" val="2620867882"/>
                    </a:ext>
                  </a:extLst>
                </a:gridCol>
              </a:tblGrid>
              <a:tr h="250759">
                <a:tc>
                  <a:txBody>
                    <a:bodyPr/>
                    <a:lstStyle/>
                    <a:p>
                      <a:pPr algn="ctr"/>
                      <a:r>
                        <a:rPr lang="en-US" altLang="zh-CN" sz="1200" dirty="0"/>
                        <a:t>Merchant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5932933"/>
                  </a:ext>
                </a:extLst>
              </a:tr>
            </a:tbl>
          </a:graphicData>
        </a:graphic>
      </p:graphicFrame>
      <p:sp>
        <p:nvSpPr>
          <p:cNvPr id="15" name="任意多边形: 形状 30">
            <a:extLst>
              <a:ext uri="{FF2B5EF4-FFF2-40B4-BE49-F238E27FC236}">
                <a16:creationId xmlns:a16="http://schemas.microsoft.com/office/drawing/2014/main" id="{83BB514B-BECF-4560-B1CA-7F93DAC1E63D}"/>
              </a:ext>
            </a:extLst>
          </p:cNvPr>
          <p:cNvSpPr/>
          <p:nvPr/>
        </p:nvSpPr>
        <p:spPr bwMode="auto">
          <a:xfrm>
            <a:off x="731404" y="3215403"/>
            <a:ext cx="4788532" cy="427521"/>
          </a:xfrm>
          <a:custGeom>
            <a:avLst/>
            <a:gdLst>
              <a:gd name="connsiteX0" fmla="*/ 848597 w 10603425"/>
              <a:gd name="connsiteY0" fmla="*/ 0 h 917895"/>
              <a:gd name="connsiteX1" fmla="*/ 848597 w 10603425"/>
              <a:gd name="connsiteY1" fmla="*/ 782320 h 917895"/>
              <a:gd name="connsiteX2" fmla="*/ 9667477 w 10603425"/>
              <a:gd name="connsiteY2" fmla="*/ 843280 h 917895"/>
              <a:gd name="connsiteX3" fmla="*/ 9921477 w 10603425"/>
              <a:gd name="connsiteY3" fmla="*/ 10160 h 917895"/>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261061 w 10005729"/>
              <a:gd name="connsiteY0" fmla="*/ 0 h 1099050"/>
              <a:gd name="connsiteX1" fmla="*/ 1896821 w 10005729"/>
              <a:gd name="connsiteY1" fmla="*/ 1046480 h 1099050"/>
              <a:gd name="connsiteX2" fmla="*/ 9069781 w 10005729"/>
              <a:gd name="connsiteY2" fmla="*/ 873760 h 1099050"/>
              <a:gd name="connsiteX3" fmla="*/ 9323781 w 10005729"/>
              <a:gd name="connsiteY3" fmla="*/ 40640 h 1099050"/>
              <a:gd name="connsiteX0" fmla="*/ 49 w 9744717"/>
              <a:gd name="connsiteY0" fmla="*/ 0 h 1099050"/>
              <a:gd name="connsiteX1" fmla="*/ 1635809 w 9744717"/>
              <a:gd name="connsiteY1" fmla="*/ 1046480 h 1099050"/>
              <a:gd name="connsiteX2" fmla="*/ 8808769 w 9744717"/>
              <a:gd name="connsiteY2" fmla="*/ 873760 h 1099050"/>
              <a:gd name="connsiteX3" fmla="*/ 9062769 w 9744717"/>
              <a:gd name="connsiteY3" fmla="*/ 40640 h 1099050"/>
              <a:gd name="connsiteX0" fmla="*/ 1499 w 9746167"/>
              <a:gd name="connsiteY0" fmla="*/ 0 h 929518"/>
              <a:gd name="connsiteX1" fmla="*/ 1393419 w 9746167"/>
              <a:gd name="connsiteY1" fmla="*/ 741680 h 929518"/>
              <a:gd name="connsiteX2" fmla="*/ 8810219 w 9746167"/>
              <a:gd name="connsiteY2" fmla="*/ 873760 h 929518"/>
              <a:gd name="connsiteX3" fmla="*/ 9064219 w 9746167"/>
              <a:gd name="connsiteY3" fmla="*/ 40640 h 929518"/>
              <a:gd name="connsiteX0" fmla="*/ 1499 w 9746167"/>
              <a:gd name="connsiteY0" fmla="*/ 0 h 929518"/>
              <a:gd name="connsiteX1" fmla="*/ 1393419 w 9746167"/>
              <a:gd name="connsiteY1" fmla="*/ 741680 h 929518"/>
              <a:gd name="connsiteX2" fmla="*/ 8810219 w 9746167"/>
              <a:gd name="connsiteY2" fmla="*/ 873760 h 929518"/>
              <a:gd name="connsiteX3" fmla="*/ 9064219 w 9746167"/>
              <a:gd name="connsiteY3" fmla="*/ 40640 h 929518"/>
              <a:gd name="connsiteX0" fmla="*/ 389 w 9745057"/>
              <a:gd name="connsiteY0" fmla="*/ 0 h 909703"/>
              <a:gd name="connsiteX1" fmla="*/ 1453269 w 9745057"/>
              <a:gd name="connsiteY1" fmla="*/ 609600 h 909703"/>
              <a:gd name="connsiteX2" fmla="*/ 8809109 w 9745057"/>
              <a:gd name="connsiteY2" fmla="*/ 873760 h 909703"/>
              <a:gd name="connsiteX3" fmla="*/ 9063109 w 9745057"/>
              <a:gd name="connsiteY3" fmla="*/ 40640 h 909703"/>
              <a:gd name="connsiteX0" fmla="*/ 10 w 9744678"/>
              <a:gd name="connsiteY0" fmla="*/ 0 h 899827"/>
              <a:gd name="connsiteX1" fmla="*/ 1452890 w 9744678"/>
              <a:gd name="connsiteY1" fmla="*/ 609600 h 899827"/>
              <a:gd name="connsiteX2" fmla="*/ 8808730 w 9744678"/>
              <a:gd name="connsiteY2" fmla="*/ 873760 h 899827"/>
              <a:gd name="connsiteX3" fmla="*/ 9062730 w 9744678"/>
              <a:gd name="connsiteY3" fmla="*/ 40640 h 899827"/>
              <a:gd name="connsiteX0" fmla="*/ 275 w 9689430"/>
              <a:gd name="connsiteY0" fmla="*/ 0 h 690274"/>
              <a:gd name="connsiteX1" fmla="*/ 1453155 w 9689430"/>
              <a:gd name="connsiteY1" fmla="*/ 609600 h 690274"/>
              <a:gd name="connsiteX2" fmla="*/ 8707395 w 9689430"/>
              <a:gd name="connsiteY2" fmla="*/ 599440 h 690274"/>
              <a:gd name="connsiteX3" fmla="*/ 9062995 w 9689430"/>
              <a:gd name="connsiteY3" fmla="*/ 40640 h 690274"/>
              <a:gd name="connsiteX0" fmla="*/ 973 w 9063693"/>
              <a:gd name="connsiteY0" fmla="*/ 0 h 609674"/>
              <a:gd name="connsiteX1" fmla="*/ 1453853 w 9063693"/>
              <a:gd name="connsiteY1" fmla="*/ 609600 h 609674"/>
              <a:gd name="connsiteX2" fmla="*/ 9063693 w 9063693"/>
              <a:gd name="connsiteY2" fmla="*/ 40640 h 609674"/>
              <a:gd name="connsiteX0" fmla="*/ 3 w 9062723"/>
              <a:gd name="connsiteY0" fmla="*/ 0 h 497938"/>
              <a:gd name="connsiteX1" fmla="*/ 4632963 w 9062723"/>
              <a:gd name="connsiteY1" fmla="*/ 497840 h 497938"/>
              <a:gd name="connsiteX2" fmla="*/ 9062723 w 9062723"/>
              <a:gd name="connsiteY2" fmla="*/ 40640 h 497938"/>
              <a:gd name="connsiteX0" fmla="*/ 3 w 9062723"/>
              <a:gd name="connsiteY0" fmla="*/ 0 h 498589"/>
              <a:gd name="connsiteX1" fmla="*/ 4632963 w 9062723"/>
              <a:gd name="connsiteY1" fmla="*/ 497840 h 498589"/>
              <a:gd name="connsiteX2" fmla="*/ 9062723 w 9062723"/>
              <a:gd name="connsiteY2" fmla="*/ 40640 h 498589"/>
              <a:gd name="connsiteX0" fmla="*/ 3 w 8971283"/>
              <a:gd name="connsiteY0" fmla="*/ 0 h 498228"/>
              <a:gd name="connsiteX1" fmla="*/ 4632963 w 8971283"/>
              <a:gd name="connsiteY1" fmla="*/ 497840 h 498228"/>
              <a:gd name="connsiteX2" fmla="*/ 8971283 w 8971283"/>
              <a:gd name="connsiteY2" fmla="*/ 30480 h 498228"/>
              <a:gd name="connsiteX0" fmla="*/ 3 w 8160693"/>
              <a:gd name="connsiteY0" fmla="*/ 0 h 889960"/>
              <a:gd name="connsiteX1" fmla="*/ 4632963 w 8160693"/>
              <a:gd name="connsiteY1" fmla="*/ 497840 h 889960"/>
              <a:gd name="connsiteX2" fmla="*/ 8160693 w 8160693"/>
              <a:gd name="connsiteY2" fmla="*/ 744855 h 889960"/>
              <a:gd name="connsiteX0" fmla="*/ 3 w 8160693"/>
              <a:gd name="connsiteY0" fmla="*/ 0 h 744855"/>
              <a:gd name="connsiteX1" fmla="*/ 4632963 w 8160693"/>
              <a:gd name="connsiteY1" fmla="*/ 497840 h 744855"/>
              <a:gd name="connsiteX2" fmla="*/ 8160693 w 8160693"/>
              <a:gd name="connsiteY2" fmla="*/ 744855 h 744855"/>
              <a:gd name="connsiteX0" fmla="*/ 3 w 8150432"/>
              <a:gd name="connsiteY0" fmla="*/ 0 h 1002030"/>
              <a:gd name="connsiteX1" fmla="*/ 4632963 w 8150432"/>
              <a:gd name="connsiteY1" fmla="*/ 497840 h 1002030"/>
              <a:gd name="connsiteX2" fmla="*/ 8150432 w 8150432"/>
              <a:gd name="connsiteY2" fmla="*/ 1002030 h 1002030"/>
              <a:gd name="connsiteX0" fmla="*/ 3 w 4632967"/>
              <a:gd name="connsiteY0" fmla="*/ 0 h 497840"/>
              <a:gd name="connsiteX1" fmla="*/ 4632963 w 4632967"/>
              <a:gd name="connsiteY1" fmla="*/ 497840 h 497840"/>
              <a:gd name="connsiteX0" fmla="*/ 3 w 14672481"/>
              <a:gd name="connsiteY0" fmla="*/ 0 h 427521"/>
              <a:gd name="connsiteX1" fmla="*/ 14672481 w 14672481"/>
              <a:gd name="connsiteY1" fmla="*/ 421640 h 427521"/>
            </a:gdLst>
            <a:ahLst/>
            <a:cxnLst>
              <a:cxn ang="0">
                <a:pos x="connsiteX0" y="connsiteY0"/>
              </a:cxn>
              <a:cxn ang="0">
                <a:pos x="connsiteX1" y="connsiteY1"/>
              </a:cxn>
            </a:cxnLst>
            <a:rect l="l" t="t" r="r" b="b"/>
            <a:pathLst>
              <a:path w="14672481" h="427521">
                <a:moveTo>
                  <a:pt x="3" y="0"/>
                </a:moveTo>
                <a:cubicBezTo>
                  <a:pt x="-3384" y="524086"/>
                  <a:pt x="13177268" y="416560"/>
                  <a:pt x="14672481" y="421640"/>
                </a:cubicBezTo>
              </a:path>
            </a:pathLst>
          </a:custGeom>
          <a:noFill/>
          <a:ln w="9525" cap="flat" cmpd="sng" algn="ctr">
            <a:solidFill>
              <a:schemeClr val="tx1"/>
            </a:solidFill>
            <a:prstDash val="solid"/>
            <a:round/>
            <a:headEnd type="none" w="med" len="med"/>
            <a:tailEnd type="triangl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16" name="任意多边形: 形状 6">
            <a:extLst>
              <a:ext uri="{FF2B5EF4-FFF2-40B4-BE49-F238E27FC236}">
                <a16:creationId xmlns:a16="http://schemas.microsoft.com/office/drawing/2014/main" id="{3C909306-B6B9-4F58-9F7E-E85DD50FDF23}"/>
              </a:ext>
            </a:extLst>
          </p:cNvPr>
          <p:cNvSpPr/>
          <p:nvPr/>
        </p:nvSpPr>
        <p:spPr bwMode="auto">
          <a:xfrm flipH="1">
            <a:off x="6339134" y="3200500"/>
            <a:ext cx="2241142" cy="427521"/>
          </a:xfrm>
          <a:custGeom>
            <a:avLst/>
            <a:gdLst>
              <a:gd name="connsiteX0" fmla="*/ 848597 w 10603425"/>
              <a:gd name="connsiteY0" fmla="*/ 0 h 917895"/>
              <a:gd name="connsiteX1" fmla="*/ 848597 w 10603425"/>
              <a:gd name="connsiteY1" fmla="*/ 782320 h 917895"/>
              <a:gd name="connsiteX2" fmla="*/ 9667477 w 10603425"/>
              <a:gd name="connsiteY2" fmla="*/ 843280 h 917895"/>
              <a:gd name="connsiteX3" fmla="*/ 9921477 w 10603425"/>
              <a:gd name="connsiteY3" fmla="*/ 10160 h 917895"/>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261061 w 10005729"/>
              <a:gd name="connsiteY0" fmla="*/ 0 h 1099050"/>
              <a:gd name="connsiteX1" fmla="*/ 1896821 w 10005729"/>
              <a:gd name="connsiteY1" fmla="*/ 1046480 h 1099050"/>
              <a:gd name="connsiteX2" fmla="*/ 9069781 w 10005729"/>
              <a:gd name="connsiteY2" fmla="*/ 873760 h 1099050"/>
              <a:gd name="connsiteX3" fmla="*/ 9323781 w 10005729"/>
              <a:gd name="connsiteY3" fmla="*/ 40640 h 1099050"/>
              <a:gd name="connsiteX0" fmla="*/ 49 w 9744717"/>
              <a:gd name="connsiteY0" fmla="*/ 0 h 1099050"/>
              <a:gd name="connsiteX1" fmla="*/ 1635809 w 9744717"/>
              <a:gd name="connsiteY1" fmla="*/ 1046480 h 1099050"/>
              <a:gd name="connsiteX2" fmla="*/ 8808769 w 9744717"/>
              <a:gd name="connsiteY2" fmla="*/ 873760 h 1099050"/>
              <a:gd name="connsiteX3" fmla="*/ 9062769 w 9744717"/>
              <a:gd name="connsiteY3" fmla="*/ 40640 h 1099050"/>
              <a:gd name="connsiteX0" fmla="*/ 1499 w 9746167"/>
              <a:gd name="connsiteY0" fmla="*/ 0 h 929518"/>
              <a:gd name="connsiteX1" fmla="*/ 1393419 w 9746167"/>
              <a:gd name="connsiteY1" fmla="*/ 741680 h 929518"/>
              <a:gd name="connsiteX2" fmla="*/ 8810219 w 9746167"/>
              <a:gd name="connsiteY2" fmla="*/ 873760 h 929518"/>
              <a:gd name="connsiteX3" fmla="*/ 9064219 w 9746167"/>
              <a:gd name="connsiteY3" fmla="*/ 40640 h 929518"/>
              <a:gd name="connsiteX0" fmla="*/ 1499 w 9746167"/>
              <a:gd name="connsiteY0" fmla="*/ 0 h 929518"/>
              <a:gd name="connsiteX1" fmla="*/ 1393419 w 9746167"/>
              <a:gd name="connsiteY1" fmla="*/ 741680 h 929518"/>
              <a:gd name="connsiteX2" fmla="*/ 8810219 w 9746167"/>
              <a:gd name="connsiteY2" fmla="*/ 873760 h 929518"/>
              <a:gd name="connsiteX3" fmla="*/ 9064219 w 9746167"/>
              <a:gd name="connsiteY3" fmla="*/ 40640 h 929518"/>
              <a:gd name="connsiteX0" fmla="*/ 389 w 9745057"/>
              <a:gd name="connsiteY0" fmla="*/ 0 h 909703"/>
              <a:gd name="connsiteX1" fmla="*/ 1453269 w 9745057"/>
              <a:gd name="connsiteY1" fmla="*/ 609600 h 909703"/>
              <a:gd name="connsiteX2" fmla="*/ 8809109 w 9745057"/>
              <a:gd name="connsiteY2" fmla="*/ 873760 h 909703"/>
              <a:gd name="connsiteX3" fmla="*/ 9063109 w 9745057"/>
              <a:gd name="connsiteY3" fmla="*/ 40640 h 909703"/>
              <a:gd name="connsiteX0" fmla="*/ 10 w 9744678"/>
              <a:gd name="connsiteY0" fmla="*/ 0 h 899827"/>
              <a:gd name="connsiteX1" fmla="*/ 1452890 w 9744678"/>
              <a:gd name="connsiteY1" fmla="*/ 609600 h 899827"/>
              <a:gd name="connsiteX2" fmla="*/ 8808730 w 9744678"/>
              <a:gd name="connsiteY2" fmla="*/ 873760 h 899827"/>
              <a:gd name="connsiteX3" fmla="*/ 9062730 w 9744678"/>
              <a:gd name="connsiteY3" fmla="*/ 40640 h 899827"/>
              <a:gd name="connsiteX0" fmla="*/ 275 w 9689430"/>
              <a:gd name="connsiteY0" fmla="*/ 0 h 690274"/>
              <a:gd name="connsiteX1" fmla="*/ 1453155 w 9689430"/>
              <a:gd name="connsiteY1" fmla="*/ 609600 h 690274"/>
              <a:gd name="connsiteX2" fmla="*/ 8707395 w 9689430"/>
              <a:gd name="connsiteY2" fmla="*/ 599440 h 690274"/>
              <a:gd name="connsiteX3" fmla="*/ 9062995 w 9689430"/>
              <a:gd name="connsiteY3" fmla="*/ 40640 h 690274"/>
              <a:gd name="connsiteX0" fmla="*/ 973 w 9063693"/>
              <a:gd name="connsiteY0" fmla="*/ 0 h 609674"/>
              <a:gd name="connsiteX1" fmla="*/ 1453853 w 9063693"/>
              <a:gd name="connsiteY1" fmla="*/ 609600 h 609674"/>
              <a:gd name="connsiteX2" fmla="*/ 9063693 w 9063693"/>
              <a:gd name="connsiteY2" fmla="*/ 40640 h 609674"/>
              <a:gd name="connsiteX0" fmla="*/ 3 w 9062723"/>
              <a:gd name="connsiteY0" fmla="*/ 0 h 497938"/>
              <a:gd name="connsiteX1" fmla="*/ 4632963 w 9062723"/>
              <a:gd name="connsiteY1" fmla="*/ 497840 h 497938"/>
              <a:gd name="connsiteX2" fmla="*/ 9062723 w 9062723"/>
              <a:gd name="connsiteY2" fmla="*/ 40640 h 497938"/>
              <a:gd name="connsiteX0" fmla="*/ 3 w 9062723"/>
              <a:gd name="connsiteY0" fmla="*/ 0 h 498589"/>
              <a:gd name="connsiteX1" fmla="*/ 4632963 w 9062723"/>
              <a:gd name="connsiteY1" fmla="*/ 497840 h 498589"/>
              <a:gd name="connsiteX2" fmla="*/ 9062723 w 9062723"/>
              <a:gd name="connsiteY2" fmla="*/ 40640 h 498589"/>
              <a:gd name="connsiteX0" fmla="*/ 3 w 8971283"/>
              <a:gd name="connsiteY0" fmla="*/ 0 h 498228"/>
              <a:gd name="connsiteX1" fmla="*/ 4632963 w 8971283"/>
              <a:gd name="connsiteY1" fmla="*/ 497840 h 498228"/>
              <a:gd name="connsiteX2" fmla="*/ 8971283 w 8971283"/>
              <a:gd name="connsiteY2" fmla="*/ 30480 h 498228"/>
              <a:gd name="connsiteX0" fmla="*/ 3 w 8160693"/>
              <a:gd name="connsiteY0" fmla="*/ 0 h 889960"/>
              <a:gd name="connsiteX1" fmla="*/ 4632963 w 8160693"/>
              <a:gd name="connsiteY1" fmla="*/ 497840 h 889960"/>
              <a:gd name="connsiteX2" fmla="*/ 8160693 w 8160693"/>
              <a:gd name="connsiteY2" fmla="*/ 744855 h 889960"/>
              <a:gd name="connsiteX0" fmla="*/ 3 w 8160693"/>
              <a:gd name="connsiteY0" fmla="*/ 0 h 744855"/>
              <a:gd name="connsiteX1" fmla="*/ 4632963 w 8160693"/>
              <a:gd name="connsiteY1" fmla="*/ 497840 h 744855"/>
              <a:gd name="connsiteX2" fmla="*/ 8160693 w 8160693"/>
              <a:gd name="connsiteY2" fmla="*/ 744855 h 744855"/>
              <a:gd name="connsiteX0" fmla="*/ 3 w 8150432"/>
              <a:gd name="connsiteY0" fmla="*/ 0 h 1002030"/>
              <a:gd name="connsiteX1" fmla="*/ 4632963 w 8150432"/>
              <a:gd name="connsiteY1" fmla="*/ 497840 h 1002030"/>
              <a:gd name="connsiteX2" fmla="*/ 8150432 w 8150432"/>
              <a:gd name="connsiteY2" fmla="*/ 1002030 h 1002030"/>
              <a:gd name="connsiteX0" fmla="*/ 3 w 4632967"/>
              <a:gd name="connsiteY0" fmla="*/ 0 h 497840"/>
              <a:gd name="connsiteX1" fmla="*/ 4632963 w 4632967"/>
              <a:gd name="connsiteY1" fmla="*/ 497840 h 497840"/>
              <a:gd name="connsiteX0" fmla="*/ 3 w 14672481"/>
              <a:gd name="connsiteY0" fmla="*/ 0 h 427521"/>
              <a:gd name="connsiteX1" fmla="*/ 14672481 w 14672481"/>
              <a:gd name="connsiteY1" fmla="*/ 421640 h 427521"/>
            </a:gdLst>
            <a:ahLst/>
            <a:cxnLst>
              <a:cxn ang="0">
                <a:pos x="connsiteX0" y="connsiteY0"/>
              </a:cxn>
              <a:cxn ang="0">
                <a:pos x="connsiteX1" y="connsiteY1"/>
              </a:cxn>
            </a:cxnLst>
            <a:rect l="l" t="t" r="r" b="b"/>
            <a:pathLst>
              <a:path w="14672481" h="427521">
                <a:moveTo>
                  <a:pt x="3" y="0"/>
                </a:moveTo>
                <a:cubicBezTo>
                  <a:pt x="-3384" y="524086"/>
                  <a:pt x="13177268" y="416560"/>
                  <a:pt x="14672481" y="421640"/>
                </a:cubicBezTo>
              </a:path>
            </a:pathLst>
          </a:custGeom>
          <a:noFill/>
          <a:ln w="9525" cap="flat" cmpd="sng" algn="ctr">
            <a:solidFill>
              <a:schemeClr val="tx1"/>
            </a:solidFill>
            <a:prstDash val="solid"/>
            <a:round/>
            <a:headEnd type="none" w="med" len="med"/>
            <a:tailEnd type="triangl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17" name="任意多边形: 形状 28">
            <a:extLst>
              <a:ext uri="{FF2B5EF4-FFF2-40B4-BE49-F238E27FC236}">
                <a16:creationId xmlns:a16="http://schemas.microsoft.com/office/drawing/2014/main" id="{07D78864-5BA8-426B-BB58-FDD29E9F96D6}"/>
              </a:ext>
            </a:extLst>
          </p:cNvPr>
          <p:cNvSpPr/>
          <p:nvPr/>
        </p:nvSpPr>
        <p:spPr bwMode="auto">
          <a:xfrm rot="15961572" flipH="1">
            <a:off x="7359350" y="2675540"/>
            <a:ext cx="622715" cy="2576482"/>
          </a:xfrm>
          <a:custGeom>
            <a:avLst/>
            <a:gdLst>
              <a:gd name="connsiteX0" fmla="*/ 848597 w 10603425"/>
              <a:gd name="connsiteY0" fmla="*/ 0 h 917895"/>
              <a:gd name="connsiteX1" fmla="*/ 848597 w 10603425"/>
              <a:gd name="connsiteY1" fmla="*/ 782320 h 917895"/>
              <a:gd name="connsiteX2" fmla="*/ 9667477 w 10603425"/>
              <a:gd name="connsiteY2" fmla="*/ 843280 h 917895"/>
              <a:gd name="connsiteX3" fmla="*/ 9921477 w 10603425"/>
              <a:gd name="connsiteY3" fmla="*/ 10160 h 917895"/>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854144 w 10598812"/>
              <a:gd name="connsiteY0" fmla="*/ 0 h 949856"/>
              <a:gd name="connsiteX1" fmla="*/ 843984 w 10598812"/>
              <a:gd name="connsiteY1" fmla="*/ 812800 h 949856"/>
              <a:gd name="connsiteX2" fmla="*/ 9662864 w 10598812"/>
              <a:gd name="connsiteY2" fmla="*/ 873760 h 949856"/>
              <a:gd name="connsiteX3" fmla="*/ 9916864 w 10598812"/>
              <a:gd name="connsiteY3" fmla="*/ 40640 h 949856"/>
              <a:gd name="connsiteX0" fmla="*/ 261061 w 10005729"/>
              <a:gd name="connsiteY0" fmla="*/ 0 h 1099050"/>
              <a:gd name="connsiteX1" fmla="*/ 1896821 w 10005729"/>
              <a:gd name="connsiteY1" fmla="*/ 1046480 h 1099050"/>
              <a:gd name="connsiteX2" fmla="*/ 9069781 w 10005729"/>
              <a:gd name="connsiteY2" fmla="*/ 873760 h 1099050"/>
              <a:gd name="connsiteX3" fmla="*/ 9323781 w 10005729"/>
              <a:gd name="connsiteY3" fmla="*/ 40640 h 1099050"/>
              <a:gd name="connsiteX0" fmla="*/ 49 w 9744717"/>
              <a:gd name="connsiteY0" fmla="*/ 0 h 1099050"/>
              <a:gd name="connsiteX1" fmla="*/ 1635809 w 9744717"/>
              <a:gd name="connsiteY1" fmla="*/ 1046480 h 1099050"/>
              <a:gd name="connsiteX2" fmla="*/ 8808769 w 9744717"/>
              <a:gd name="connsiteY2" fmla="*/ 873760 h 1099050"/>
              <a:gd name="connsiteX3" fmla="*/ 9062769 w 9744717"/>
              <a:gd name="connsiteY3" fmla="*/ 40640 h 1099050"/>
              <a:gd name="connsiteX0" fmla="*/ 1499 w 9746167"/>
              <a:gd name="connsiteY0" fmla="*/ 0 h 929518"/>
              <a:gd name="connsiteX1" fmla="*/ 1393419 w 9746167"/>
              <a:gd name="connsiteY1" fmla="*/ 741680 h 929518"/>
              <a:gd name="connsiteX2" fmla="*/ 8810219 w 9746167"/>
              <a:gd name="connsiteY2" fmla="*/ 873760 h 929518"/>
              <a:gd name="connsiteX3" fmla="*/ 9064219 w 9746167"/>
              <a:gd name="connsiteY3" fmla="*/ 40640 h 929518"/>
              <a:gd name="connsiteX0" fmla="*/ 1499 w 9746167"/>
              <a:gd name="connsiteY0" fmla="*/ 0 h 929518"/>
              <a:gd name="connsiteX1" fmla="*/ 1393419 w 9746167"/>
              <a:gd name="connsiteY1" fmla="*/ 741680 h 929518"/>
              <a:gd name="connsiteX2" fmla="*/ 8810219 w 9746167"/>
              <a:gd name="connsiteY2" fmla="*/ 873760 h 929518"/>
              <a:gd name="connsiteX3" fmla="*/ 9064219 w 9746167"/>
              <a:gd name="connsiteY3" fmla="*/ 40640 h 929518"/>
              <a:gd name="connsiteX0" fmla="*/ 389 w 9745057"/>
              <a:gd name="connsiteY0" fmla="*/ 0 h 909703"/>
              <a:gd name="connsiteX1" fmla="*/ 1453269 w 9745057"/>
              <a:gd name="connsiteY1" fmla="*/ 609600 h 909703"/>
              <a:gd name="connsiteX2" fmla="*/ 8809109 w 9745057"/>
              <a:gd name="connsiteY2" fmla="*/ 873760 h 909703"/>
              <a:gd name="connsiteX3" fmla="*/ 9063109 w 9745057"/>
              <a:gd name="connsiteY3" fmla="*/ 40640 h 909703"/>
              <a:gd name="connsiteX0" fmla="*/ 10 w 9744678"/>
              <a:gd name="connsiteY0" fmla="*/ 0 h 899827"/>
              <a:gd name="connsiteX1" fmla="*/ 1452890 w 9744678"/>
              <a:gd name="connsiteY1" fmla="*/ 609600 h 899827"/>
              <a:gd name="connsiteX2" fmla="*/ 8808730 w 9744678"/>
              <a:gd name="connsiteY2" fmla="*/ 873760 h 899827"/>
              <a:gd name="connsiteX3" fmla="*/ 9062730 w 9744678"/>
              <a:gd name="connsiteY3" fmla="*/ 40640 h 899827"/>
              <a:gd name="connsiteX0" fmla="*/ 275 w 9689430"/>
              <a:gd name="connsiteY0" fmla="*/ 0 h 690274"/>
              <a:gd name="connsiteX1" fmla="*/ 1453155 w 9689430"/>
              <a:gd name="connsiteY1" fmla="*/ 609600 h 690274"/>
              <a:gd name="connsiteX2" fmla="*/ 8707395 w 9689430"/>
              <a:gd name="connsiteY2" fmla="*/ 599440 h 690274"/>
              <a:gd name="connsiteX3" fmla="*/ 9062995 w 9689430"/>
              <a:gd name="connsiteY3" fmla="*/ 40640 h 690274"/>
              <a:gd name="connsiteX0" fmla="*/ 973 w 9063693"/>
              <a:gd name="connsiteY0" fmla="*/ 0 h 609674"/>
              <a:gd name="connsiteX1" fmla="*/ 1453853 w 9063693"/>
              <a:gd name="connsiteY1" fmla="*/ 609600 h 609674"/>
              <a:gd name="connsiteX2" fmla="*/ 9063693 w 9063693"/>
              <a:gd name="connsiteY2" fmla="*/ 40640 h 609674"/>
              <a:gd name="connsiteX0" fmla="*/ 3 w 9062723"/>
              <a:gd name="connsiteY0" fmla="*/ 0 h 497938"/>
              <a:gd name="connsiteX1" fmla="*/ 4632963 w 9062723"/>
              <a:gd name="connsiteY1" fmla="*/ 497840 h 497938"/>
              <a:gd name="connsiteX2" fmla="*/ 9062723 w 9062723"/>
              <a:gd name="connsiteY2" fmla="*/ 40640 h 497938"/>
              <a:gd name="connsiteX0" fmla="*/ 3 w 9062723"/>
              <a:gd name="connsiteY0" fmla="*/ 0 h 498589"/>
              <a:gd name="connsiteX1" fmla="*/ 4632963 w 9062723"/>
              <a:gd name="connsiteY1" fmla="*/ 497840 h 498589"/>
              <a:gd name="connsiteX2" fmla="*/ 9062723 w 9062723"/>
              <a:gd name="connsiteY2" fmla="*/ 40640 h 498589"/>
              <a:gd name="connsiteX0" fmla="*/ 3 w 8971283"/>
              <a:gd name="connsiteY0" fmla="*/ 0 h 498228"/>
              <a:gd name="connsiteX1" fmla="*/ 4632963 w 8971283"/>
              <a:gd name="connsiteY1" fmla="*/ 497840 h 498228"/>
              <a:gd name="connsiteX2" fmla="*/ 8971283 w 8971283"/>
              <a:gd name="connsiteY2" fmla="*/ 30480 h 498228"/>
              <a:gd name="connsiteX0" fmla="*/ 3 w 8160693"/>
              <a:gd name="connsiteY0" fmla="*/ 0 h 889960"/>
              <a:gd name="connsiteX1" fmla="*/ 4632963 w 8160693"/>
              <a:gd name="connsiteY1" fmla="*/ 497840 h 889960"/>
              <a:gd name="connsiteX2" fmla="*/ 8160693 w 8160693"/>
              <a:gd name="connsiteY2" fmla="*/ 744855 h 889960"/>
              <a:gd name="connsiteX0" fmla="*/ 3 w 8160693"/>
              <a:gd name="connsiteY0" fmla="*/ 0 h 744855"/>
              <a:gd name="connsiteX1" fmla="*/ 4632963 w 8160693"/>
              <a:gd name="connsiteY1" fmla="*/ 497840 h 744855"/>
              <a:gd name="connsiteX2" fmla="*/ 8160693 w 8160693"/>
              <a:gd name="connsiteY2" fmla="*/ 744855 h 744855"/>
              <a:gd name="connsiteX0" fmla="*/ 3 w 8150432"/>
              <a:gd name="connsiteY0" fmla="*/ 0 h 1002030"/>
              <a:gd name="connsiteX1" fmla="*/ 4632963 w 8150432"/>
              <a:gd name="connsiteY1" fmla="*/ 497840 h 1002030"/>
              <a:gd name="connsiteX2" fmla="*/ 8150432 w 8150432"/>
              <a:gd name="connsiteY2" fmla="*/ 1002030 h 1002030"/>
              <a:gd name="connsiteX0" fmla="*/ 3 w 4632967"/>
              <a:gd name="connsiteY0" fmla="*/ 0 h 497840"/>
              <a:gd name="connsiteX1" fmla="*/ 4632963 w 4632967"/>
              <a:gd name="connsiteY1" fmla="*/ 497840 h 497840"/>
              <a:gd name="connsiteX0" fmla="*/ 3 w 14672481"/>
              <a:gd name="connsiteY0" fmla="*/ 0 h 427521"/>
              <a:gd name="connsiteX1" fmla="*/ 14672481 w 14672481"/>
              <a:gd name="connsiteY1" fmla="*/ 421640 h 427521"/>
              <a:gd name="connsiteX0" fmla="*/ 3 w 14985483"/>
              <a:gd name="connsiteY0" fmla="*/ 0 h 448830"/>
              <a:gd name="connsiteX1" fmla="*/ 14985487 w 14985483"/>
              <a:gd name="connsiteY1" fmla="*/ 446885 h 448830"/>
              <a:gd name="connsiteX0" fmla="*/ 3 w 14985483"/>
              <a:gd name="connsiteY0" fmla="*/ 0 h 446885"/>
              <a:gd name="connsiteX1" fmla="*/ 14985487 w 14985483"/>
              <a:gd name="connsiteY1" fmla="*/ 446885 h 446885"/>
              <a:gd name="connsiteX0" fmla="*/ 3 w 12343074"/>
              <a:gd name="connsiteY0" fmla="*/ 0 h 449668"/>
              <a:gd name="connsiteX1" fmla="*/ 12343066 w 12343074"/>
              <a:gd name="connsiteY1" fmla="*/ 449668 h 449668"/>
              <a:gd name="connsiteX0" fmla="*/ 3 w 12343074"/>
              <a:gd name="connsiteY0" fmla="*/ 0 h 449668"/>
              <a:gd name="connsiteX1" fmla="*/ 12343066 w 12343074"/>
              <a:gd name="connsiteY1" fmla="*/ 449668 h 449668"/>
              <a:gd name="connsiteX0" fmla="*/ 3 w 13660094"/>
              <a:gd name="connsiteY0" fmla="*/ 0 h 447726"/>
              <a:gd name="connsiteX1" fmla="*/ 13660096 w 13660094"/>
              <a:gd name="connsiteY1" fmla="*/ 447726 h 447726"/>
              <a:gd name="connsiteX0" fmla="*/ -2 w 11844374"/>
              <a:gd name="connsiteY0" fmla="*/ 0 h 447772"/>
              <a:gd name="connsiteX1" fmla="*/ 11844376 w 11844374"/>
              <a:gd name="connsiteY1" fmla="*/ 447772 h 447772"/>
            </a:gdLst>
            <a:ahLst/>
            <a:cxnLst>
              <a:cxn ang="0">
                <a:pos x="connsiteX0" y="connsiteY0"/>
              </a:cxn>
              <a:cxn ang="0">
                <a:pos x="connsiteX1" y="connsiteY1"/>
              </a:cxn>
            </a:cxnLst>
            <a:rect l="l" t="t" r="r" b="b"/>
            <a:pathLst>
              <a:path w="11844374" h="447772">
                <a:moveTo>
                  <a:pt x="-2" y="0"/>
                </a:moveTo>
                <a:cubicBezTo>
                  <a:pt x="2122779" y="198609"/>
                  <a:pt x="1898106" y="445844"/>
                  <a:pt x="11844376" y="447772"/>
                </a:cubicBezTo>
              </a:path>
            </a:pathLst>
          </a:custGeom>
          <a:noFill/>
          <a:ln w="9525" cap="flat" cmpd="sng" algn="ctr">
            <a:solidFill>
              <a:schemeClr val="tx1"/>
            </a:solidFill>
            <a:prstDash val="solid"/>
            <a:round/>
            <a:headEnd type="triangl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graphicFrame>
        <p:nvGraphicFramePr>
          <p:cNvPr id="18" name="表格 11">
            <a:extLst>
              <a:ext uri="{FF2B5EF4-FFF2-40B4-BE49-F238E27FC236}">
                <a16:creationId xmlns:a16="http://schemas.microsoft.com/office/drawing/2014/main" id="{DFF3A9A2-8A49-40F1-8D95-509A4D317861}"/>
              </a:ext>
            </a:extLst>
          </p:cNvPr>
          <p:cNvGraphicFramePr>
            <a:graphicFrameLocks noGrp="1"/>
          </p:cNvGraphicFramePr>
          <p:nvPr>
            <p:extLst>
              <p:ext uri="{D42A27DB-BD31-4B8C-83A1-F6EECF244321}">
                <p14:modId xmlns:p14="http://schemas.microsoft.com/office/powerpoint/2010/main" val="2988890030"/>
              </p:ext>
            </p:extLst>
          </p:nvPr>
        </p:nvGraphicFramePr>
        <p:xfrm>
          <a:off x="5519936" y="2845306"/>
          <a:ext cx="820654" cy="1130933"/>
        </p:xfrm>
        <a:graphic>
          <a:graphicData uri="http://schemas.openxmlformats.org/drawingml/2006/table">
            <a:tbl>
              <a:tblPr firstRow="1" bandRow="1">
                <a:tableStyleId>{91EBBBCC-DAD2-459C-BE2E-F6DE35CF9A28}</a:tableStyleId>
              </a:tblPr>
              <a:tblGrid>
                <a:gridCol w="820654">
                  <a:extLst>
                    <a:ext uri="{9D8B030D-6E8A-4147-A177-3AD203B41FA5}">
                      <a16:colId xmlns:a16="http://schemas.microsoft.com/office/drawing/2014/main" val="2620867882"/>
                    </a:ext>
                  </a:extLst>
                </a:gridCol>
              </a:tblGrid>
              <a:tr h="250759">
                <a:tc>
                  <a:txBody>
                    <a:bodyPr/>
                    <a:lstStyle/>
                    <a:p>
                      <a:pPr algn="ctr"/>
                      <a:r>
                        <a:rPr lang="en-US" altLang="zh-CN" sz="1200" dirty="0"/>
                        <a:t>User</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2687303"/>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5066815"/>
                  </a:ext>
                </a:extLst>
              </a:tr>
              <a:tr h="208966">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4581147"/>
                  </a:ext>
                </a:extLst>
              </a:tr>
            </a:tbl>
          </a:graphicData>
        </a:graphic>
      </p:graphicFrame>
    </p:spTree>
    <p:extLst>
      <p:ext uri="{BB962C8B-B14F-4D97-AF65-F5344CB8AC3E}">
        <p14:creationId xmlns:p14="http://schemas.microsoft.com/office/powerpoint/2010/main" val="151763134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F3A7-71A8-4EDC-BD48-E6A06A6858D4}"/>
              </a:ext>
            </a:extLst>
          </p:cNvPr>
          <p:cNvSpPr>
            <a:spLocks noGrp="1"/>
          </p:cNvSpPr>
          <p:nvPr>
            <p:ph type="title"/>
          </p:nvPr>
        </p:nvSpPr>
        <p:spPr/>
        <p:txBody>
          <a:bodyPr/>
          <a:lstStyle/>
          <a:p>
            <a:r>
              <a:rPr lang="en-US" dirty="0"/>
              <a:t>Finally we have a graph, what next?</a:t>
            </a:r>
          </a:p>
        </p:txBody>
      </p:sp>
      <p:sp>
        <p:nvSpPr>
          <p:cNvPr id="4" name="Slide Number Placeholder 3">
            <a:extLst>
              <a:ext uri="{FF2B5EF4-FFF2-40B4-BE49-F238E27FC236}">
                <a16:creationId xmlns:a16="http://schemas.microsoft.com/office/drawing/2014/main" id="{CDE18E88-3A9F-47B1-9D34-CDB3DD67170E}"/>
              </a:ext>
            </a:extLst>
          </p:cNvPr>
          <p:cNvSpPr>
            <a:spLocks noGrp="1"/>
          </p:cNvSpPr>
          <p:nvPr>
            <p:ph type="sldNum" sz="quarter" idx="4"/>
          </p:nvPr>
        </p:nvSpPr>
        <p:spPr/>
        <p:txBody>
          <a:bodyPr/>
          <a:lstStyle/>
          <a:p>
            <a:fld id="{DC503246-BBCE-4F0A-BCDC-08FC4C52637D}" type="slidenum">
              <a:rPr lang="en-US" smtClean="0"/>
              <a:pPr/>
              <a:t>67</a:t>
            </a:fld>
            <a:endParaRPr lang="en-US"/>
          </a:p>
        </p:txBody>
      </p:sp>
      <p:graphicFrame>
        <p:nvGraphicFramePr>
          <p:cNvPr id="19" name="表格 4">
            <a:extLst>
              <a:ext uri="{FF2B5EF4-FFF2-40B4-BE49-F238E27FC236}">
                <a16:creationId xmlns:a16="http://schemas.microsoft.com/office/drawing/2014/main" id="{9D0BDEF7-A5F0-4590-BE92-890A08852E89}"/>
              </a:ext>
            </a:extLst>
          </p:cNvPr>
          <p:cNvGraphicFramePr>
            <a:graphicFrameLocks noGrp="1"/>
          </p:cNvGraphicFramePr>
          <p:nvPr>
            <p:extLst>
              <p:ext uri="{D42A27DB-BD31-4B8C-83A1-F6EECF244321}">
                <p14:modId xmlns:p14="http://schemas.microsoft.com/office/powerpoint/2010/main" val="2366317112"/>
              </p:ext>
            </p:extLst>
          </p:nvPr>
        </p:nvGraphicFramePr>
        <p:xfrm>
          <a:off x="790112" y="3931920"/>
          <a:ext cx="10830756" cy="1554480"/>
        </p:xfrm>
        <a:graphic>
          <a:graphicData uri="http://schemas.openxmlformats.org/drawingml/2006/table">
            <a:tbl>
              <a:tblPr firstRow="1" bandRow="1">
                <a:tableStyleId>{91EBBBCC-DAD2-459C-BE2E-F6DE35CF9A28}</a:tableStyleId>
              </a:tblPr>
              <a:tblGrid>
                <a:gridCol w="896645">
                  <a:extLst>
                    <a:ext uri="{9D8B030D-6E8A-4147-A177-3AD203B41FA5}">
                      <a16:colId xmlns:a16="http://schemas.microsoft.com/office/drawing/2014/main" val="1531632304"/>
                    </a:ext>
                  </a:extLst>
                </a:gridCol>
                <a:gridCol w="1713391">
                  <a:extLst>
                    <a:ext uri="{9D8B030D-6E8A-4147-A177-3AD203B41FA5}">
                      <a16:colId xmlns:a16="http://schemas.microsoft.com/office/drawing/2014/main" val="2816826519"/>
                    </a:ext>
                  </a:extLst>
                </a:gridCol>
                <a:gridCol w="1596288">
                  <a:extLst>
                    <a:ext uri="{9D8B030D-6E8A-4147-A177-3AD203B41FA5}">
                      <a16:colId xmlns:a16="http://schemas.microsoft.com/office/drawing/2014/main" val="729322964"/>
                    </a:ext>
                  </a:extLst>
                </a:gridCol>
                <a:gridCol w="1402109">
                  <a:extLst>
                    <a:ext uri="{9D8B030D-6E8A-4147-A177-3AD203B41FA5}">
                      <a16:colId xmlns:a16="http://schemas.microsoft.com/office/drawing/2014/main" val="4006452128"/>
                    </a:ext>
                  </a:extLst>
                </a:gridCol>
                <a:gridCol w="1585833">
                  <a:extLst>
                    <a:ext uri="{9D8B030D-6E8A-4147-A177-3AD203B41FA5}">
                      <a16:colId xmlns:a16="http://schemas.microsoft.com/office/drawing/2014/main" val="3222540876"/>
                    </a:ext>
                  </a:extLst>
                </a:gridCol>
                <a:gridCol w="716814">
                  <a:extLst>
                    <a:ext uri="{9D8B030D-6E8A-4147-A177-3AD203B41FA5}">
                      <a16:colId xmlns:a16="http://schemas.microsoft.com/office/drawing/2014/main" val="2620867882"/>
                    </a:ext>
                  </a:extLst>
                </a:gridCol>
                <a:gridCol w="1149443">
                  <a:extLst>
                    <a:ext uri="{9D8B030D-6E8A-4147-A177-3AD203B41FA5}">
                      <a16:colId xmlns:a16="http://schemas.microsoft.com/office/drawing/2014/main" val="2322188597"/>
                    </a:ext>
                  </a:extLst>
                </a:gridCol>
                <a:gridCol w="928292">
                  <a:extLst>
                    <a:ext uri="{9D8B030D-6E8A-4147-A177-3AD203B41FA5}">
                      <a16:colId xmlns:a16="http://schemas.microsoft.com/office/drawing/2014/main" val="1068284410"/>
                    </a:ext>
                  </a:extLst>
                </a:gridCol>
                <a:gridCol w="841941">
                  <a:extLst>
                    <a:ext uri="{9D8B030D-6E8A-4147-A177-3AD203B41FA5}">
                      <a16:colId xmlns:a16="http://schemas.microsoft.com/office/drawing/2014/main" val="134630685"/>
                    </a:ext>
                  </a:extLst>
                </a:gridCol>
              </a:tblGrid>
              <a:tr h="250759">
                <a:tc gridSpan="9">
                  <a:txBody>
                    <a:bodyPr/>
                    <a:lstStyle/>
                    <a:p>
                      <a:pPr algn="ctr"/>
                      <a:r>
                        <a:rPr lang="en-US" altLang="zh-CN" sz="1200" dirty="0" err="1"/>
                        <a:t>AugmentedFraudulentUsers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endParaRPr lang="zh-CN" alt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r>
                        <a:rPr lang="en-US" altLang="zh-CN" sz="1200" dirty="0" err="1"/>
                        <a:t>FraudulentUsers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a: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COUNT(</a:t>
                      </a:r>
                      <a:r>
                        <a:rPr lang="en-US" altLang="zh-CN" sz="800" dirty="0" err="1"/>
                        <a:t>User.MobileInfo</a:t>
                      </a:r>
                      <a:r>
                        <a:rPr lang="en-US" altLang="zh-CN" sz="800" dirty="0"/>
                        <a: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COUNT(</a:t>
                      </a:r>
                      <a:r>
                        <a:rPr lang="en-US" altLang="zh-CN" sz="800" dirty="0" err="1"/>
                        <a:t>User.Topup.CardID</a:t>
                      </a:r>
                      <a:r>
                        <a:rPr lang="en-US" altLang="zh-CN" sz="800" dirty="0"/>
                        <a: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t>MAX(</a:t>
                      </a:r>
                      <a:r>
                        <a:rPr lang="en-US" altLang="zh-CN" sz="800" dirty="0" err="1"/>
                        <a:t>User.Topup.Amount</a:t>
                      </a:r>
                      <a:r>
                        <a:rPr lang="en-US" altLang="zh-CN" sz="800" dirty="0"/>
                        <a: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SUM(</a:t>
                      </a:r>
                      <a:r>
                        <a:rPr lang="en-US" altLang="zh-CN" sz="800" dirty="0" err="1"/>
                        <a:t>User.Topup.Amount</a:t>
                      </a:r>
                      <a:r>
                        <a:rPr lang="en-US" altLang="zh-CN" sz="800" dirty="0"/>
                        <a: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Country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IsFraud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True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False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False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dirty="0"/>
                        <a: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Japan</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7743360"/>
                  </a:ext>
                </a:extLst>
              </a:tr>
            </a:tbl>
          </a:graphicData>
        </a:graphic>
      </p:graphicFrame>
      <p:sp>
        <p:nvSpPr>
          <p:cNvPr id="20" name="Content Placeholder 2">
            <a:extLst>
              <a:ext uri="{FF2B5EF4-FFF2-40B4-BE49-F238E27FC236}">
                <a16:creationId xmlns:a16="http://schemas.microsoft.com/office/drawing/2014/main" id="{9BCA83BF-89E4-4AF7-8429-27038070F6DD}"/>
              </a:ext>
            </a:extLst>
          </p:cNvPr>
          <p:cNvSpPr>
            <a:spLocks noGrp="1"/>
          </p:cNvSpPr>
          <p:nvPr>
            <p:ph idx="1"/>
          </p:nvPr>
        </p:nvSpPr>
        <p:spPr>
          <a:xfrm>
            <a:off x="425038" y="1371600"/>
            <a:ext cx="11424062" cy="1446550"/>
          </a:xfrm>
        </p:spPr>
        <p:txBody>
          <a:bodyPr/>
          <a:lstStyle/>
          <a:p>
            <a:r>
              <a:rPr lang="en-US" dirty="0"/>
              <a:t>How to encode attributes?</a:t>
            </a:r>
          </a:p>
          <a:p>
            <a:r>
              <a:rPr lang="en-US" dirty="0"/>
              <a:t>How to pick an appropriate backbone?</a:t>
            </a:r>
          </a:p>
          <a:p>
            <a:pPr marL="800100" lvl="2" indent="-342900">
              <a:buFont typeface="Arial" panose="020B0604020202020204" pitchFamily="34" charset="0"/>
              <a:buChar char="•"/>
            </a:pPr>
            <a:r>
              <a:rPr lang="en-US" dirty="0"/>
              <a:t>Manual/automated feature engineering (e.g. aggregating the features along PK-FKs first)?</a:t>
            </a:r>
          </a:p>
        </p:txBody>
      </p:sp>
    </p:spTree>
    <p:extLst>
      <p:ext uri="{BB962C8B-B14F-4D97-AF65-F5344CB8AC3E}">
        <p14:creationId xmlns:p14="http://schemas.microsoft.com/office/powerpoint/2010/main" val="236344045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F3A7-71A8-4EDC-BD48-E6A06A6858D4}"/>
              </a:ext>
            </a:extLst>
          </p:cNvPr>
          <p:cNvSpPr>
            <a:spLocks noGrp="1"/>
          </p:cNvSpPr>
          <p:nvPr>
            <p:ph type="title"/>
          </p:nvPr>
        </p:nvSpPr>
        <p:spPr/>
        <p:txBody>
          <a:bodyPr/>
          <a:lstStyle/>
          <a:p>
            <a:r>
              <a:rPr lang="en-US" dirty="0"/>
              <a:t>Finally we have a graph, what next?</a:t>
            </a:r>
          </a:p>
        </p:txBody>
      </p:sp>
      <p:sp>
        <p:nvSpPr>
          <p:cNvPr id="4" name="Slide Number Placeholder 3">
            <a:extLst>
              <a:ext uri="{FF2B5EF4-FFF2-40B4-BE49-F238E27FC236}">
                <a16:creationId xmlns:a16="http://schemas.microsoft.com/office/drawing/2014/main" id="{CDE18E88-3A9F-47B1-9D34-CDB3DD67170E}"/>
              </a:ext>
            </a:extLst>
          </p:cNvPr>
          <p:cNvSpPr>
            <a:spLocks noGrp="1"/>
          </p:cNvSpPr>
          <p:nvPr>
            <p:ph type="sldNum" sz="quarter" idx="4"/>
          </p:nvPr>
        </p:nvSpPr>
        <p:spPr/>
        <p:txBody>
          <a:bodyPr/>
          <a:lstStyle/>
          <a:p>
            <a:fld id="{DC503246-BBCE-4F0A-BCDC-08FC4C52637D}" type="slidenum">
              <a:rPr lang="en-US" smtClean="0"/>
              <a:pPr/>
              <a:t>68</a:t>
            </a:fld>
            <a:endParaRPr lang="en-US"/>
          </a:p>
        </p:txBody>
      </p:sp>
      <p:sp>
        <p:nvSpPr>
          <p:cNvPr id="20" name="Content Placeholder 2">
            <a:extLst>
              <a:ext uri="{FF2B5EF4-FFF2-40B4-BE49-F238E27FC236}">
                <a16:creationId xmlns:a16="http://schemas.microsoft.com/office/drawing/2014/main" id="{9BCA83BF-89E4-4AF7-8429-27038070F6DD}"/>
              </a:ext>
            </a:extLst>
          </p:cNvPr>
          <p:cNvSpPr>
            <a:spLocks noGrp="1"/>
          </p:cNvSpPr>
          <p:nvPr>
            <p:ph idx="1"/>
          </p:nvPr>
        </p:nvSpPr>
        <p:spPr>
          <a:xfrm>
            <a:off x="425038" y="1371600"/>
            <a:ext cx="6003194" cy="1754326"/>
          </a:xfrm>
        </p:spPr>
        <p:txBody>
          <a:bodyPr/>
          <a:lstStyle/>
          <a:p>
            <a:r>
              <a:rPr lang="en-US" dirty="0"/>
              <a:t>How to encode attributes?</a:t>
            </a:r>
          </a:p>
          <a:p>
            <a:r>
              <a:rPr lang="en-US" dirty="0"/>
              <a:t>How to pick an appropriate backbone?</a:t>
            </a:r>
          </a:p>
          <a:p>
            <a:pPr marL="800100" lvl="2" indent="-342900">
              <a:buFont typeface="Arial" panose="020B0604020202020204" pitchFamily="34" charset="0"/>
              <a:buChar char="•"/>
            </a:pPr>
            <a:r>
              <a:rPr lang="en-US" dirty="0"/>
              <a:t>Neural networks on graphs (message passing neural nets, transformers, …)?</a:t>
            </a:r>
          </a:p>
        </p:txBody>
      </p:sp>
      <p:pic>
        <p:nvPicPr>
          <p:cNvPr id="6" name="Picture 5">
            <a:extLst>
              <a:ext uri="{FF2B5EF4-FFF2-40B4-BE49-F238E27FC236}">
                <a16:creationId xmlns:a16="http://schemas.microsoft.com/office/drawing/2014/main" id="{A6D51A66-4E53-41A5-930B-FC46DD263C45}"/>
              </a:ext>
            </a:extLst>
          </p:cNvPr>
          <p:cNvPicPr>
            <a:picLocks noChangeAspect="1"/>
          </p:cNvPicPr>
          <p:nvPr/>
        </p:nvPicPr>
        <p:blipFill>
          <a:blip r:embed="rId3"/>
          <a:stretch>
            <a:fillRect/>
          </a:stretch>
        </p:blipFill>
        <p:spPr>
          <a:xfrm>
            <a:off x="7580056" y="990076"/>
            <a:ext cx="3177535" cy="2222747"/>
          </a:xfrm>
          <a:prstGeom prst="rect">
            <a:avLst/>
          </a:prstGeom>
        </p:spPr>
      </p:pic>
      <p:pic>
        <p:nvPicPr>
          <p:cNvPr id="7" name="Picture 6">
            <a:extLst>
              <a:ext uri="{FF2B5EF4-FFF2-40B4-BE49-F238E27FC236}">
                <a16:creationId xmlns:a16="http://schemas.microsoft.com/office/drawing/2014/main" id="{B5A9D079-0285-44A8-AB83-4168D43C473F}"/>
              </a:ext>
            </a:extLst>
          </p:cNvPr>
          <p:cNvPicPr>
            <a:picLocks noChangeAspect="1"/>
          </p:cNvPicPr>
          <p:nvPr/>
        </p:nvPicPr>
        <p:blipFill>
          <a:blip r:embed="rId4"/>
          <a:stretch>
            <a:fillRect/>
          </a:stretch>
        </p:blipFill>
        <p:spPr>
          <a:xfrm>
            <a:off x="7203293" y="3457560"/>
            <a:ext cx="4278571" cy="3073153"/>
          </a:xfrm>
          <a:prstGeom prst="rect">
            <a:avLst/>
          </a:prstGeom>
        </p:spPr>
      </p:pic>
      <p:pic>
        <p:nvPicPr>
          <p:cNvPr id="9" name="Picture 2">
            <a:extLst>
              <a:ext uri="{FF2B5EF4-FFF2-40B4-BE49-F238E27FC236}">
                <a16:creationId xmlns:a16="http://schemas.microsoft.com/office/drawing/2014/main" id="{226AB093-3796-46E9-A81C-9634E78A4D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6255" y="3664495"/>
            <a:ext cx="2381634" cy="24632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BAB2963D-9679-42B6-93C8-7245A32B3730}"/>
              </a:ext>
            </a:extLst>
          </p:cNvPr>
          <p:cNvCxnSpPr/>
          <p:nvPr/>
        </p:nvCxnSpPr>
        <p:spPr>
          <a:xfrm flipV="1">
            <a:off x="5367528" y="2697480"/>
            <a:ext cx="2350008" cy="1472184"/>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4B94D7D-ED7B-4BE2-9573-26AFDC62AED0}"/>
              </a:ext>
            </a:extLst>
          </p:cNvPr>
          <p:cNvCxnSpPr>
            <a:cxnSpLocks/>
          </p:cNvCxnSpPr>
          <p:nvPr/>
        </p:nvCxnSpPr>
        <p:spPr>
          <a:xfrm>
            <a:off x="5497889" y="5110330"/>
            <a:ext cx="1626483" cy="120038"/>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47783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F3A7-71A8-4EDC-BD48-E6A06A6858D4}"/>
              </a:ext>
            </a:extLst>
          </p:cNvPr>
          <p:cNvSpPr>
            <a:spLocks noGrp="1"/>
          </p:cNvSpPr>
          <p:nvPr>
            <p:ph type="title"/>
          </p:nvPr>
        </p:nvSpPr>
        <p:spPr/>
        <p:txBody>
          <a:bodyPr/>
          <a:lstStyle/>
          <a:p>
            <a:r>
              <a:rPr lang="en-US" dirty="0"/>
              <a:t>Finally we have a graph, what next?</a:t>
            </a:r>
          </a:p>
        </p:txBody>
      </p:sp>
      <p:sp>
        <p:nvSpPr>
          <p:cNvPr id="3" name="Content Placeholder 2">
            <a:extLst>
              <a:ext uri="{FF2B5EF4-FFF2-40B4-BE49-F238E27FC236}">
                <a16:creationId xmlns:a16="http://schemas.microsoft.com/office/drawing/2014/main" id="{B26D57E7-35C2-4CF8-BE4C-A9BC871549C7}"/>
              </a:ext>
            </a:extLst>
          </p:cNvPr>
          <p:cNvSpPr>
            <a:spLocks noGrp="1"/>
          </p:cNvSpPr>
          <p:nvPr>
            <p:ph idx="1"/>
          </p:nvPr>
        </p:nvSpPr>
        <p:spPr>
          <a:xfrm>
            <a:off x="425038" y="1371600"/>
            <a:ext cx="11424062" cy="1508105"/>
          </a:xfrm>
        </p:spPr>
        <p:txBody>
          <a:bodyPr/>
          <a:lstStyle/>
          <a:p>
            <a:r>
              <a:rPr lang="en-US" dirty="0"/>
              <a:t>How to encode attributes?</a:t>
            </a:r>
          </a:p>
          <a:p>
            <a:r>
              <a:rPr lang="en-US" dirty="0"/>
              <a:t>How to pick an appropriate backbone?</a:t>
            </a:r>
          </a:p>
          <a:p>
            <a:r>
              <a:rPr lang="en-US" dirty="0"/>
              <a:t>How to deal with timestamps during training?</a:t>
            </a:r>
          </a:p>
        </p:txBody>
      </p:sp>
      <p:sp>
        <p:nvSpPr>
          <p:cNvPr id="4" name="Slide Number Placeholder 3">
            <a:extLst>
              <a:ext uri="{FF2B5EF4-FFF2-40B4-BE49-F238E27FC236}">
                <a16:creationId xmlns:a16="http://schemas.microsoft.com/office/drawing/2014/main" id="{CDE18E88-3A9F-47B1-9D34-CDB3DD67170E}"/>
              </a:ext>
            </a:extLst>
          </p:cNvPr>
          <p:cNvSpPr>
            <a:spLocks noGrp="1"/>
          </p:cNvSpPr>
          <p:nvPr>
            <p:ph type="sldNum" sz="quarter" idx="4"/>
          </p:nvPr>
        </p:nvSpPr>
        <p:spPr/>
        <p:txBody>
          <a:bodyPr/>
          <a:lstStyle/>
          <a:p>
            <a:fld id="{DC503246-BBCE-4F0A-BCDC-08FC4C52637D}" type="slidenum">
              <a:rPr lang="en-US" smtClean="0"/>
              <a:pPr/>
              <a:t>69</a:t>
            </a:fld>
            <a:endParaRPr lang="en-US" dirty="0"/>
          </a:p>
        </p:txBody>
      </p:sp>
      <p:graphicFrame>
        <p:nvGraphicFramePr>
          <p:cNvPr id="24" name="表格 4">
            <a:extLst>
              <a:ext uri="{FF2B5EF4-FFF2-40B4-BE49-F238E27FC236}">
                <a16:creationId xmlns:a16="http://schemas.microsoft.com/office/drawing/2014/main" id="{215AD963-30B7-4E3A-A701-D64C4CF43851}"/>
              </a:ext>
            </a:extLst>
          </p:cNvPr>
          <p:cNvGraphicFramePr>
            <a:graphicFrameLocks noGrp="1"/>
          </p:cNvGraphicFramePr>
          <p:nvPr>
            <p:extLst>
              <p:ext uri="{D42A27DB-BD31-4B8C-83A1-F6EECF244321}">
                <p14:modId xmlns:p14="http://schemas.microsoft.com/office/powerpoint/2010/main" val="965773114"/>
              </p:ext>
            </p:extLst>
          </p:nvPr>
        </p:nvGraphicFramePr>
        <p:xfrm>
          <a:off x="8440264" y="4264230"/>
          <a:ext cx="3108164" cy="1554480"/>
        </p:xfrm>
        <a:graphic>
          <a:graphicData uri="http://schemas.openxmlformats.org/drawingml/2006/table">
            <a:tbl>
              <a:tblPr firstRow="1" bandRow="1">
                <a:tableStyleId>{91EBBBCC-DAD2-459C-BE2E-F6DE35CF9A28}</a:tableStyleId>
              </a:tblPr>
              <a:tblGrid>
                <a:gridCol w="777041">
                  <a:extLst>
                    <a:ext uri="{9D8B030D-6E8A-4147-A177-3AD203B41FA5}">
                      <a16:colId xmlns:a16="http://schemas.microsoft.com/office/drawing/2014/main" val="2620867882"/>
                    </a:ext>
                  </a:extLst>
                </a:gridCol>
                <a:gridCol w="777041">
                  <a:extLst>
                    <a:ext uri="{9D8B030D-6E8A-4147-A177-3AD203B41FA5}">
                      <a16:colId xmlns:a16="http://schemas.microsoft.com/office/drawing/2014/main" val="2322188597"/>
                    </a:ext>
                  </a:extLst>
                </a:gridCol>
                <a:gridCol w="777041">
                  <a:extLst>
                    <a:ext uri="{9D8B030D-6E8A-4147-A177-3AD203B41FA5}">
                      <a16:colId xmlns:a16="http://schemas.microsoft.com/office/drawing/2014/main" val="1068284410"/>
                    </a:ext>
                  </a:extLst>
                </a:gridCol>
                <a:gridCol w="777041">
                  <a:extLst>
                    <a:ext uri="{9D8B030D-6E8A-4147-A177-3AD203B41FA5}">
                      <a16:colId xmlns:a16="http://schemas.microsoft.com/office/drawing/2014/main" val="134630685"/>
                    </a:ext>
                  </a:extLst>
                </a:gridCol>
              </a:tblGrid>
              <a:tr h="250759">
                <a:tc gridSpan="4">
                  <a:txBody>
                    <a:bodyPr/>
                    <a:lstStyle/>
                    <a:p>
                      <a:pPr algn="ctr"/>
                      <a:r>
                        <a:rPr lang="en-US" altLang="zh-CN" sz="1200" dirty="0"/>
                        <a: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IsFraud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True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False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N/A</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solidFill>
                            <a:schemeClr val="accent2"/>
                          </a:solidFill>
                        </a:rPr>
                        <a:t>2002/05/08</a:t>
                      </a:r>
                      <a:endParaRPr lang="zh-CN" altLang="en-US" sz="800" b="1"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4581147"/>
                  </a:ext>
                </a:extLst>
              </a:tr>
              <a:tr h="208966">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solidFill>
                            <a:schemeClr val="accent2"/>
                          </a:solidFill>
                        </a:rPr>
                        <a:t>2002/05/08</a:t>
                      </a:r>
                      <a:endParaRPr lang="zh-CN" altLang="en-US" sz="800" b="1"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MI</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57743360"/>
                  </a:ext>
                </a:extLst>
              </a:tr>
            </a:tbl>
          </a:graphicData>
        </a:graphic>
      </p:graphicFrame>
      <p:graphicFrame>
        <p:nvGraphicFramePr>
          <p:cNvPr id="25" name="表格 4">
            <a:extLst>
              <a:ext uri="{FF2B5EF4-FFF2-40B4-BE49-F238E27FC236}">
                <a16:creationId xmlns:a16="http://schemas.microsoft.com/office/drawing/2014/main" id="{C99556B3-2F4E-4318-95A8-4FFB22BF0A1E}"/>
              </a:ext>
            </a:extLst>
          </p:cNvPr>
          <p:cNvGraphicFramePr>
            <a:graphicFrameLocks noGrp="1"/>
          </p:cNvGraphicFramePr>
          <p:nvPr>
            <p:extLst>
              <p:ext uri="{D42A27DB-BD31-4B8C-83A1-F6EECF244321}">
                <p14:modId xmlns:p14="http://schemas.microsoft.com/office/powerpoint/2010/main" val="2376830648"/>
              </p:ext>
            </p:extLst>
          </p:nvPr>
        </p:nvGraphicFramePr>
        <p:xfrm>
          <a:off x="627396" y="4184667"/>
          <a:ext cx="3816425" cy="1554480"/>
        </p:xfrm>
        <a:graphic>
          <a:graphicData uri="http://schemas.openxmlformats.org/drawingml/2006/table">
            <a:tbl>
              <a:tblPr firstRow="1" bandRow="1">
                <a:tableStyleId>{91EBBBCC-DAD2-459C-BE2E-F6DE35CF9A28}</a:tableStyleId>
              </a:tblPr>
              <a:tblGrid>
                <a:gridCol w="763285">
                  <a:extLst>
                    <a:ext uri="{9D8B030D-6E8A-4147-A177-3AD203B41FA5}">
                      <a16:colId xmlns:a16="http://schemas.microsoft.com/office/drawing/2014/main" val="2620867882"/>
                    </a:ext>
                  </a:extLst>
                </a:gridCol>
                <a:gridCol w="763285">
                  <a:extLst>
                    <a:ext uri="{9D8B030D-6E8A-4147-A177-3AD203B41FA5}">
                      <a16:colId xmlns:a16="http://schemas.microsoft.com/office/drawing/2014/main" val="2322188597"/>
                    </a:ext>
                  </a:extLst>
                </a:gridCol>
                <a:gridCol w="763285">
                  <a:extLst>
                    <a:ext uri="{9D8B030D-6E8A-4147-A177-3AD203B41FA5}">
                      <a16:colId xmlns:a16="http://schemas.microsoft.com/office/drawing/2014/main" val="134630685"/>
                    </a:ext>
                  </a:extLst>
                </a:gridCol>
                <a:gridCol w="763285">
                  <a:extLst>
                    <a:ext uri="{9D8B030D-6E8A-4147-A177-3AD203B41FA5}">
                      <a16:colId xmlns:a16="http://schemas.microsoft.com/office/drawing/2014/main" val="329182359"/>
                    </a:ext>
                  </a:extLst>
                </a:gridCol>
                <a:gridCol w="763285">
                  <a:extLst>
                    <a:ext uri="{9D8B030D-6E8A-4147-A177-3AD203B41FA5}">
                      <a16:colId xmlns:a16="http://schemas.microsoft.com/office/drawing/2014/main" val="2969143317"/>
                    </a:ext>
                  </a:extLst>
                </a:gridCol>
              </a:tblGrid>
              <a:tr h="250759">
                <a:tc gridSpan="5">
                  <a:txBody>
                    <a:bodyPr/>
                    <a:lstStyle/>
                    <a:p>
                      <a:pPr algn="ctr"/>
                      <a:r>
                        <a:rPr lang="en-US" altLang="zh-CN" sz="1200" dirty="0" err="1"/>
                        <a:t>MobileInfo</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OS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AppVer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IP</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Android 13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2002/05/09</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7743360"/>
                  </a:ext>
                </a:extLst>
              </a:tr>
            </a:tbl>
          </a:graphicData>
        </a:graphic>
      </p:graphicFrame>
    </p:spTree>
    <p:extLst>
      <p:ext uri="{BB962C8B-B14F-4D97-AF65-F5344CB8AC3E}">
        <p14:creationId xmlns:p14="http://schemas.microsoft.com/office/powerpoint/2010/main" val="38418586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D0CF96B-6BC6-FF7E-A865-8A2498233F77}"/>
              </a:ext>
            </a:extLst>
          </p:cNvPr>
          <p:cNvSpPr>
            <a:spLocks noGrp="1"/>
          </p:cNvSpPr>
          <p:nvPr>
            <p:ph type="pic" idx="1"/>
          </p:nvPr>
        </p:nvSpPr>
        <p:spPr/>
      </p:sp>
      <p:sp>
        <p:nvSpPr>
          <p:cNvPr id="13" name="Text Placeholder 12">
            <a:extLst>
              <a:ext uri="{FF2B5EF4-FFF2-40B4-BE49-F238E27FC236}">
                <a16:creationId xmlns:a16="http://schemas.microsoft.com/office/drawing/2014/main" id="{0BEAF5B1-E225-FBD5-3C86-2E9D095E3C4D}"/>
              </a:ext>
            </a:extLst>
          </p:cNvPr>
          <p:cNvSpPr>
            <a:spLocks noGrp="1"/>
          </p:cNvSpPr>
          <p:nvPr>
            <p:ph type="body" sz="half" idx="2"/>
          </p:nvPr>
        </p:nvSpPr>
        <p:spPr>
          <a:xfrm>
            <a:off x="425038" y="2171700"/>
            <a:ext cx="4032662" cy="2022092"/>
          </a:xfrm>
        </p:spPr>
        <p:txBody>
          <a:bodyPr/>
          <a:lstStyle/>
          <a:p>
            <a:r>
              <a:rPr lang="en-US" dirty="0"/>
              <a:t>In graph ML, methods could be either:</a:t>
            </a:r>
          </a:p>
          <a:p>
            <a:pPr marL="285750" indent="-285750">
              <a:buFont typeface="Arial" panose="020B0604020202020204" pitchFamily="34" charset="0"/>
              <a:buChar char="•"/>
            </a:pPr>
            <a:r>
              <a:rPr lang="en-US" i="1" dirty="0" err="1"/>
              <a:t>Transductive</a:t>
            </a:r>
            <a:r>
              <a:rPr lang="en-US" dirty="0"/>
              <a:t> (graph topology is known beforehand and unchanged)</a:t>
            </a:r>
          </a:p>
          <a:p>
            <a:pPr marL="742950" lvl="1" indent="-285750">
              <a:buFont typeface="Arial" panose="020B0604020202020204" pitchFamily="34" charset="0"/>
              <a:buChar char="•"/>
            </a:pPr>
            <a:r>
              <a:rPr lang="en-US" dirty="0"/>
              <a:t>Network embeddings, matrix factorization, knowledge graph embeddings…</a:t>
            </a:r>
          </a:p>
          <a:p>
            <a:pPr marL="285750" indent="-285750">
              <a:buFont typeface="Arial" panose="020B0604020202020204" pitchFamily="34" charset="0"/>
              <a:buChar char="•"/>
            </a:pPr>
            <a:endParaRPr lang="en-US" i="1" dirty="0"/>
          </a:p>
        </p:txBody>
      </p:sp>
      <p:sp>
        <p:nvSpPr>
          <p:cNvPr id="2" name="Slide Number Placeholder 5">
            <a:extLst>
              <a:ext uri="{FF2B5EF4-FFF2-40B4-BE49-F238E27FC236}">
                <a16:creationId xmlns:a16="http://schemas.microsoft.com/office/drawing/2014/main" id="{17F28D7C-CAE0-1440-2702-3DC8C389052A}"/>
              </a:ext>
            </a:extLst>
          </p:cNvPr>
          <p:cNvSpPr>
            <a:spLocks noGrp="1"/>
          </p:cNvSpPr>
          <p:nvPr>
            <p:ph type="sldNum" sz="quarter" idx="4"/>
          </p:nvPr>
        </p:nvSpPr>
        <p:spPr>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7</a:t>
            </a:fld>
            <a:endParaRPr lang="en-US"/>
          </a:p>
        </p:txBody>
      </p:sp>
      <p:sp>
        <p:nvSpPr>
          <p:cNvPr id="11" name="Title 10">
            <a:extLst>
              <a:ext uri="{FF2B5EF4-FFF2-40B4-BE49-F238E27FC236}">
                <a16:creationId xmlns:a16="http://schemas.microsoft.com/office/drawing/2014/main" id="{2351DB96-DD85-678C-6F31-F451BA988349}"/>
              </a:ext>
            </a:extLst>
          </p:cNvPr>
          <p:cNvSpPr>
            <a:spLocks noGrp="1"/>
          </p:cNvSpPr>
          <p:nvPr>
            <p:ph type="title"/>
          </p:nvPr>
        </p:nvSpPr>
        <p:spPr/>
        <p:txBody>
          <a:bodyPr/>
          <a:lstStyle/>
          <a:p>
            <a:r>
              <a:rPr lang="en-US" dirty="0"/>
              <a:t>What is Graph ML?</a:t>
            </a:r>
          </a:p>
        </p:txBody>
      </p:sp>
      <p:pic>
        <p:nvPicPr>
          <p:cNvPr id="4098" name="Picture 2" descr="node2vec">
            <a:extLst>
              <a:ext uri="{FF2B5EF4-FFF2-40B4-BE49-F238E27FC236}">
                <a16:creationId xmlns:a16="http://schemas.microsoft.com/office/drawing/2014/main" id="{4637916D-3002-49FA-AE8C-253EAB4FC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632" y="860219"/>
            <a:ext cx="2352675" cy="158115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E9B5146-612C-4FDE-BD84-8C9F842F9917}"/>
              </a:ext>
            </a:extLst>
          </p:cNvPr>
          <p:cNvSpPr txBox="1"/>
          <p:nvPr/>
        </p:nvSpPr>
        <p:spPr>
          <a:xfrm>
            <a:off x="6141339" y="2576520"/>
            <a:ext cx="1397820" cy="369332"/>
          </a:xfrm>
          <a:prstGeom prst="rect">
            <a:avLst/>
          </a:prstGeom>
          <a:noFill/>
        </p:spPr>
        <p:txBody>
          <a:bodyPr wrap="none" lIns="0" rIns="0" rtlCol="0">
            <a:spAutoFit/>
          </a:bodyPr>
          <a:lstStyle/>
          <a:p>
            <a:pPr algn="ctr"/>
            <a:r>
              <a:rPr lang="en-US" dirty="0"/>
              <a:t>Node2vec [1]</a:t>
            </a:r>
          </a:p>
        </p:txBody>
      </p:sp>
      <p:pic>
        <p:nvPicPr>
          <p:cNvPr id="4100" name="Picture 4" descr="Matrix Factorization">
            <a:extLst>
              <a:ext uri="{FF2B5EF4-FFF2-40B4-BE49-F238E27FC236}">
                <a16:creationId xmlns:a16="http://schemas.microsoft.com/office/drawing/2014/main" id="{17808A37-5D45-4A59-9118-5836FCBF93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4054" y="3326995"/>
            <a:ext cx="4234649" cy="238199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609C3C0-D99F-4F37-BFBC-E8365B977D96}"/>
              </a:ext>
            </a:extLst>
          </p:cNvPr>
          <p:cNvSpPr txBox="1"/>
          <p:nvPr/>
        </p:nvSpPr>
        <p:spPr>
          <a:xfrm>
            <a:off x="6495358" y="5524319"/>
            <a:ext cx="2055051" cy="369332"/>
          </a:xfrm>
          <a:prstGeom prst="rect">
            <a:avLst/>
          </a:prstGeom>
          <a:noFill/>
        </p:spPr>
        <p:txBody>
          <a:bodyPr wrap="none" lIns="0" rIns="0" rtlCol="0">
            <a:spAutoFit/>
          </a:bodyPr>
          <a:lstStyle/>
          <a:p>
            <a:pPr algn="ctr"/>
            <a:r>
              <a:rPr lang="en-US" dirty="0"/>
              <a:t>Matrix factorization</a:t>
            </a:r>
          </a:p>
        </p:txBody>
      </p:sp>
    </p:spTree>
    <p:extLst>
      <p:ext uri="{BB962C8B-B14F-4D97-AF65-F5344CB8AC3E}">
        <p14:creationId xmlns:p14="http://schemas.microsoft.com/office/powerpoint/2010/main" val="48185199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F3A7-71A8-4EDC-BD48-E6A06A6858D4}"/>
              </a:ext>
            </a:extLst>
          </p:cNvPr>
          <p:cNvSpPr>
            <a:spLocks noGrp="1"/>
          </p:cNvSpPr>
          <p:nvPr>
            <p:ph type="title"/>
          </p:nvPr>
        </p:nvSpPr>
        <p:spPr/>
        <p:txBody>
          <a:bodyPr/>
          <a:lstStyle/>
          <a:p>
            <a:r>
              <a:rPr lang="en-US" dirty="0"/>
              <a:t>Finally we have a graph, what next?</a:t>
            </a:r>
          </a:p>
        </p:txBody>
      </p:sp>
      <p:sp>
        <p:nvSpPr>
          <p:cNvPr id="3" name="Content Placeholder 2">
            <a:extLst>
              <a:ext uri="{FF2B5EF4-FFF2-40B4-BE49-F238E27FC236}">
                <a16:creationId xmlns:a16="http://schemas.microsoft.com/office/drawing/2014/main" id="{B26D57E7-35C2-4CF8-BE4C-A9BC871549C7}"/>
              </a:ext>
            </a:extLst>
          </p:cNvPr>
          <p:cNvSpPr>
            <a:spLocks noGrp="1"/>
          </p:cNvSpPr>
          <p:nvPr>
            <p:ph idx="1"/>
          </p:nvPr>
        </p:nvSpPr>
        <p:spPr>
          <a:xfrm>
            <a:off x="425038" y="1371600"/>
            <a:ext cx="11424062" cy="1508105"/>
          </a:xfrm>
        </p:spPr>
        <p:txBody>
          <a:bodyPr/>
          <a:lstStyle/>
          <a:p>
            <a:r>
              <a:rPr lang="en-US" dirty="0"/>
              <a:t>How to encode attributes?</a:t>
            </a:r>
          </a:p>
          <a:p>
            <a:r>
              <a:rPr lang="en-US" dirty="0"/>
              <a:t>How to pick an appropriate backbone?</a:t>
            </a:r>
          </a:p>
          <a:p>
            <a:r>
              <a:rPr lang="en-US" dirty="0"/>
              <a:t>How to deal with timestamps during training?</a:t>
            </a:r>
          </a:p>
        </p:txBody>
      </p:sp>
      <p:sp>
        <p:nvSpPr>
          <p:cNvPr id="4" name="Slide Number Placeholder 3">
            <a:extLst>
              <a:ext uri="{FF2B5EF4-FFF2-40B4-BE49-F238E27FC236}">
                <a16:creationId xmlns:a16="http://schemas.microsoft.com/office/drawing/2014/main" id="{CDE18E88-3A9F-47B1-9D34-CDB3DD67170E}"/>
              </a:ext>
            </a:extLst>
          </p:cNvPr>
          <p:cNvSpPr>
            <a:spLocks noGrp="1"/>
          </p:cNvSpPr>
          <p:nvPr>
            <p:ph type="sldNum" sz="quarter" idx="4"/>
          </p:nvPr>
        </p:nvSpPr>
        <p:spPr/>
        <p:txBody>
          <a:bodyPr/>
          <a:lstStyle/>
          <a:p>
            <a:fld id="{DC503246-BBCE-4F0A-BCDC-08FC4C52637D}" type="slidenum">
              <a:rPr lang="en-US" smtClean="0"/>
              <a:pPr/>
              <a:t>70</a:t>
            </a:fld>
            <a:endParaRPr lang="en-US"/>
          </a:p>
        </p:txBody>
      </p:sp>
      <p:graphicFrame>
        <p:nvGraphicFramePr>
          <p:cNvPr id="24" name="表格 4">
            <a:extLst>
              <a:ext uri="{FF2B5EF4-FFF2-40B4-BE49-F238E27FC236}">
                <a16:creationId xmlns:a16="http://schemas.microsoft.com/office/drawing/2014/main" id="{215AD963-30B7-4E3A-A701-D64C4CF43851}"/>
              </a:ext>
            </a:extLst>
          </p:cNvPr>
          <p:cNvGraphicFramePr>
            <a:graphicFrameLocks noGrp="1"/>
          </p:cNvGraphicFramePr>
          <p:nvPr>
            <p:extLst>
              <p:ext uri="{D42A27DB-BD31-4B8C-83A1-F6EECF244321}">
                <p14:modId xmlns:p14="http://schemas.microsoft.com/office/powerpoint/2010/main" val="3589896665"/>
              </p:ext>
            </p:extLst>
          </p:nvPr>
        </p:nvGraphicFramePr>
        <p:xfrm>
          <a:off x="8440264" y="4264230"/>
          <a:ext cx="3108164" cy="1554480"/>
        </p:xfrm>
        <a:graphic>
          <a:graphicData uri="http://schemas.openxmlformats.org/drawingml/2006/table">
            <a:tbl>
              <a:tblPr firstRow="1" bandRow="1">
                <a:tableStyleId>{91EBBBCC-DAD2-459C-BE2E-F6DE35CF9A28}</a:tableStyleId>
              </a:tblPr>
              <a:tblGrid>
                <a:gridCol w="777041">
                  <a:extLst>
                    <a:ext uri="{9D8B030D-6E8A-4147-A177-3AD203B41FA5}">
                      <a16:colId xmlns:a16="http://schemas.microsoft.com/office/drawing/2014/main" val="2620867882"/>
                    </a:ext>
                  </a:extLst>
                </a:gridCol>
                <a:gridCol w="777041">
                  <a:extLst>
                    <a:ext uri="{9D8B030D-6E8A-4147-A177-3AD203B41FA5}">
                      <a16:colId xmlns:a16="http://schemas.microsoft.com/office/drawing/2014/main" val="2322188597"/>
                    </a:ext>
                  </a:extLst>
                </a:gridCol>
                <a:gridCol w="777041">
                  <a:extLst>
                    <a:ext uri="{9D8B030D-6E8A-4147-A177-3AD203B41FA5}">
                      <a16:colId xmlns:a16="http://schemas.microsoft.com/office/drawing/2014/main" val="1068284410"/>
                    </a:ext>
                  </a:extLst>
                </a:gridCol>
                <a:gridCol w="777041">
                  <a:extLst>
                    <a:ext uri="{9D8B030D-6E8A-4147-A177-3AD203B41FA5}">
                      <a16:colId xmlns:a16="http://schemas.microsoft.com/office/drawing/2014/main" val="134630685"/>
                    </a:ext>
                  </a:extLst>
                </a:gridCol>
              </a:tblGrid>
              <a:tr h="250759">
                <a:tc gridSpan="4">
                  <a:txBody>
                    <a:bodyPr/>
                    <a:lstStyle/>
                    <a:p>
                      <a:pPr algn="ctr"/>
                      <a:r>
                        <a:rPr lang="en-US" altLang="zh-CN" sz="1200" dirty="0"/>
                        <a: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b="1" dirty="0" err="1"/>
                        <a:t>IsFraud</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solidFill>
                            <a:schemeClr val="accent1"/>
                          </a:solidFill>
                        </a:rPr>
                        <a:t>2002/05/06</a:t>
                      </a:r>
                      <a:endParaRPr lang="zh-CN" altLang="en-US" sz="800"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True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solidFill>
                            <a:schemeClr val="accent1"/>
                          </a:solidFill>
                        </a:rPr>
                        <a:t>2002/05/06</a:t>
                      </a:r>
                      <a:endParaRPr lang="zh-CN" altLang="en-US" sz="800"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False</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solidFill>
                            <a:schemeClr val="accent1"/>
                          </a:solidFill>
                        </a:rPr>
                        <a:t>2002/05/08</a:t>
                      </a:r>
                      <a:endParaRPr lang="zh-CN" altLang="en-US" sz="800"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NY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N/A</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solidFill>
                            <a:schemeClr val="accent2"/>
                          </a:solidFill>
                        </a:rPr>
                        <a:t>2002/05/08</a:t>
                      </a:r>
                      <a:endParaRPr lang="zh-CN" altLang="en-US" sz="800" b="1"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PA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4581147"/>
                  </a:ext>
                </a:extLst>
              </a:tr>
              <a:tr h="208966">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solidFill>
                            <a:schemeClr val="accent2"/>
                          </a:solidFill>
                        </a:rPr>
                        <a:t>2002/05/08</a:t>
                      </a:r>
                      <a:endParaRPr lang="zh-CN" altLang="en-US" sz="800" b="1"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MI</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b="1" dirty="0"/>
                        <a:t>?</a:t>
                      </a:r>
                      <a:endParaRPr lang="zh-CN" altLang="en-US"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57743360"/>
                  </a:ext>
                </a:extLst>
              </a:tr>
            </a:tbl>
          </a:graphicData>
        </a:graphic>
      </p:graphicFrame>
      <p:graphicFrame>
        <p:nvGraphicFramePr>
          <p:cNvPr id="25" name="表格 4">
            <a:extLst>
              <a:ext uri="{FF2B5EF4-FFF2-40B4-BE49-F238E27FC236}">
                <a16:creationId xmlns:a16="http://schemas.microsoft.com/office/drawing/2014/main" id="{C99556B3-2F4E-4318-95A8-4FFB22BF0A1E}"/>
              </a:ext>
            </a:extLst>
          </p:cNvPr>
          <p:cNvGraphicFramePr>
            <a:graphicFrameLocks noGrp="1"/>
          </p:cNvGraphicFramePr>
          <p:nvPr>
            <p:extLst>
              <p:ext uri="{D42A27DB-BD31-4B8C-83A1-F6EECF244321}">
                <p14:modId xmlns:p14="http://schemas.microsoft.com/office/powerpoint/2010/main" val="2825446267"/>
              </p:ext>
            </p:extLst>
          </p:nvPr>
        </p:nvGraphicFramePr>
        <p:xfrm>
          <a:off x="627396" y="4184667"/>
          <a:ext cx="3816425" cy="1554480"/>
        </p:xfrm>
        <a:graphic>
          <a:graphicData uri="http://schemas.openxmlformats.org/drawingml/2006/table">
            <a:tbl>
              <a:tblPr firstRow="1" bandRow="1">
                <a:tableStyleId>{91EBBBCC-DAD2-459C-BE2E-F6DE35CF9A28}</a:tableStyleId>
              </a:tblPr>
              <a:tblGrid>
                <a:gridCol w="763285">
                  <a:extLst>
                    <a:ext uri="{9D8B030D-6E8A-4147-A177-3AD203B41FA5}">
                      <a16:colId xmlns:a16="http://schemas.microsoft.com/office/drawing/2014/main" val="2620867882"/>
                    </a:ext>
                  </a:extLst>
                </a:gridCol>
                <a:gridCol w="763285">
                  <a:extLst>
                    <a:ext uri="{9D8B030D-6E8A-4147-A177-3AD203B41FA5}">
                      <a16:colId xmlns:a16="http://schemas.microsoft.com/office/drawing/2014/main" val="2322188597"/>
                    </a:ext>
                  </a:extLst>
                </a:gridCol>
                <a:gridCol w="763285">
                  <a:extLst>
                    <a:ext uri="{9D8B030D-6E8A-4147-A177-3AD203B41FA5}">
                      <a16:colId xmlns:a16="http://schemas.microsoft.com/office/drawing/2014/main" val="134630685"/>
                    </a:ext>
                  </a:extLst>
                </a:gridCol>
                <a:gridCol w="763285">
                  <a:extLst>
                    <a:ext uri="{9D8B030D-6E8A-4147-A177-3AD203B41FA5}">
                      <a16:colId xmlns:a16="http://schemas.microsoft.com/office/drawing/2014/main" val="329182359"/>
                    </a:ext>
                  </a:extLst>
                </a:gridCol>
                <a:gridCol w="763285">
                  <a:extLst>
                    <a:ext uri="{9D8B030D-6E8A-4147-A177-3AD203B41FA5}">
                      <a16:colId xmlns:a16="http://schemas.microsoft.com/office/drawing/2014/main" val="2969143317"/>
                    </a:ext>
                  </a:extLst>
                </a:gridCol>
              </a:tblGrid>
              <a:tr h="250759">
                <a:tc gridSpan="5">
                  <a:txBody>
                    <a:bodyPr/>
                    <a:lstStyle/>
                    <a:p>
                      <a:pPr algn="ctr"/>
                      <a:r>
                        <a:rPr lang="en-US" altLang="zh-CN" sz="1200" dirty="0" err="1"/>
                        <a:t>MobileInfo</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OS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AppVer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IP</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solidFill>
                            <a:schemeClr val="accent1"/>
                          </a:solidFill>
                        </a:rPr>
                        <a:t>2002/05/06</a:t>
                      </a:r>
                      <a:endParaRPr lang="zh-CN" altLang="en-US" sz="800"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solidFill>
                            <a:schemeClr val="accent1"/>
                          </a:solidFill>
                        </a:rPr>
                        <a:t>2002/05/06</a:t>
                      </a:r>
                      <a:endParaRPr lang="zh-CN" altLang="en-US" sz="800"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solidFill>
                            <a:schemeClr val="accent1"/>
                          </a:solidFill>
                        </a:rPr>
                        <a:t>2002/05/06</a:t>
                      </a:r>
                      <a:endParaRPr lang="zh-CN" altLang="en-US" sz="800"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solidFill>
                            <a:schemeClr val="accent1"/>
                          </a:solidFill>
                        </a:rPr>
                        <a:t>2002/05/08</a:t>
                      </a:r>
                      <a:endParaRPr lang="zh-CN" altLang="en-US" sz="800"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Android 13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2002/05/09</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7743360"/>
                  </a:ext>
                </a:extLst>
              </a:tr>
            </a:tbl>
          </a:graphicData>
        </a:graphic>
      </p:graphicFrame>
      <p:sp>
        <p:nvSpPr>
          <p:cNvPr id="5" name="Multiplication Sign 4">
            <a:extLst>
              <a:ext uri="{FF2B5EF4-FFF2-40B4-BE49-F238E27FC236}">
                <a16:creationId xmlns:a16="http://schemas.microsoft.com/office/drawing/2014/main" id="{52419A34-6315-470E-A761-A27E453F140A}"/>
              </a:ext>
            </a:extLst>
          </p:cNvPr>
          <p:cNvSpPr/>
          <p:nvPr/>
        </p:nvSpPr>
        <p:spPr>
          <a:xfrm>
            <a:off x="-621792" y="5495544"/>
            <a:ext cx="6446520" cy="243603"/>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261268099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F3A7-71A8-4EDC-BD48-E6A06A6858D4}"/>
              </a:ext>
            </a:extLst>
          </p:cNvPr>
          <p:cNvSpPr>
            <a:spLocks noGrp="1"/>
          </p:cNvSpPr>
          <p:nvPr>
            <p:ph type="title"/>
          </p:nvPr>
        </p:nvSpPr>
        <p:spPr/>
        <p:txBody>
          <a:bodyPr/>
          <a:lstStyle/>
          <a:p>
            <a:r>
              <a:rPr lang="en-US" dirty="0"/>
              <a:t>Finally we have a graph, what next?</a:t>
            </a:r>
          </a:p>
        </p:txBody>
      </p:sp>
      <p:sp>
        <p:nvSpPr>
          <p:cNvPr id="3" name="Content Placeholder 2">
            <a:extLst>
              <a:ext uri="{FF2B5EF4-FFF2-40B4-BE49-F238E27FC236}">
                <a16:creationId xmlns:a16="http://schemas.microsoft.com/office/drawing/2014/main" id="{B26D57E7-35C2-4CF8-BE4C-A9BC871549C7}"/>
              </a:ext>
            </a:extLst>
          </p:cNvPr>
          <p:cNvSpPr>
            <a:spLocks noGrp="1"/>
          </p:cNvSpPr>
          <p:nvPr>
            <p:ph idx="1"/>
          </p:nvPr>
        </p:nvSpPr>
        <p:spPr>
          <a:xfrm>
            <a:off x="425038" y="1371600"/>
            <a:ext cx="11424062" cy="2031325"/>
          </a:xfrm>
        </p:spPr>
        <p:txBody>
          <a:bodyPr/>
          <a:lstStyle/>
          <a:p>
            <a:r>
              <a:rPr lang="en-US" dirty="0"/>
              <a:t>How to encode attributes?</a:t>
            </a:r>
          </a:p>
          <a:p>
            <a:r>
              <a:rPr lang="en-US" dirty="0"/>
              <a:t>How to pick an appropriate backbone?</a:t>
            </a:r>
          </a:p>
          <a:p>
            <a:r>
              <a:rPr lang="en-US" dirty="0"/>
              <a:t>How to deal with timestamps during training?</a:t>
            </a:r>
          </a:p>
          <a:p>
            <a:r>
              <a:rPr lang="en-US" dirty="0"/>
              <a:t>How to deal with label leakage during training?</a:t>
            </a:r>
          </a:p>
        </p:txBody>
      </p:sp>
      <p:sp>
        <p:nvSpPr>
          <p:cNvPr id="4" name="Slide Number Placeholder 3">
            <a:extLst>
              <a:ext uri="{FF2B5EF4-FFF2-40B4-BE49-F238E27FC236}">
                <a16:creationId xmlns:a16="http://schemas.microsoft.com/office/drawing/2014/main" id="{CDE18E88-3A9F-47B1-9D34-CDB3DD67170E}"/>
              </a:ext>
            </a:extLst>
          </p:cNvPr>
          <p:cNvSpPr>
            <a:spLocks noGrp="1"/>
          </p:cNvSpPr>
          <p:nvPr>
            <p:ph type="sldNum" sz="quarter" idx="4"/>
          </p:nvPr>
        </p:nvSpPr>
        <p:spPr/>
        <p:txBody>
          <a:bodyPr/>
          <a:lstStyle/>
          <a:p>
            <a:fld id="{DC503246-BBCE-4F0A-BCDC-08FC4C52637D}" type="slidenum">
              <a:rPr lang="en-US" smtClean="0"/>
              <a:pPr/>
              <a:t>71</a:t>
            </a:fld>
            <a:endParaRPr lang="en-US"/>
          </a:p>
        </p:txBody>
      </p:sp>
      <p:graphicFrame>
        <p:nvGraphicFramePr>
          <p:cNvPr id="6" name="表格 5">
            <a:extLst>
              <a:ext uri="{FF2B5EF4-FFF2-40B4-BE49-F238E27FC236}">
                <a16:creationId xmlns:a16="http://schemas.microsoft.com/office/drawing/2014/main" id="{0495EE1E-57F4-4B2E-B4AA-070A9D3DAF81}"/>
              </a:ext>
            </a:extLst>
          </p:cNvPr>
          <p:cNvGraphicFramePr>
            <a:graphicFrameLocks noGrp="1"/>
          </p:cNvGraphicFramePr>
          <p:nvPr>
            <p:extLst>
              <p:ext uri="{D42A27DB-BD31-4B8C-83A1-F6EECF244321}">
                <p14:modId xmlns:p14="http://schemas.microsoft.com/office/powerpoint/2010/main" val="2326495631"/>
              </p:ext>
            </p:extLst>
          </p:nvPr>
        </p:nvGraphicFramePr>
        <p:xfrm>
          <a:off x="5071749" y="4131308"/>
          <a:ext cx="6318304" cy="2255520"/>
        </p:xfrm>
        <a:graphic>
          <a:graphicData uri="http://schemas.openxmlformats.org/drawingml/2006/table">
            <a:tbl>
              <a:tblPr firstRow="1" bandRow="1">
                <a:tableStyleId>{91EBBBCC-DAD2-459C-BE2E-F6DE35CF9A28}</a:tableStyleId>
              </a:tblPr>
              <a:tblGrid>
                <a:gridCol w="1579576">
                  <a:extLst>
                    <a:ext uri="{9D8B030D-6E8A-4147-A177-3AD203B41FA5}">
                      <a16:colId xmlns:a16="http://schemas.microsoft.com/office/drawing/2014/main" val="2620867882"/>
                    </a:ext>
                  </a:extLst>
                </a:gridCol>
                <a:gridCol w="1579576">
                  <a:extLst>
                    <a:ext uri="{9D8B030D-6E8A-4147-A177-3AD203B41FA5}">
                      <a16:colId xmlns:a16="http://schemas.microsoft.com/office/drawing/2014/main" val="2322188597"/>
                    </a:ext>
                  </a:extLst>
                </a:gridCol>
                <a:gridCol w="1579576">
                  <a:extLst>
                    <a:ext uri="{9D8B030D-6E8A-4147-A177-3AD203B41FA5}">
                      <a16:colId xmlns:a16="http://schemas.microsoft.com/office/drawing/2014/main" val="134630685"/>
                    </a:ext>
                  </a:extLst>
                </a:gridCol>
                <a:gridCol w="1579576">
                  <a:extLst>
                    <a:ext uri="{9D8B030D-6E8A-4147-A177-3AD203B41FA5}">
                      <a16:colId xmlns:a16="http://schemas.microsoft.com/office/drawing/2014/main" val="329182359"/>
                    </a:ext>
                  </a:extLst>
                </a:gridCol>
              </a:tblGrid>
              <a:tr h="250759">
                <a:tc gridSpan="4">
                  <a:txBody>
                    <a:bodyPr/>
                    <a:lstStyle/>
                    <a:p>
                      <a:pPr algn="ctr"/>
                      <a:r>
                        <a:rPr lang="en-US" altLang="zh-CN" sz="1600" dirty="0" err="1"/>
                        <a:t>UserReviews</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1600" dirty="0" err="1"/>
                        <a:t>UserID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1600" dirty="0" err="1"/>
                        <a:t>ItemID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1600" dirty="0"/>
                        <a:t>Review</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1600" dirty="0"/>
                        <a:t>Rating</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1600" dirty="0"/>
                        <a:t>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A</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Great product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492687303"/>
                  </a:ext>
                </a:extLst>
              </a:tr>
              <a:tr h="208966">
                <a:tc>
                  <a:txBody>
                    <a:bodyPr/>
                    <a:lstStyle/>
                    <a:p>
                      <a:pPr algn="ctr"/>
                      <a:r>
                        <a:rPr lang="en-US" altLang="zh-CN" sz="1600" dirty="0"/>
                        <a:t>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B</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Not great but good enough</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4</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355932933"/>
                  </a:ext>
                </a:extLst>
              </a:tr>
              <a:tr h="208966">
                <a:tc>
                  <a:txBody>
                    <a:bodyPr/>
                    <a:lstStyle/>
                    <a:p>
                      <a:pPr algn="ctr"/>
                      <a:r>
                        <a:rPr lang="en-US" altLang="zh-CN" sz="1600" dirty="0"/>
                        <a:t>3</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Mediocre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3</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65066815"/>
                  </a:ext>
                </a:extLst>
              </a:tr>
              <a:tr h="208966">
                <a:tc>
                  <a:txBody>
                    <a:bodyPr/>
                    <a:lstStyle/>
                    <a:p>
                      <a:pPr algn="ctr"/>
                      <a:r>
                        <a:rPr lang="en-US" altLang="zh-CN" sz="1600" dirty="0"/>
                        <a:t>4</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I don’t like this</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4581147"/>
                  </a:ext>
                </a:extLst>
              </a:tr>
            </a:tbl>
          </a:graphicData>
        </a:graphic>
      </p:graphicFrame>
    </p:spTree>
    <p:extLst>
      <p:ext uri="{BB962C8B-B14F-4D97-AF65-F5344CB8AC3E}">
        <p14:creationId xmlns:p14="http://schemas.microsoft.com/office/powerpoint/2010/main" val="389382650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F3A7-71A8-4EDC-BD48-E6A06A6858D4}"/>
              </a:ext>
            </a:extLst>
          </p:cNvPr>
          <p:cNvSpPr>
            <a:spLocks noGrp="1"/>
          </p:cNvSpPr>
          <p:nvPr>
            <p:ph type="title"/>
          </p:nvPr>
        </p:nvSpPr>
        <p:spPr/>
        <p:txBody>
          <a:bodyPr/>
          <a:lstStyle/>
          <a:p>
            <a:r>
              <a:rPr lang="en-US" dirty="0"/>
              <a:t>Finally we have a graph, what next?</a:t>
            </a:r>
          </a:p>
        </p:txBody>
      </p:sp>
      <p:sp>
        <p:nvSpPr>
          <p:cNvPr id="3" name="Content Placeholder 2">
            <a:extLst>
              <a:ext uri="{FF2B5EF4-FFF2-40B4-BE49-F238E27FC236}">
                <a16:creationId xmlns:a16="http://schemas.microsoft.com/office/drawing/2014/main" id="{B26D57E7-35C2-4CF8-BE4C-A9BC871549C7}"/>
              </a:ext>
            </a:extLst>
          </p:cNvPr>
          <p:cNvSpPr>
            <a:spLocks noGrp="1"/>
          </p:cNvSpPr>
          <p:nvPr>
            <p:ph idx="1"/>
          </p:nvPr>
        </p:nvSpPr>
        <p:spPr>
          <a:xfrm>
            <a:off x="425038" y="1371600"/>
            <a:ext cx="11424062" cy="2031325"/>
          </a:xfrm>
        </p:spPr>
        <p:txBody>
          <a:bodyPr/>
          <a:lstStyle/>
          <a:p>
            <a:r>
              <a:rPr lang="en-US" dirty="0"/>
              <a:t>How to encode attributes?</a:t>
            </a:r>
          </a:p>
          <a:p>
            <a:r>
              <a:rPr lang="en-US" dirty="0"/>
              <a:t>How to pick an appropriate backbone?</a:t>
            </a:r>
          </a:p>
          <a:p>
            <a:r>
              <a:rPr lang="en-US" dirty="0"/>
              <a:t>How to deal with timestamps during training?</a:t>
            </a:r>
          </a:p>
          <a:p>
            <a:r>
              <a:rPr lang="en-US" dirty="0"/>
              <a:t>How to deal with label leakage during training?</a:t>
            </a:r>
          </a:p>
        </p:txBody>
      </p:sp>
      <p:sp>
        <p:nvSpPr>
          <p:cNvPr id="4" name="Slide Number Placeholder 3">
            <a:extLst>
              <a:ext uri="{FF2B5EF4-FFF2-40B4-BE49-F238E27FC236}">
                <a16:creationId xmlns:a16="http://schemas.microsoft.com/office/drawing/2014/main" id="{CDE18E88-3A9F-47B1-9D34-CDB3DD67170E}"/>
              </a:ext>
            </a:extLst>
          </p:cNvPr>
          <p:cNvSpPr>
            <a:spLocks noGrp="1"/>
          </p:cNvSpPr>
          <p:nvPr>
            <p:ph type="sldNum" sz="quarter" idx="4"/>
          </p:nvPr>
        </p:nvSpPr>
        <p:spPr/>
        <p:txBody>
          <a:bodyPr/>
          <a:lstStyle/>
          <a:p>
            <a:fld id="{DC503246-BBCE-4F0A-BCDC-08FC4C52637D}" type="slidenum">
              <a:rPr lang="en-US" smtClean="0"/>
              <a:pPr/>
              <a:t>72</a:t>
            </a:fld>
            <a:endParaRPr lang="en-US"/>
          </a:p>
        </p:txBody>
      </p:sp>
      <p:graphicFrame>
        <p:nvGraphicFramePr>
          <p:cNvPr id="6" name="表格 5">
            <a:extLst>
              <a:ext uri="{FF2B5EF4-FFF2-40B4-BE49-F238E27FC236}">
                <a16:creationId xmlns:a16="http://schemas.microsoft.com/office/drawing/2014/main" id="{0495EE1E-57F4-4B2E-B4AA-070A9D3DAF81}"/>
              </a:ext>
            </a:extLst>
          </p:cNvPr>
          <p:cNvGraphicFramePr>
            <a:graphicFrameLocks noGrp="1"/>
          </p:cNvGraphicFramePr>
          <p:nvPr/>
        </p:nvGraphicFramePr>
        <p:xfrm>
          <a:off x="5071749" y="4131308"/>
          <a:ext cx="6318304" cy="2255520"/>
        </p:xfrm>
        <a:graphic>
          <a:graphicData uri="http://schemas.openxmlformats.org/drawingml/2006/table">
            <a:tbl>
              <a:tblPr firstRow="1" bandRow="1">
                <a:tableStyleId>{91EBBBCC-DAD2-459C-BE2E-F6DE35CF9A28}</a:tableStyleId>
              </a:tblPr>
              <a:tblGrid>
                <a:gridCol w="1579576">
                  <a:extLst>
                    <a:ext uri="{9D8B030D-6E8A-4147-A177-3AD203B41FA5}">
                      <a16:colId xmlns:a16="http://schemas.microsoft.com/office/drawing/2014/main" val="2620867882"/>
                    </a:ext>
                  </a:extLst>
                </a:gridCol>
                <a:gridCol w="1579576">
                  <a:extLst>
                    <a:ext uri="{9D8B030D-6E8A-4147-A177-3AD203B41FA5}">
                      <a16:colId xmlns:a16="http://schemas.microsoft.com/office/drawing/2014/main" val="2322188597"/>
                    </a:ext>
                  </a:extLst>
                </a:gridCol>
                <a:gridCol w="1579576">
                  <a:extLst>
                    <a:ext uri="{9D8B030D-6E8A-4147-A177-3AD203B41FA5}">
                      <a16:colId xmlns:a16="http://schemas.microsoft.com/office/drawing/2014/main" val="134630685"/>
                    </a:ext>
                  </a:extLst>
                </a:gridCol>
                <a:gridCol w="1579576">
                  <a:extLst>
                    <a:ext uri="{9D8B030D-6E8A-4147-A177-3AD203B41FA5}">
                      <a16:colId xmlns:a16="http://schemas.microsoft.com/office/drawing/2014/main" val="329182359"/>
                    </a:ext>
                  </a:extLst>
                </a:gridCol>
              </a:tblGrid>
              <a:tr h="250759">
                <a:tc gridSpan="4">
                  <a:txBody>
                    <a:bodyPr/>
                    <a:lstStyle/>
                    <a:p>
                      <a:pPr algn="ctr"/>
                      <a:r>
                        <a:rPr lang="en-US" altLang="zh-CN" sz="1600" dirty="0" err="1"/>
                        <a:t>UserReviews</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1600" dirty="0" err="1"/>
                        <a:t>UserID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1600" dirty="0" err="1"/>
                        <a:t>ItemID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1600" dirty="0"/>
                        <a:t>Review</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1600" dirty="0"/>
                        <a:t>Rating</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1600" dirty="0"/>
                        <a:t>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A</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Great product</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492687303"/>
                  </a:ext>
                </a:extLst>
              </a:tr>
              <a:tr h="208966">
                <a:tc>
                  <a:txBody>
                    <a:bodyPr/>
                    <a:lstStyle/>
                    <a:p>
                      <a:pPr algn="ctr"/>
                      <a:r>
                        <a:rPr lang="en-US" altLang="zh-CN" sz="1600" dirty="0"/>
                        <a:t>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B</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Not great but good enough</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4</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355932933"/>
                  </a:ext>
                </a:extLst>
              </a:tr>
              <a:tr h="208966">
                <a:tc>
                  <a:txBody>
                    <a:bodyPr/>
                    <a:lstStyle/>
                    <a:p>
                      <a:pPr algn="ctr"/>
                      <a:r>
                        <a:rPr lang="en-US" altLang="zh-CN" sz="1600" dirty="0"/>
                        <a:t>3</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C</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Mediocre</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3</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65066815"/>
                  </a:ext>
                </a:extLst>
              </a:tr>
              <a:tr h="208966">
                <a:tc>
                  <a:txBody>
                    <a:bodyPr/>
                    <a:lstStyle/>
                    <a:p>
                      <a:pPr algn="ctr"/>
                      <a:r>
                        <a:rPr lang="en-US" altLang="zh-CN" sz="1600" dirty="0"/>
                        <a:t>4</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D</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I don’t like this</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t>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4581147"/>
                  </a:ext>
                </a:extLst>
              </a:tr>
            </a:tbl>
          </a:graphicData>
        </a:graphic>
      </p:graphicFrame>
      <p:sp>
        <p:nvSpPr>
          <p:cNvPr id="7" name="Multiplication Sign 6">
            <a:extLst>
              <a:ext uri="{FF2B5EF4-FFF2-40B4-BE49-F238E27FC236}">
                <a16:creationId xmlns:a16="http://schemas.microsoft.com/office/drawing/2014/main" id="{5FF8735D-8B6D-487F-99AD-E75761C5F125}"/>
              </a:ext>
            </a:extLst>
          </p:cNvPr>
          <p:cNvSpPr/>
          <p:nvPr/>
        </p:nvSpPr>
        <p:spPr>
          <a:xfrm>
            <a:off x="7903465" y="4208199"/>
            <a:ext cx="2221992" cy="238379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66439160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C5D16-3599-4D7A-8184-C3B670E26A57}"/>
              </a:ext>
            </a:extLst>
          </p:cNvPr>
          <p:cNvSpPr>
            <a:spLocks noGrp="1"/>
          </p:cNvSpPr>
          <p:nvPr>
            <p:ph type="title"/>
          </p:nvPr>
        </p:nvSpPr>
        <p:spPr/>
        <p:txBody>
          <a:bodyPr/>
          <a:lstStyle/>
          <a:p>
            <a:r>
              <a:rPr lang="en-US" dirty="0"/>
              <a:t>To sum up…</a:t>
            </a:r>
          </a:p>
        </p:txBody>
      </p:sp>
      <p:sp>
        <p:nvSpPr>
          <p:cNvPr id="3" name="Content Placeholder 2">
            <a:extLst>
              <a:ext uri="{FF2B5EF4-FFF2-40B4-BE49-F238E27FC236}">
                <a16:creationId xmlns:a16="http://schemas.microsoft.com/office/drawing/2014/main" id="{BCCEC1FB-8877-413A-8E6E-D4AD78476EE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32C9F79-21EF-4987-8C89-FC3DDA32EE79}"/>
              </a:ext>
            </a:extLst>
          </p:cNvPr>
          <p:cNvSpPr>
            <a:spLocks noGrp="1"/>
          </p:cNvSpPr>
          <p:nvPr>
            <p:ph type="sldNum" sz="quarter" idx="4"/>
          </p:nvPr>
        </p:nvSpPr>
        <p:spPr/>
        <p:txBody>
          <a:bodyPr/>
          <a:lstStyle/>
          <a:p>
            <a:fld id="{DC503246-BBCE-4F0A-BCDC-08FC4C52637D}" type="slidenum">
              <a:rPr lang="en-US" smtClean="0"/>
              <a:pPr/>
              <a:t>73</a:t>
            </a:fld>
            <a:endParaRPr lang="en-US"/>
          </a:p>
        </p:txBody>
      </p:sp>
      <p:pic>
        <p:nvPicPr>
          <p:cNvPr id="3074" name="Picture 2">
            <a:extLst>
              <a:ext uri="{FF2B5EF4-FFF2-40B4-BE49-F238E27FC236}">
                <a16:creationId xmlns:a16="http://schemas.microsoft.com/office/drawing/2014/main" id="{4C82DB8E-D2DD-433A-8F77-0EFEE6354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038" y="1976366"/>
            <a:ext cx="11424062" cy="3378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81945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C8D14D-71A7-D976-9E27-5AE59AAF848E}"/>
              </a:ext>
            </a:extLst>
          </p:cNvPr>
          <p:cNvSpPr>
            <a:spLocks noGrp="1"/>
          </p:cNvSpPr>
          <p:nvPr>
            <p:ph type="title"/>
          </p:nvPr>
        </p:nvSpPr>
        <p:spPr/>
        <p:txBody>
          <a:bodyPr/>
          <a:lstStyle/>
          <a:p>
            <a:pPr marL="342900" indent="-342900">
              <a:spcAft>
                <a:spcPts val="1200"/>
              </a:spcAft>
            </a:pPr>
            <a:r>
              <a:rPr lang="en-US" dirty="0"/>
              <a:t>Coffee break</a:t>
            </a:r>
            <a:endParaRPr lang="en-US" sz="2800" dirty="0"/>
          </a:p>
        </p:txBody>
      </p:sp>
      <p:sp>
        <p:nvSpPr>
          <p:cNvPr id="2" name="Slide Number Placeholder 1">
            <a:extLst>
              <a:ext uri="{FF2B5EF4-FFF2-40B4-BE49-F238E27FC236}">
                <a16:creationId xmlns:a16="http://schemas.microsoft.com/office/drawing/2014/main" id="{1F164F5B-36EE-A013-4BCE-B2770A8EA35B}"/>
              </a:ext>
            </a:extLst>
          </p:cNvPr>
          <p:cNvSpPr>
            <a:spLocks noGrp="1"/>
          </p:cNvSpPr>
          <p:nvPr>
            <p:ph type="sldNum" sz="quarter" idx="4"/>
          </p:nvPr>
        </p:nvSpPr>
        <p:spPr>
          <a:xfrm>
            <a:off x="9105901" y="6348151"/>
            <a:ext cx="2743200" cy="365125"/>
          </a:xfrm>
        </p:spPr>
        <p:txBody>
          <a:bodyPr/>
          <a:lstStyle/>
          <a:p>
            <a:fld id="{DC503246-BBCE-4F0A-BCDC-08FC4C52637D}" type="slidenum">
              <a:rPr lang="en-US" smtClean="0"/>
              <a:pPr/>
              <a:t>74</a:t>
            </a:fld>
            <a:endParaRPr lang="en-US"/>
          </a:p>
        </p:txBody>
      </p:sp>
    </p:spTree>
    <p:extLst>
      <p:ext uri="{BB962C8B-B14F-4D97-AF65-F5344CB8AC3E}">
        <p14:creationId xmlns:p14="http://schemas.microsoft.com/office/powerpoint/2010/main" val="243134980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C2860-E168-2D7D-319D-FEFB69C4E335}"/>
              </a:ext>
            </a:extLst>
          </p:cNvPr>
          <p:cNvSpPr>
            <a:spLocks noGrp="1"/>
          </p:cNvSpPr>
          <p:nvPr>
            <p:ph type="ctrTitle"/>
          </p:nvPr>
        </p:nvSpPr>
        <p:spPr>
          <a:xfrm>
            <a:off x="426595" y="2341195"/>
            <a:ext cx="8922678" cy="1162923"/>
          </a:xfrm>
        </p:spPr>
        <p:txBody>
          <a:bodyPr/>
          <a:lstStyle/>
          <a:p>
            <a:r>
              <a:rPr lang="en-US" altLang="zh-CN" dirty="0"/>
              <a:t>Graph Machine Learning Meets </a:t>
            </a:r>
            <a:br>
              <a:rPr lang="en-US" altLang="zh-CN" dirty="0"/>
            </a:br>
            <a:r>
              <a:rPr lang="en-US" altLang="zh-CN" dirty="0"/>
              <a:t>Multi-Table Relational Data (Pt. 2)</a:t>
            </a:r>
            <a:endParaRPr lang="en-US" dirty="0"/>
          </a:p>
        </p:txBody>
      </p:sp>
      <p:sp>
        <p:nvSpPr>
          <p:cNvPr id="8" name="Text Placeholder 24">
            <a:extLst>
              <a:ext uri="{FF2B5EF4-FFF2-40B4-BE49-F238E27FC236}">
                <a16:creationId xmlns:a16="http://schemas.microsoft.com/office/drawing/2014/main" id="{487E2738-88EF-1535-24C0-457BD3C7CE46}"/>
              </a:ext>
            </a:extLst>
          </p:cNvPr>
          <p:cNvSpPr>
            <a:spLocks noGrp="1"/>
          </p:cNvSpPr>
          <p:nvPr/>
        </p:nvSpPr>
        <p:spPr>
          <a:xfrm>
            <a:off x="426595" y="4572926"/>
            <a:ext cx="3702329" cy="800219"/>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sz="2000" b="1" kern="1200" cap="none" spc="0" baseline="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t>Quan Gan, </a:t>
            </a:r>
            <a:r>
              <a:rPr lang="en-US" dirty="0">
                <a:solidFill>
                  <a:schemeClr val="accent2"/>
                </a:solidFill>
              </a:rPr>
              <a:t>Minjie Wang</a:t>
            </a:r>
          </a:p>
          <a:p>
            <a:r>
              <a:rPr lang="en-US" dirty="0"/>
              <a:t>David Wipf, Christos Faloutsos</a:t>
            </a:r>
          </a:p>
        </p:txBody>
      </p:sp>
      <p:pic>
        <p:nvPicPr>
          <p:cNvPr id="11" name="Picture 2">
            <a:extLst>
              <a:ext uri="{FF2B5EF4-FFF2-40B4-BE49-F238E27FC236}">
                <a16:creationId xmlns:a16="http://schemas.microsoft.com/office/drawing/2014/main" id="{F68BCC71-EC81-4D5D-B984-331E12360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4460" y="4011706"/>
            <a:ext cx="2101772" cy="2101772"/>
          </a:xfrm>
          <a:prstGeom prst="rect">
            <a:avLst/>
          </a:prstGeom>
        </p:spPr>
      </p:pic>
      <p:sp>
        <p:nvSpPr>
          <p:cNvPr id="12" name="TextBox 3">
            <a:extLst>
              <a:ext uri="{FF2B5EF4-FFF2-40B4-BE49-F238E27FC236}">
                <a16:creationId xmlns:a16="http://schemas.microsoft.com/office/drawing/2014/main" id="{2A740442-AC9C-4852-9900-9C6FE2AB5831}"/>
              </a:ext>
            </a:extLst>
          </p:cNvPr>
          <p:cNvSpPr txBox="1"/>
          <p:nvPr/>
        </p:nvSpPr>
        <p:spPr>
          <a:xfrm>
            <a:off x="8188738" y="6190546"/>
            <a:ext cx="2943113" cy="369332"/>
          </a:xfrm>
          <a:prstGeom prst="rect">
            <a:avLst/>
          </a:prstGeom>
          <a:noFill/>
        </p:spPr>
        <p:txBody>
          <a:bodyPr wrap="none" lIns="0" r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Accompanying survey paper</a:t>
            </a:r>
          </a:p>
        </p:txBody>
      </p:sp>
    </p:spTree>
    <p:extLst>
      <p:ext uri="{BB962C8B-B14F-4D97-AF65-F5344CB8AC3E}">
        <p14:creationId xmlns:p14="http://schemas.microsoft.com/office/powerpoint/2010/main" val="387826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p:txBody>
          <a:bodyPr>
            <a:normAutofit fontScale="92500"/>
          </a:bodyPr>
          <a:lstStyle/>
          <a:p>
            <a:pPr>
              <a:spcAft>
                <a:spcPts val="1200"/>
              </a:spcAft>
            </a:pPr>
            <a:r>
              <a:rPr lang="en-US" b="1" dirty="0"/>
              <a:t>First half</a:t>
            </a:r>
          </a:p>
          <a:p>
            <a:pPr marL="342900" indent="-342900">
              <a:spcAft>
                <a:spcPts val="1200"/>
              </a:spcAft>
              <a:buFont typeface="Arial" panose="020B0604020202020204" pitchFamily="34" charset="0"/>
              <a:buChar char="•"/>
            </a:pPr>
            <a:r>
              <a:rPr lang="en-US" dirty="0"/>
              <a:t>What is Graph ML?</a:t>
            </a:r>
          </a:p>
          <a:p>
            <a:pPr marL="342900" indent="-342900">
              <a:spcAft>
                <a:spcPts val="1200"/>
              </a:spcAft>
              <a:buFont typeface="Arial" panose="020B0604020202020204" pitchFamily="34" charset="0"/>
              <a:buChar char="•"/>
            </a:pPr>
            <a:r>
              <a:rPr lang="en-US" dirty="0"/>
              <a:t>How to apply Graph ML on multi-tables?</a:t>
            </a:r>
          </a:p>
          <a:p>
            <a:pPr>
              <a:spcAft>
                <a:spcPts val="1200"/>
              </a:spcAft>
            </a:pPr>
            <a:endParaRPr lang="en-US" dirty="0"/>
          </a:p>
          <a:p>
            <a:pPr>
              <a:spcAft>
                <a:spcPts val="1200"/>
              </a:spcAft>
            </a:pPr>
            <a:r>
              <a:rPr lang="en-US" b="1" dirty="0"/>
              <a:t>Coffee break (20 min)</a:t>
            </a:r>
          </a:p>
          <a:p>
            <a:pPr>
              <a:spcAft>
                <a:spcPts val="1200"/>
              </a:spcAft>
            </a:pPr>
            <a:endParaRPr lang="en-US" b="1" dirty="0"/>
          </a:p>
          <a:p>
            <a:pPr>
              <a:spcAft>
                <a:spcPts val="1200"/>
              </a:spcAft>
            </a:pPr>
            <a:r>
              <a:rPr lang="en-US" b="1" dirty="0"/>
              <a:t>Second half</a:t>
            </a:r>
          </a:p>
          <a:p>
            <a:pPr marL="342900" indent="-342900">
              <a:spcAft>
                <a:spcPts val="1200"/>
              </a:spcAft>
              <a:buFont typeface="Arial" panose="020B0604020202020204" pitchFamily="34" charset="0"/>
              <a:buChar char="•"/>
            </a:pPr>
            <a:r>
              <a:rPr lang="en-US" dirty="0"/>
              <a:t>What are the options for each step?</a:t>
            </a:r>
          </a:p>
          <a:p>
            <a:pPr marL="342900" indent="-342900">
              <a:spcAft>
                <a:spcPts val="1200"/>
              </a:spcAft>
              <a:buFont typeface="Arial" panose="020B0604020202020204" pitchFamily="34" charset="0"/>
              <a:buChar char="•"/>
            </a:pPr>
            <a:r>
              <a:rPr lang="en-US" dirty="0"/>
              <a:t>What are the benchmarks?</a:t>
            </a:r>
          </a:p>
          <a:p>
            <a:pPr marL="342900" indent="-342900">
              <a:spcAft>
                <a:spcPts val="1200"/>
              </a:spcAft>
              <a:buFont typeface="Arial" panose="020B0604020202020204" pitchFamily="34" charset="0"/>
              <a:buChar char="•"/>
            </a:pPr>
            <a:r>
              <a:rPr lang="en-US" dirty="0"/>
              <a:t>What are the future directions?</a:t>
            </a:r>
          </a:p>
          <a:p>
            <a:endParaRPr lang="en-US" b="1" dirty="0"/>
          </a:p>
          <a:p>
            <a:endParaRPr lang="en-US" b="1" dirty="0"/>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Agenda</a:t>
            </a:r>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76</a:t>
            </a:fld>
            <a:endParaRPr lang="en-US" dirty="0"/>
          </a:p>
        </p:txBody>
      </p:sp>
    </p:spTree>
    <p:extLst>
      <p:ext uri="{BB962C8B-B14F-4D97-AF65-F5344CB8AC3E}">
        <p14:creationId xmlns:p14="http://schemas.microsoft.com/office/powerpoint/2010/main" val="401148716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C5D16-3599-4D7A-8184-C3B670E26A57}"/>
              </a:ext>
            </a:extLst>
          </p:cNvPr>
          <p:cNvSpPr>
            <a:spLocks noGrp="1"/>
          </p:cNvSpPr>
          <p:nvPr>
            <p:ph type="title"/>
          </p:nvPr>
        </p:nvSpPr>
        <p:spPr/>
        <p:txBody>
          <a:bodyPr/>
          <a:lstStyle/>
          <a:p>
            <a:r>
              <a:rPr lang="en-US" dirty="0"/>
              <a:t>Using GML for your multi-table data</a:t>
            </a:r>
          </a:p>
        </p:txBody>
      </p:sp>
      <p:sp>
        <p:nvSpPr>
          <p:cNvPr id="4" name="Slide Number Placeholder 3">
            <a:extLst>
              <a:ext uri="{FF2B5EF4-FFF2-40B4-BE49-F238E27FC236}">
                <a16:creationId xmlns:a16="http://schemas.microsoft.com/office/drawing/2014/main" id="{132C9F79-21EF-4987-8C89-FC3DDA32EE79}"/>
              </a:ext>
            </a:extLst>
          </p:cNvPr>
          <p:cNvSpPr>
            <a:spLocks noGrp="1"/>
          </p:cNvSpPr>
          <p:nvPr>
            <p:ph type="sldNum" sz="quarter" idx="4"/>
          </p:nvPr>
        </p:nvSpPr>
        <p:spPr/>
        <p:txBody>
          <a:bodyPr/>
          <a:lstStyle/>
          <a:p>
            <a:fld id="{DC503246-BBCE-4F0A-BCDC-08FC4C52637D}" type="slidenum">
              <a:rPr lang="en-US" smtClean="0"/>
              <a:pPr/>
              <a:t>77</a:t>
            </a:fld>
            <a:endParaRPr lang="en-US" dirty="0"/>
          </a:p>
        </p:txBody>
      </p:sp>
      <p:pic>
        <p:nvPicPr>
          <p:cNvPr id="3074" name="Picture 2">
            <a:extLst>
              <a:ext uri="{FF2B5EF4-FFF2-40B4-BE49-F238E27FC236}">
                <a16:creationId xmlns:a16="http://schemas.microsoft.com/office/drawing/2014/main" id="{4C82DB8E-D2DD-433A-8F77-0EFEE6354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038" y="1976366"/>
            <a:ext cx="11424062" cy="3378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82818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F8362D-F48F-4AE4-8362-2527F9CB8D6A}"/>
              </a:ext>
            </a:extLst>
          </p:cNvPr>
          <p:cNvSpPr>
            <a:spLocks noGrp="1"/>
          </p:cNvSpPr>
          <p:nvPr>
            <p:ph type="body" sz="quarter" idx="12"/>
          </p:nvPr>
        </p:nvSpPr>
        <p:spPr>
          <a:xfrm>
            <a:off x="2325936" y="1608620"/>
            <a:ext cx="2870355" cy="1077218"/>
          </a:xfrm>
        </p:spPr>
        <p:txBody>
          <a:bodyPr/>
          <a:lstStyle/>
          <a:p>
            <a:r>
              <a:rPr lang="en-US" sz="3200" dirty="0"/>
              <a:t>Schema Discovery </a:t>
            </a:r>
          </a:p>
        </p:txBody>
      </p:sp>
      <p:sp>
        <p:nvSpPr>
          <p:cNvPr id="3" name="文本占位符 2">
            <a:extLst>
              <a:ext uri="{FF2B5EF4-FFF2-40B4-BE49-F238E27FC236}">
                <a16:creationId xmlns:a16="http://schemas.microsoft.com/office/drawing/2014/main" id="{22ECD045-9CDE-4545-B1EE-C168FBAF8B88}"/>
              </a:ext>
            </a:extLst>
          </p:cNvPr>
          <p:cNvSpPr>
            <a:spLocks noGrp="1"/>
          </p:cNvSpPr>
          <p:nvPr>
            <p:ph type="body" sz="quarter" idx="13"/>
          </p:nvPr>
        </p:nvSpPr>
        <p:spPr/>
        <p:txBody>
          <a:bodyPr/>
          <a:lstStyle/>
          <a:p>
            <a:r>
              <a:rPr lang="en-US" dirty="0"/>
              <a:t>01</a:t>
            </a:r>
          </a:p>
        </p:txBody>
      </p:sp>
      <p:sp>
        <p:nvSpPr>
          <p:cNvPr id="5" name="文本占位符 4">
            <a:extLst>
              <a:ext uri="{FF2B5EF4-FFF2-40B4-BE49-F238E27FC236}">
                <a16:creationId xmlns:a16="http://schemas.microsoft.com/office/drawing/2014/main" id="{C577BDB3-1F71-4EBA-A5DA-BAE498FEED8B}"/>
              </a:ext>
            </a:extLst>
          </p:cNvPr>
          <p:cNvSpPr>
            <a:spLocks noGrp="1"/>
          </p:cNvSpPr>
          <p:nvPr>
            <p:ph type="body" sz="quarter" idx="19"/>
          </p:nvPr>
        </p:nvSpPr>
        <p:spPr/>
        <p:txBody>
          <a:bodyPr/>
          <a:lstStyle/>
          <a:p>
            <a:r>
              <a:rPr lang="en-US" dirty="0"/>
              <a:t>03</a:t>
            </a:r>
          </a:p>
        </p:txBody>
      </p:sp>
      <p:sp>
        <p:nvSpPr>
          <p:cNvPr id="8" name="文本占位符 7">
            <a:extLst>
              <a:ext uri="{FF2B5EF4-FFF2-40B4-BE49-F238E27FC236}">
                <a16:creationId xmlns:a16="http://schemas.microsoft.com/office/drawing/2014/main" id="{2B2C14A1-2EC2-4561-A8D3-9B13586BE948}"/>
              </a:ext>
            </a:extLst>
          </p:cNvPr>
          <p:cNvSpPr>
            <a:spLocks noGrp="1"/>
          </p:cNvSpPr>
          <p:nvPr>
            <p:ph type="body" sz="quarter" idx="23"/>
          </p:nvPr>
        </p:nvSpPr>
        <p:spPr/>
        <p:txBody>
          <a:bodyPr/>
          <a:lstStyle/>
          <a:p>
            <a:r>
              <a:rPr lang="en-US" dirty="0"/>
              <a:t>02</a:t>
            </a:r>
          </a:p>
        </p:txBody>
      </p:sp>
      <p:sp>
        <p:nvSpPr>
          <p:cNvPr id="10" name="文本占位符 9">
            <a:extLst>
              <a:ext uri="{FF2B5EF4-FFF2-40B4-BE49-F238E27FC236}">
                <a16:creationId xmlns:a16="http://schemas.microsoft.com/office/drawing/2014/main" id="{6CAF1716-D18F-4A4E-AF92-6C5F2AD829F5}"/>
              </a:ext>
            </a:extLst>
          </p:cNvPr>
          <p:cNvSpPr>
            <a:spLocks noGrp="1"/>
          </p:cNvSpPr>
          <p:nvPr>
            <p:ph type="body" sz="quarter" idx="25"/>
          </p:nvPr>
        </p:nvSpPr>
        <p:spPr/>
        <p:txBody>
          <a:bodyPr/>
          <a:lstStyle/>
          <a:p>
            <a:r>
              <a:rPr lang="en-US" dirty="0"/>
              <a:t>04</a:t>
            </a:r>
          </a:p>
        </p:txBody>
      </p:sp>
      <p:sp>
        <p:nvSpPr>
          <p:cNvPr id="11" name="灯片编号占位符 10">
            <a:extLst>
              <a:ext uri="{FF2B5EF4-FFF2-40B4-BE49-F238E27FC236}">
                <a16:creationId xmlns:a16="http://schemas.microsoft.com/office/drawing/2014/main" id="{F527E223-1D11-4B29-A194-3850ADE5FEDB}"/>
              </a:ext>
            </a:extLst>
          </p:cNvPr>
          <p:cNvSpPr>
            <a:spLocks noGrp="1"/>
          </p:cNvSpPr>
          <p:nvPr>
            <p:ph type="sldNum" sz="quarter" idx="4"/>
          </p:nvPr>
        </p:nvSpPr>
        <p:spPr/>
        <p:txBody>
          <a:bodyPr/>
          <a:lstStyle/>
          <a:p>
            <a:fld id="{DC503246-BBCE-4F0A-BCDC-08FC4C52637D}" type="slidenum">
              <a:rPr lang="en-US" smtClean="0"/>
              <a:pPr/>
              <a:t>78</a:t>
            </a:fld>
            <a:endParaRPr lang="en-US" dirty="0"/>
          </a:p>
        </p:txBody>
      </p:sp>
      <p:sp>
        <p:nvSpPr>
          <p:cNvPr id="12" name="文本占位符 1">
            <a:extLst>
              <a:ext uri="{FF2B5EF4-FFF2-40B4-BE49-F238E27FC236}">
                <a16:creationId xmlns:a16="http://schemas.microsoft.com/office/drawing/2014/main" id="{9CDCF9F2-C588-477E-A1EC-765D34575499}"/>
              </a:ext>
            </a:extLst>
          </p:cNvPr>
          <p:cNvSpPr txBox="1">
            <a:spLocks/>
          </p:cNvSpPr>
          <p:nvPr/>
        </p:nvSpPr>
        <p:spPr>
          <a:xfrm>
            <a:off x="8153851" y="1614674"/>
            <a:ext cx="2870355" cy="1077218"/>
          </a:xfrm>
          <a:prstGeom prst="rect">
            <a:avLst/>
          </a:prstGeom>
        </p:spPr>
        <p:txBody>
          <a:bodyPr vert="horz" wrap="square" lIns="0" tIns="45720" rIns="0" bIns="45720" rtlCol="0" anchor="b">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000" b="0" i="0" kern="1200">
                <a:solidFill>
                  <a:schemeClr val="tx1"/>
                </a:solidFill>
                <a:latin typeface="+mn-lt"/>
                <a:ea typeface="Amazon Ember Display" panose="020F0603020204020204" pitchFamily="34" charset="0"/>
                <a:cs typeface="Amazon Ember Display" panose="020F0603020204020204" pitchFamily="34" charset="0"/>
              </a:defRPr>
            </a:lvl1pPr>
            <a:lvl2pPr marL="228600" indent="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9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sz="3200" dirty="0"/>
              <a:t>Graph Construction</a:t>
            </a:r>
          </a:p>
        </p:txBody>
      </p:sp>
      <p:sp>
        <p:nvSpPr>
          <p:cNvPr id="13" name="文本占位符 1">
            <a:extLst>
              <a:ext uri="{FF2B5EF4-FFF2-40B4-BE49-F238E27FC236}">
                <a16:creationId xmlns:a16="http://schemas.microsoft.com/office/drawing/2014/main" id="{F5C90F5D-725A-4D03-8401-CAA2AD99B541}"/>
              </a:ext>
            </a:extLst>
          </p:cNvPr>
          <p:cNvSpPr txBox="1">
            <a:spLocks/>
          </p:cNvSpPr>
          <p:nvPr/>
        </p:nvSpPr>
        <p:spPr>
          <a:xfrm>
            <a:off x="2325936" y="4352253"/>
            <a:ext cx="2870355" cy="1077218"/>
          </a:xfrm>
          <a:prstGeom prst="rect">
            <a:avLst/>
          </a:prstGeom>
        </p:spPr>
        <p:txBody>
          <a:bodyPr vert="horz" wrap="square" lIns="0" tIns="45720" rIns="0" bIns="45720" rtlCol="0" anchor="b">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000" b="0" i="0" kern="1200">
                <a:solidFill>
                  <a:schemeClr val="tx1"/>
                </a:solidFill>
                <a:latin typeface="+mn-lt"/>
                <a:ea typeface="Amazon Ember Display" panose="020F0603020204020204" pitchFamily="34" charset="0"/>
                <a:cs typeface="Amazon Ember Display" panose="020F0603020204020204" pitchFamily="34" charset="0"/>
              </a:defRPr>
            </a:lvl1pPr>
            <a:lvl2pPr marL="228600" indent="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9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sz="3200" dirty="0"/>
              <a:t>Predictive Architecture</a:t>
            </a:r>
          </a:p>
        </p:txBody>
      </p:sp>
      <p:sp>
        <p:nvSpPr>
          <p:cNvPr id="14" name="文本占位符 1">
            <a:extLst>
              <a:ext uri="{FF2B5EF4-FFF2-40B4-BE49-F238E27FC236}">
                <a16:creationId xmlns:a16="http://schemas.microsoft.com/office/drawing/2014/main" id="{E1F3F7B2-1E9B-49B2-9B31-F31C5E1AF3F9}"/>
              </a:ext>
            </a:extLst>
          </p:cNvPr>
          <p:cNvSpPr txBox="1">
            <a:spLocks/>
          </p:cNvSpPr>
          <p:nvPr/>
        </p:nvSpPr>
        <p:spPr>
          <a:xfrm>
            <a:off x="8153851" y="4352253"/>
            <a:ext cx="2870355" cy="1077218"/>
          </a:xfrm>
          <a:prstGeom prst="rect">
            <a:avLst/>
          </a:prstGeom>
        </p:spPr>
        <p:txBody>
          <a:bodyPr vert="horz" wrap="square" lIns="0" tIns="45720" rIns="0" bIns="45720" rtlCol="0" anchor="b">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000" b="0" i="0" kern="1200">
                <a:solidFill>
                  <a:schemeClr val="tx1"/>
                </a:solidFill>
                <a:latin typeface="+mn-lt"/>
                <a:ea typeface="Amazon Ember Display" panose="020F0603020204020204" pitchFamily="34" charset="0"/>
                <a:cs typeface="Amazon Ember Display" panose="020F0603020204020204" pitchFamily="34" charset="0"/>
              </a:defRPr>
            </a:lvl1pPr>
            <a:lvl2pPr marL="228600" indent="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9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sz="3200" dirty="0"/>
              <a:t>Resources &amp; Future Directions</a:t>
            </a:r>
          </a:p>
        </p:txBody>
      </p:sp>
    </p:spTree>
    <p:extLst>
      <p:ext uri="{BB962C8B-B14F-4D97-AF65-F5344CB8AC3E}">
        <p14:creationId xmlns:p14="http://schemas.microsoft.com/office/powerpoint/2010/main" val="83479817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F8362D-F48F-4AE4-8362-2527F9CB8D6A}"/>
              </a:ext>
            </a:extLst>
          </p:cNvPr>
          <p:cNvSpPr>
            <a:spLocks noGrp="1"/>
          </p:cNvSpPr>
          <p:nvPr>
            <p:ph type="body" sz="quarter" idx="12"/>
          </p:nvPr>
        </p:nvSpPr>
        <p:spPr>
          <a:xfrm>
            <a:off x="2325936" y="1608620"/>
            <a:ext cx="2870355" cy="1077218"/>
          </a:xfrm>
        </p:spPr>
        <p:txBody>
          <a:bodyPr/>
          <a:lstStyle/>
          <a:p>
            <a:r>
              <a:rPr lang="en-US" sz="3200" dirty="0"/>
              <a:t>Schema Discovery </a:t>
            </a:r>
          </a:p>
        </p:txBody>
      </p:sp>
      <p:sp>
        <p:nvSpPr>
          <p:cNvPr id="3" name="文本占位符 2">
            <a:extLst>
              <a:ext uri="{FF2B5EF4-FFF2-40B4-BE49-F238E27FC236}">
                <a16:creationId xmlns:a16="http://schemas.microsoft.com/office/drawing/2014/main" id="{22ECD045-9CDE-4545-B1EE-C168FBAF8B88}"/>
              </a:ext>
            </a:extLst>
          </p:cNvPr>
          <p:cNvSpPr>
            <a:spLocks noGrp="1"/>
          </p:cNvSpPr>
          <p:nvPr>
            <p:ph type="body" sz="quarter" idx="13"/>
          </p:nvPr>
        </p:nvSpPr>
        <p:spPr/>
        <p:txBody>
          <a:bodyPr/>
          <a:lstStyle/>
          <a:p>
            <a:r>
              <a:rPr lang="en-US" dirty="0"/>
              <a:t>01</a:t>
            </a:r>
          </a:p>
        </p:txBody>
      </p:sp>
      <p:sp>
        <p:nvSpPr>
          <p:cNvPr id="5" name="文本占位符 4">
            <a:extLst>
              <a:ext uri="{FF2B5EF4-FFF2-40B4-BE49-F238E27FC236}">
                <a16:creationId xmlns:a16="http://schemas.microsoft.com/office/drawing/2014/main" id="{C577BDB3-1F71-4EBA-A5DA-BAE498FEED8B}"/>
              </a:ext>
            </a:extLst>
          </p:cNvPr>
          <p:cNvSpPr>
            <a:spLocks noGrp="1"/>
          </p:cNvSpPr>
          <p:nvPr>
            <p:ph type="body" sz="quarter" idx="19"/>
          </p:nvPr>
        </p:nvSpPr>
        <p:spPr/>
        <p:txBody>
          <a:bodyPr/>
          <a:lstStyle/>
          <a:p>
            <a:r>
              <a:rPr lang="en-US" dirty="0">
                <a:solidFill>
                  <a:schemeClr val="accent3">
                    <a:lumMod val="20000"/>
                    <a:lumOff val="80000"/>
                  </a:schemeClr>
                </a:solidFill>
              </a:rPr>
              <a:t>03</a:t>
            </a:r>
          </a:p>
        </p:txBody>
      </p:sp>
      <p:sp>
        <p:nvSpPr>
          <p:cNvPr id="8" name="文本占位符 7">
            <a:extLst>
              <a:ext uri="{FF2B5EF4-FFF2-40B4-BE49-F238E27FC236}">
                <a16:creationId xmlns:a16="http://schemas.microsoft.com/office/drawing/2014/main" id="{2B2C14A1-2EC2-4561-A8D3-9B13586BE948}"/>
              </a:ext>
            </a:extLst>
          </p:cNvPr>
          <p:cNvSpPr>
            <a:spLocks noGrp="1"/>
          </p:cNvSpPr>
          <p:nvPr>
            <p:ph type="body" sz="quarter" idx="23"/>
          </p:nvPr>
        </p:nvSpPr>
        <p:spPr/>
        <p:txBody>
          <a:bodyPr/>
          <a:lstStyle/>
          <a:p>
            <a:r>
              <a:rPr lang="en-US" dirty="0">
                <a:solidFill>
                  <a:schemeClr val="accent3">
                    <a:lumMod val="20000"/>
                    <a:lumOff val="80000"/>
                  </a:schemeClr>
                </a:solidFill>
              </a:rPr>
              <a:t>02</a:t>
            </a:r>
          </a:p>
        </p:txBody>
      </p:sp>
      <p:sp>
        <p:nvSpPr>
          <p:cNvPr id="10" name="文本占位符 9">
            <a:extLst>
              <a:ext uri="{FF2B5EF4-FFF2-40B4-BE49-F238E27FC236}">
                <a16:creationId xmlns:a16="http://schemas.microsoft.com/office/drawing/2014/main" id="{6CAF1716-D18F-4A4E-AF92-6C5F2AD829F5}"/>
              </a:ext>
            </a:extLst>
          </p:cNvPr>
          <p:cNvSpPr>
            <a:spLocks noGrp="1"/>
          </p:cNvSpPr>
          <p:nvPr>
            <p:ph type="body" sz="quarter" idx="25"/>
          </p:nvPr>
        </p:nvSpPr>
        <p:spPr/>
        <p:txBody>
          <a:bodyPr/>
          <a:lstStyle/>
          <a:p>
            <a:r>
              <a:rPr lang="en-US" dirty="0">
                <a:solidFill>
                  <a:schemeClr val="accent3">
                    <a:lumMod val="20000"/>
                    <a:lumOff val="80000"/>
                  </a:schemeClr>
                </a:solidFill>
              </a:rPr>
              <a:t>04</a:t>
            </a:r>
          </a:p>
        </p:txBody>
      </p:sp>
      <p:sp>
        <p:nvSpPr>
          <p:cNvPr id="11" name="灯片编号占位符 10">
            <a:extLst>
              <a:ext uri="{FF2B5EF4-FFF2-40B4-BE49-F238E27FC236}">
                <a16:creationId xmlns:a16="http://schemas.microsoft.com/office/drawing/2014/main" id="{F527E223-1D11-4B29-A194-3850ADE5FEDB}"/>
              </a:ext>
            </a:extLst>
          </p:cNvPr>
          <p:cNvSpPr>
            <a:spLocks noGrp="1"/>
          </p:cNvSpPr>
          <p:nvPr>
            <p:ph type="sldNum" sz="quarter" idx="4"/>
          </p:nvPr>
        </p:nvSpPr>
        <p:spPr/>
        <p:txBody>
          <a:bodyPr/>
          <a:lstStyle/>
          <a:p>
            <a:fld id="{DC503246-BBCE-4F0A-BCDC-08FC4C52637D}" type="slidenum">
              <a:rPr lang="en-US" smtClean="0"/>
              <a:pPr/>
              <a:t>79</a:t>
            </a:fld>
            <a:endParaRPr lang="en-US" dirty="0"/>
          </a:p>
        </p:txBody>
      </p:sp>
      <p:sp>
        <p:nvSpPr>
          <p:cNvPr id="12" name="文本占位符 1">
            <a:extLst>
              <a:ext uri="{FF2B5EF4-FFF2-40B4-BE49-F238E27FC236}">
                <a16:creationId xmlns:a16="http://schemas.microsoft.com/office/drawing/2014/main" id="{9CDCF9F2-C588-477E-A1EC-765D34575499}"/>
              </a:ext>
            </a:extLst>
          </p:cNvPr>
          <p:cNvSpPr txBox="1">
            <a:spLocks/>
          </p:cNvSpPr>
          <p:nvPr/>
        </p:nvSpPr>
        <p:spPr>
          <a:xfrm>
            <a:off x="8153851" y="1614674"/>
            <a:ext cx="2870355" cy="1077218"/>
          </a:xfrm>
          <a:prstGeom prst="rect">
            <a:avLst/>
          </a:prstGeom>
        </p:spPr>
        <p:txBody>
          <a:bodyPr vert="horz" wrap="square" lIns="0" tIns="45720" rIns="0" bIns="45720" rtlCol="0" anchor="b">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000" b="0" i="0" kern="1200">
                <a:solidFill>
                  <a:schemeClr val="tx1"/>
                </a:solidFill>
                <a:latin typeface="+mn-lt"/>
                <a:ea typeface="Amazon Ember Display" panose="020F0603020204020204" pitchFamily="34" charset="0"/>
                <a:cs typeface="Amazon Ember Display" panose="020F0603020204020204" pitchFamily="34" charset="0"/>
              </a:defRPr>
            </a:lvl1pPr>
            <a:lvl2pPr marL="228600" indent="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9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sz="3200" dirty="0">
                <a:solidFill>
                  <a:schemeClr val="bg1">
                    <a:lumMod val="85000"/>
                  </a:schemeClr>
                </a:solidFill>
              </a:rPr>
              <a:t>Graph Construction</a:t>
            </a:r>
          </a:p>
        </p:txBody>
      </p:sp>
      <p:sp>
        <p:nvSpPr>
          <p:cNvPr id="13" name="文本占位符 1">
            <a:extLst>
              <a:ext uri="{FF2B5EF4-FFF2-40B4-BE49-F238E27FC236}">
                <a16:creationId xmlns:a16="http://schemas.microsoft.com/office/drawing/2014/main" id="{F5C90F5D-725A-4D03-8401-CAA2AD99B541}"/>
              </a:ext>
            </a:extLst>
          </p:cNvPr>
          <p:cNvSpPr txBox="1">
            <a:spLocks/>
          </p:cNvSpPr>
          <p:nvPr/>
        </p:nvSpPr>
        <p:spPr>
          <a:xfrm>
            <a:off x="2325936" y="4352253"/>
            <a:ext cx="2870355" cy="1077218"/>
          </a:xfrm>
          <a:prstGeom prst="rect">
            <a:avLst/>
          </a:prstGeom>
        </p:spPr>
        <p:txBody>
          <a:bodyPr vert="horz" wrap="square" lIns="0" tIns="45720" rIns="0" bIns="45720" rtlCol="0" anchor="b">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000" b="0" i="0" kern="1200">
                <a:solidFill>
                  <a:schemeClr val="tx1"/>
                </a:solidFill>
                <a:latin typeface="+mn-lt"/>
                <a:ea typeface="Amazon Ember Display" panose="020F0603020204020204" pitchFamily="34" charset="0"/>
                <a:cs typeface="Amazon Ember Display" panose="020F0603020204020204" pitchFamily="34" charset="0"/>
              </a:defRPr>
            </a:lvl1pPr>
            <a:lvl2pPr marL="228600" indent="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9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sz="3200" dirty="0">
                <a:solidFill>
                  <a:schemeClr val="bg1">
                    <a:lumMod val="85000"/>
                  </a:schemeClr>
                </a:solidFill>
              </a:rPr>
              <a:t>Predictive</a:t>
            </a:r>
            <a:r>
              <a:rPr lang="en-US" sz="3200" dirty="0"/>
              <a:t> </a:t>
            </a:r>
            <a:r>
              <a:rPr lang="en-US" sz="3200" dirty="0">
                <a:solidFill>
                  <a:schemeClr val="bg1">
                    <a:lumMod val="85000"/>
                  </a:schemeClr>
                </a:solidFill>
              </a:rPr>
              <a:t>Architecture</a:t>
            </a:r>
          </a:p>
        </p:txBody>
      </p:sp>
      <p:sp>
        <p:nvSpPr>
          <p:cNvPr id="14" name="文本占位符 1">
            <a:extLst>
              <a:ext uri="{FF2B5EF4-FFF2-40B4-BE49-F238E27FC236}">
                <a16:creationId xmlns:a16="http://schemas.microsoft.com/office/drawing/2014/main" id="{E1F3F7B2-1E9B-49B2-9B31-F31C5E1AF3F9}"/>
              </a:ext>
            </a:extLst>
          </p:cNvPr>
          <p:cNvSpPr txBox="1">
            <a:spLocks/>
          </p:cNvSpPr>
          <p:nvPr/>
        </p:nvSpPr>
        <p:spPr>
          <a:xfrm>
            <a:off x="8153851" y="4352253"/>
            <a:ext cx="2870355" cy="1077218"/>
          </a:xfrm>
          <a:prstGeom prst="rect">
            <a:avLst/>
          </a:prstGeom>
        </p:spPr>
        <p:txBody>
          <a:bodyPr vert="horz" wrap="square" lIns="0" tIns="45720" rIns="0" bIns="45720" rtlCol="0" anchor="b">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000" b="0" i="0" kern="1200">
                <a:solidFill>
                  <a:schemeClr val="tx1"/>
                </a:solidFill>
                <a:latin typeface="+mn-lt"/>
                <a:ea typeface="Amazon Ember Display" panose="020F0603020204020204" pitchFamily="34" charset="0"/>
                <a:cs typeface="Amazon Ember Display" panose="020F0603020204020204" pitchFamily="34" charset="0"/>
              </a:defRPr>
            </a:lvl1pPr>
            <a:lvl2pPr marL="228600" indent="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9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sz="3200" dirty="0">
                <a:solidFill>
                  <a:schemeClr val="bg1">
                    <a:lumMod val="85000"/>
                  </a:schemeClr>
                </a:solidFill>
              </a:rPr>
              <a:t>Resources</a:t>
            </a:r>
            <a:r>
              <a:rPr lang="en-US" sz="3200" dirty="0"/>
              <a:t> </a:t>
            </a:r>
            <a:r>
              <a:rPr lang="en-US" sz="3200" dirty="0">
                <a:solidFill>
                  <a:schemeClr val="bg1">
                    <a:lumMod val="85000"/>
                  </a:schemeClr>
                </a:solidFill>
              </a:rPr>
              <a:t>&amp;</a:t>
            </a:r>
            <a:r>
              <a:rPr lang="en-US" sz="3200" dirty="0"/>
              <a:t> </a:t>
            </a:r>
            <a:r>
              <a:rPr lang="en-US" sz="3200" dirty="0">
                <a:solidFill>
                  <a:schemeClr val="bg1">
                    <a:lumMod val="85000"/>
                  </a:schemeClr>
                </a:solidFill>
              </a:rPr>
              <a:t>Future</a:t>
            </a:r>
            <a:r>
              <a:rPr lang="en-US" sz="3200" dirty="0"/>
              <a:t> </a:t>
            </a:r>
            <a:r>
              <a:rPr lang="en-US" sz="3200" dirty="0">
                <a:solidFill>
                  <a:schemeClr val="bg1">
                    <a:lumMod val="85000"/>
                  </a:schemeClr>
                </a:solidFill>
              </a:rPr>
              <a:t>Directions</a:t>
            </a:r>
          </a:p>
        </p:txBody>
      </p:sp>
    </p:spTree>
    <p:extLst>
      <p:ext uri="{BB962C8B-B14F-4D97-AF65-F5344CB8AC3E}">
        <p14:creationId xmlns:p14="http://schemas.microsoft.com/office/powerpoint/2010/main" val="35561245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D0CF96B-6BC6-FF7E-A865-8A2498233F77}"/>
              </a:ext>
            </a:extLst>
          </p:cNvPr>
          <p:cNvSpPr>
            <a:spLocks noGrp="1"/>
          </p:cNvSpPr>
          <p:nvPr>
            <p:ph type="pic" idx="1"/>
          </p:nvPr>
        </p:nvSpPr>
        <p:spPr/>
      </p:sp>
      <p:sp>
        <p:nvSpPr>
          <p:cNvPr id="13" name="Text Placeholder 12">
            <a:extLst>
              <a:ext uri="{FF2B5EF4-FFF2-40B4-BE49-F238E27FC236}">
                <a16:creationId xmlns:a16="http://schemas.microsoft.com/office/drawing/2014/main" id="{0BEAF5B1-E225-FBD5-3C86-2E9D095E3C4D}"/>
              </a:ext>
            </a:extLst>
          </p:cNvPr>
          <p:cNvSpPr>
            <a:spLocks noGrp="1"/>
          </p:cNvSpPr>
          <p:nvPr>
            <p:ph type="body" sz="half" idx="2"/>
          </p:nvPr>
        </p:nvSpPr>
        <p:spPr>
          <a:xfrm>
            <a:off x="425038" y="2171700"/>
            <a:ext cx="4032662" cy="3508653"/>
          </a:xfrm>
        </p:spPr>
        <p:txBody>
          <a:bodyPr/>
          <a:lstStyle/>
          <a:p>
            <a:r>
              <a:rPr lang="en-US" dirty="0"/>
              <a:t>In graph ML, methods could be either:</a:t>
            </a:r>
          </a:p>
          <a:p>
            <a:pPr marL="285750" indent="-285750">
              <a:buFont typeface="Arial" panose="020B0604020202020204" pitchFamily="34" charset="0"/>
              <a:buChar char="•"/>
            </a:pPr>
            <a:r>
              <a:rPr lang="en-US" i="1" dirty="0" err="1"/>
              <a:t>Transductive</a:t>
            </a:r>
            <a:r>
              <a:rPr lang="en-US" dirty="0"/>
              <a:t> (graph topology is known beforehand and unchanged)</a:t>
            </a:r>
          </a:p>
          <a:p>
            <a:pPr marL="742950" lvl="1" indent="-285750">
              <a:buFont typeface="Arial" panose="020B0604020202020204" pitchFamily="34" charset="0"/>
              <a:buChar char="•"/>
            </a:pPr>
            <a:r>
              <a:rPr lang="en-US" dirty="0"/>
              <a:t>Network embeddings, matrix factorization, …</a:t>
            </a:r>
          </a:p>
          <a:p>
            <a:pPr marL="285750" indent="-285750">
              <a:buFont typeface="Arial" panose="020B0604020202020204" pitchFamily="34" charset="0"/>
              <a:buChar char="•"/>
            </a:pPr>
            <a:r>
              <a:rPr lang="en-US" i="1" dirty="0"/>
              <a:t>Inductive</a:t>
            </a:r>
            <a:r>
              <a:rPr lang="en-US" dirty="0"/>
              <a:t> (does not assume a fixed graph topology)</a:t>
            </a:r>
          </a:p>
          <a:p>
            <a:pPr marL="742950" lvl="1" indent="-285750">
              <a:buFont typeface="Arial" panose="020B0604020202020204" pitchFamily="34" charset="0"/>
              <a:buChar char="•"/>
            </a:pPr>
            <a:r>
              <a:rPr lang="en-US" dirty="0"/>
              <a:t>Message passing neural networks, graph transformers, hypergraph neural networks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i="1" dirty="0"/>
          </a:p>
        </p:txBody>
      </p:sp>
      <p:sp>
        <p:nvSpPr>
          <p:cNvPr id="2" name="Slide Number Placeholder 5">
            <a:extLst>
              <a:ext uri="{FF2B5EF4-FFF2-40B4-BE49-F238E27FC236}">
                <a16:creationId xmlns:a16="http://schemas.microsoft.com/office/drawing/2014/main" id="{17F28D7C-CAE0-1440-2702-3DC8C389052A}"/>
              </a:ext>
            </a:extLst>
          </p:cNvPr>
          <p:cNvSpPr>
            <a:spLocks noGrp="1"/>
          </p:cNvSpPr>
          <p:nvPr>
            <p:ph type="sldNum" sz="quarter" idx="4"/>
          </p:nvPr>
        </p:nvSpPr>
        <p:spPr>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8</a:t>
            </a:fld>
            <a:endParaRPr lang="en-US"/>
          </a:p>
        </p:txBody>
      </p:sp>
      <p:sp>
        <p:nvSpPr>
          <p:cNvPr id="11" name="Title 10">
            <a:extLst>
              <a:ext uri="{FF2B5EF4-FFF2-40B4-BE49-F238E27FC236}">
                <a16:creationId xmlns:a16="http://schemas.microsoft.com/office/drawing/2014/main" id="{2351DB96-DD85-678C-6F31-F451BA988349}"/>
              </a:ext>
            </a:extLst>
          </p:cNvPr>
          <p:cNvSpPr>
            <a:spLocks noGrp="1"/>
          </p:cNvSpPr>
          <p:nvPr>
            <p:ph type="title"/>
          </p:nvPr>
        </p:nvSpPr>
        <p:spPr/>
        <p:txBody>
          <a:bodyPr/>
          <a:lstStyle/>
          <a:p>
            <a:r>
              <a:rPr lang="en-US" dirty="0"/>
              <a:t>What is Graph ML?</a:t>
            </a:r>
          </a:p>
        </p:txBody>
      </p:sp>
      <p:pic>
        <p:nvPicPr>
          <p:cNvPr id="4" name="Picture 3">
            <a:extLst>
              <a:ext uri="{FF2B5EF4-FFF2-40B4-BE49-F238E27FC236}">
                <a16:creationId xmlns:a16="http://schemas.microsoft.com/office/drawing/2014/main" id="{DCA59E35-8635-4855-9B15-571E7B2F68DE}"/>
              </a:ext>
            </a:extLst>
          </p:cNvPr>
          <p:cNvPicPr>
            <a:picLocks noChangeAspect="1"/>
          </p:cNvPicPr>
          <p:nvPr/>
        </p:nvPicPr>
        <p:blipFill>
          <a:blip r:embed="rId3"/>
          <a:stretch>
            <a:fillRect/>
          </a:stretch>
        </p:blipFill>
        <p:spPr>
          <a:xfrm>
            <a:off x="5143501" y="342900"/>
            <a:ext cx="3177535" cy="2222747"/>
          </a:xfrm>
          <a:prstGeom prst="rect">
            <a:avLst/>
          </a:prstGeom>
        </p:spPr>
      </p:pic>
      <p:pic>
        <p:nvPicPr>
          <p:cNvPr id="6" name="Picture 5">
            <a:extLst>
              <a:ext uri="{FF2B5EF4-FFF2-40B4-BE49-F238E27FC236}">
                <a16:creationId xmlns:a16="http://schemas.microsoft.com/office/drawing/2014/main" id="{2391D9F9-BA70-4E4F-AFC5-5C60DB456B2B}"/>
              </a:ext>
            </a:extLst>
          </p:cNvPr>
          <p:cNvPicPr>
            <a:picLocks noChangeAspect="1"/>
          </p:cNvPicPr>
          <p:nvPr/>
        </p:nvPicPr>
        <p:blipFill>
          <a:blip r:embed="rId4"/>
          <a:stretch>
            <a:fillRect/>
          </a:stretch>
        </p:blipFill>
        <p:spPr>
          <a:xfrm>
            <a:off x="7422749" y="3138976"/>
            <a:ext cx="4278571" cy="3073153"/>
          </a:xfrm>
          <a:prstGeom prst="rect">
            <a:avLst/>
          </a:prstGeom>
        </p:spPr>
      </p:pic>
      <p:sp>
        <p:nvSpPr>
          <p:cNvPr id="10" name="TextBox 9">
            <a:extLst>
              <a:ext uri="{FF2B5EF4-FFF2-40B4-BE49-F238E27FC236}">
                <a16:creationId xmlns:a16="http://schemas.microsoft.com/office/drawing/2014/main" id="{A2833CB5-67C6-4923-AED4-DECCB8B979B4}"/>
              </a:ext>
            </a:extLst>
          </p:cNvPr>
          <p:cNvSpPr txBox="1"/>
          <p:nvPr/>
        </p:nvSpPr>
        <p:spPr>
          <a:xfrm>
            <a:off x="4487322" y="2565647"/>
            <a:ext cx="3853619" cy="369332"/>
          </a:xfrm>
          <a:prstGeom prst="rect">
            <a:avLst/>
          </a:prstGeom>
          <a:noFill/>
        </p:spPr>
        <p:txBody>
          <a:bodyPr wrap="none" lIns="0" rIns="0" rtlCol="0">
            <a:spAutoFit/>
          </a:bodyPr>
          <a:lstStyle/>
          <a:p>
            <a:pPr algn="ctr"/>
            <a:r>
              <a:rPr lang="en-US" dirty="0"/>
              <a:t>Message passing neural networks [1]</a:t>
            </a:r>
          </a:p>
        </p:txBody>
      </p:sp>
      <p:sp>
        <p:nvSpPr>
          <p:cNvPr id="14" name="TextBox 13">
            <a:extLst>
              <a:ext uri="{FF2B5EF4-FFF2-40B4-BE49-F238E27FC236}">
                <a16:creationId xmlns:a16="http://schemas.microsoft.com/office/drawing/2014/main" id="{F0D79AAA-01BB-4093-8A36-73EF1E3BEF86}"/>
              </a:ext>
            </a:extLst>
          </p:cNvPr>
          <p:cNvSpPr txBox="1"/>
          <p:nvPr/>
        </p:nvSpPr>
        <p:spPr>
          <a:xfrm>
            <a:off x="8828752" y="6127632"/>
            <a:ext cx="1636666" cy="369332"/>
          </a:xfrm>
          <a:prstGeom prst="rect">
            <a:avLst/>
          </a:prstGeom>
          <a:noFill/>
        </p:spPr>
        <p:txBody>
          <a:bodyPr wrap="none" lIns="0" rIns="0" rtlCol="0">
            <a:spAutoFit/>
          </a:bodyPr>
          <a:lstStyle/>
          <a:p>
            <a:pPr algn="ctr"/>
            <a:r>
              <a:rPr lang="en-US" dirty="0" err="1"/>
              <a:t>Graphormer</a:t>
            </a:r>
            <a:r>
              <a:rPr lang="en-US" dirty="0"/>
              <a:t> [2]</a:t>
            </a:r>
          </a:p>
        </p:txBody>
      </p:sp>
      <p:sp>
        <p:nvSpPr>
          <p:cNvPr id="15" name="TextBox 14">
            <a:extLst>
              <a:ext uri="{FF2B5EF4-FFF2-40B4-BE49-F238E27FC236}">
                <a16:creationId xmlns:a16="http://schemas.microsoft.com/office/drawing/2014/main" id="{2952CA76-F52F-455F-9764-6E5FE3D2DCF7}"/>
              </a:ext>
            </a:extLst>
          </p:cNvPr>
          <p:cNvSpPr txBox="1"/>
          <p:nvPr/>
        </p:nvSpPr>
        <p:spPr>
          <a:xfrm>
            <a:off x="677058" y="5846836"/>
            <a:ext cx="8562545" cy="461665"/>
          </a:xfrm>
          <a:prstGeom prst="rect">
            <a:avLst/>
          </a:prstGeom>
          <a:noFill/>
        </p:spPr>
        <p:txBody>
          <a:bodyPr wrap="square" lIns="0" rIns="0" rtlCol="0">
            <a:spAutoFit/>
          </a:bodyPr>
          <a:lstStyle/>
          <a:p>
            <a:r>
              <a:rPr lang="en-US" sz="1200" dirty="0"/>
              <a:t>[1] </a:t>
            </a:r>
            <a:r>
              <a:rPr lang="en-US" sz="1200" i="1" dirty="0"/>
              <a:t>Neural Message Passing for Quantum Chemistry</a:t>
            </a:r>
            <a:r>
              <a:rPr lang="en-US" sz="1200" dirty="0"/>
              <a:t>, Gilmer et al., 2017</a:t>
            </a:r>
          </a:p>
          <a:p>
            <a:r>
              <a:rPr lang="en-US" sz="1200" dirty="0"/>
              <a:t>[2] </a:t>
            </a:r>
            <a:r>
              <a:rPr lang="en-US" sz="1200" i="1" dirty="0"/>
              <a:t>Do Transformers Really Perform Bad for Graph Representation?</a:t>
            </a:r>
            <a:r>
              <a:rPr lang="en-US" sz="1200" dirty="0"/>
              <a:t>  Ying et al., 2021</a:t>
            </a:r>
            <a:endParaRPr lang="en-US" sz="1200" i="1" dirty="0"/>
          </a:p>
        </p:txBody>
      </p:sp>
    </p:spTree>
    <p:extLst>
      <p:ext uri="{BB962C8B-B14F-4D97-AF65-F5344CB8AC3E}">
        <p14:creationId xmlns:p14="http://schemas.microsoft.com/office/powerpoint/2010/main" val="206113137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92CCFF9-6AE6-4B8F-8846-342317B82D73}"/>
              </a:ext>
            </a:extLst>
          </p:cNvPr>
          <p:cNvSpPr>
            <a:spLocks noGrp="1"/>
          </p:cNvSpPr>
          <p:nvPr>
            <p:ph type="title"/>
          </p:nvPr>
        </p:nvSpPr>
        <p:spPr/>
        <p:txBody>
          <a:bodyPr/>
          <a:lstStyle/>
          <a:p>
            <a:r>
              <a:rPr lang="en-US" dirty="0"/>
              <a:t>Ambiguity in real-world multi-table data</a:t>
            </a:r>
          </a:p>
        </p:txBody>
      </p:sp>
      <p:pic>
        <p:nvPicPr>
          <p:cNvPr id="5" name="图片 4">
            <a:extLst>
              <a:ext uri="{FF2B5EF4-FFF2-40B4-BE49-F238E27FC236}">
                <a16:creationId xmlns:a16="http://schemas.microsoft.com/office/drawing/2014/main" id="{E2221B70-1759-4C86-AFD2-A82CD27F30EC}"/>
              </a:ext>
            </a:extLst>
          </p:cNvPr>
          <p:cNvPicPr>
            <a:picLocks noChangeAspect="1"/>
          </p:cNvPicPr>
          <p:nvPr/>
        </p:nvPicPr>
        <p:blipFill>
          <a:blip r:embed="rId2"/>
          <a:stretch>
            <a:fillRect/>
          </a:stretch>
        </p:blipFill>
        <p:spPr>
          <a:xfrm>
            <a:off x="6362701" y="1996452"/>
            <a:ext cx="4544396" cy="2865095"/>
          </a:xfrm>
          <a:prstGeom prst="rect">
            <a:avLst/>
          </a:prstGeom>
        </p:spPr>
      </p:pic>
      <p:sp>
        <p:nvSpPr>
          <p:cNvPr id="7" name="文本框 6">
            <a:extLst>
              <a:ext uri="{FF2B5EF4-FFF2-40B4-BE49-F238E27FC236}">
                <a16:creationId xmlns:a16="http://schemas.microsoft.com/office/drawing/2014/main" id="{5CAA8452-C2BE-414B-ADCB-2105579C24A8}"/>
              </a:ext>
            </a:extLst>
          </p:cNvPr>
          <p:cNvSpPr txBox="1"/>
          <p:nvPr/>
        </p:nvSpPr>
        <p:spPr>
          <a:xfrm>
            <a:off x="1118231" y="4958517"/>
            <a:ext cx="4275449" cy="646331"/>
          </a:xfrm>
          <a:prstGeom prst="rect">
            <a:avLst/>
          </a:prstGeom>
          <a:noFill/>
        </p:spPr>
        <p:txBody>
          <a:bodyPr wrap="square" lIns="0" rIns="0" rtlCol="0">
            <a:spAutoFit/>
          </a:bodyPr>
          <a:lstStyle/>
          <a:p>
            <a:r>
              <a:rPr lang="en-US" u="sng" dirty="0"/>
              <a:t>Ideal Data</a:t>
            </a:r>
            <a:r>
              <a:rPr lang="en-US" dirty="0"/>
              <a:t>: rigorously-defined schema, data types, no ambiguity</a:t>
            </a:r>
          </a:p>
        </p:txBody>
      </p:sp>
      <p:sp>
        <p:nvSpPr>
          <p:cNvPr id="8" name="文本框 7">
            <a:extLst>
              <a:ext uri="{FF2B5EF4-FFF2-40B4-BE49-F238E27FC236}">
                <a16:creationId xmlns:a16="http://schemas.microsoft.com/office/drawing/2014/main" id="{276BE318-98F2-411F-B39A-20052C7FAA16}"/>
              </a:ext>
            </a:extLst>
          </p:cNvPr>
          <p:cNvSpPr txBox="1"/>
          <p:nvPr/>
        </p:nvSpPr>
        <p:spPr>
          <a:xfrm>
            <a:off x="6256671" y="4958517"/>
            <a:ext cx="5468990" cy="646331"/>
          </a:xfrm>
          <a:prstGeom prst="rect">
            <a:avLst/>
          </a:prstGeom>
          <a:noFill/>
        </p:spPr>
        <p:txBody>
          <a:bodyPr wrap="square" lIns="0" rIns="0" rtlCol="0">
            <a:spAutoFit/>
          </a:bodyPr>
          <a:lstStyle/>
          <a:p>
            <a:r>
              <a:rPr lang="en-US" u="sng" dirty="0"/>
              <a:t>Real Data</a:t>
            </a:r>
            <a:r>
              <a:rPr lang="en-US" dirty="0"/>
              <a:t>: often no schema and data type annotation, fuzzy or spurious values, high ambiguity</a:t>
            </a:r>
          </a:p>
        </p:txBody>
      </p:sp>
      <p:pic>
        <p:nvPicPr>
          <p:cNvPr id="1026" name="Picture 2" descr="https://www.researchgate.net/profile/Lina-Nemuraite/publication/228360130/figure/fig2/AS:669369625477122@1536601563442/RDB-tables-columns-and-data-types-5.jpg">
            <a:extLst>
              <a:ext uri="{FF2B5EF4-FFF2-40B4-BE49-F238E27FC236}">
                <a16:creationId xmlns:a16="http://schemas.microsoft.com/office/drawing/2014/main" id="{575257B5-B717-491F-AAF7-A1FF8733E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37" y="2080427"/>
            <a:ext cx="5661839" cy="27811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E660212-4C3C-4EED-8C0D-CFB15305C600}"/>
              </a:ext>
            </a:extLst>
          </p:cNvPr>
          <p:cNvSpPr txBox="1"/>
          <p:nvPr/>
        </p:nvSpPr>
        <p:spPr>
          <a:xfrm>
            <a:off x="5831486" y="6076942"/>
            <a:ext cx="5823135" cy="369332"/>
          </a:xfrm>
          <a:prstGeom prst="rect">
            <a:avLst/>
          </a:prstGeom>
          <a:solidFill>
            <a:schemeClr val="accent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lIns="0" rIns="0" rtlCol="0">
            <a:spAutoFit/>
          </a:bodyPr>
          <a:lstStyle/>
          <a:p>
            <a:pPr algn="ctr"/>
            <a:r>
              <a:rPr lang="en-US" dirty="0">
                <a:solidFill>
                  <a:srgbClr val="FF0000"/>
                </a:solidFill>
              </a:rPr>
              <a:t>Strategy:  Converting to RDB helps resolve ambiguity</a:t>
            </a:r>
          </a:p>
        </p:txBody>
      </p:sp>
    </p:spTree>
    <p:extLst>
      <p:ext uri="{BB962C8B-B14F-4D97-AF65-F5344CB8AC3E}">
        <p14:creationId xmlns:p14="http://schemas.microsoft.com/office/powerpoint/2010/main" val="106243909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94DEC06-ADF1-4AB4-81AD-F4A428E8A423}"/>
              </a:ext>
            </a:extLst>
          </p:cNvPr>
          <p:cNvSpPr>
            <a:spLocks noGrp="1"/>
          </p:cNvSpPr>
          <p:nvPr>
            <p:ph sz="quarter" idx="13"/>
          </p:nvPr>
        </p:nvSpPr>
        <p:spPr>
          <a:xfrm>
            <a:off x="425038" y="1371600"/>
            <a:ext cx="5670962" cy="3354765"/>
          </a:xfrm>
        </p:spPr>
        <p:txBody>
          <a:bodyPr/>
          <a:lstStyle/>
          <a:p>
            <a:pPr marL="457200" indent="-457200">
              <a:buFont typeface="+mj-lt"/>
              <a:buAutoNum type="arabicPeriod"/>
            </a:pPr>
            <a:r>
              <a:rPr lang="en-US" b="1" dirty="0"/>
              <a:t>Join Discovery (JD)</a:t>
            </a:r>
            <a:r>
              <a:rPr lang="en-US" dirty="0"/>
              <a:t>: Finding joinable relationships between tables.</a:t>
            </a:r>
          </a:p>
          <a:p>
            <a:pPr marL="457200" indent="-457200">
              <a:buFont typeface="+mj-lt"/>
              <a:buAutoNum type="arabicPeriod"/>
            </a:pPr>
            <a:r>
              <a:rPr lang="en-US" b="1" dirty="0"/>
              <a:t>Join Alignment (JA)</a:t>
            </a:r>
            <a:r>
              <a:rPr lang="en-US" dirty="0"/>
              <a:t>: Align values in joinable columns to create PK/FK or FK/FK pairs.</a:t>
            </a:r>
          </a:p>
          <a:p>
            <a:pPr marL="457200" indent="-457200">
              <a:buFont typeface="+mj-lt"/>
              <a:buAutoNum type="arabicPeriod"/>
            </a:pPr>
            <a:r>
              <a:rPr lang="en-US" b="1" dirty="0"/>
              <a:t>Form RDB Schema</a:t>
            </a:r>
            <a:r>
              <a:rPr lang="en-US" dirty="0"/>
              <a:t>: Convert FK/FK pairs to PK/FK pairs, combine with existing PK/FK pairs to form schema.</a:t>
            </a:r>
          </a:p>
        </p:txBody>
      </p:sp>
      <p:sp>
        <p:nvSpPr>
          <p:cNvPr id="3" name="灯片编号占位符 2">
            <a:extLst>
              <a:ext uri="{FF2B5EF4-FFF2-40B4-BE49-F238E27FC236}">
                <a16:creationId xmlns:a16="http://schemas.microsoft.com/office/drawing/2014/main" id="{15C68227-32CE-494D-82CB-ED582AC7AADC}"/>
              </a:ext>
            </a:extLst>
          </p:cNvPr>
          <p:cNvSpPr>
            <a:spLocks noGrp="1"/>
          </p:cNvSpPr>
          <p:nvPr>
            <p:ph type="sldNum" sz="quarter" idx="4"/>
          </p:nvPr>
        </p:nvSpPr>
        <p:spPr/>
        <p:txBody>
          <a:bodyPr/>
          <a:lstStyle/>
          <a:p>
            <a:fld id="{DC503246-BBCE-4F0A-BCDC-08FC4C52637D}" type="slidenum">
              <a:rPr lang="en-US" smtClean="0"/>
              <a:pPr/>
              <a:t>81</a:t>
            </a:fld>
            <a:endParaRPr lang="en-US" dirty="0"/>
          </a:p>
        </p:txBody>
      </p:sp>
      <p:sp>
        <p:nvSpPr>
          <p:cNvPr id="4" name="标题 3">
            <a:extLst>
              <a:ext uri="{FF2B5EF4-FFF2-40B4-BE49-F238E27FC236}">
                <a16:creationId xmlns:a16="http://schemas.microsoft.com/office/drawing/2014/main" id="{8F8AF1FB-3EC6-405A-A8D2-9321CB381CF3}"/>
              </a:ext>
            </a:extLst>
          </p:cNvPr>
          <p:cNvSpPr>
            <a:spLocks noGrp="1"/>
          </p:cNvSpPr>
          <p:nvPr>
            <p:ph type="title"/>
          </p:nvPr>
        </p:nvSpPr>
        <p:spPr/>
        <p:txBody>
          <a:bodyPr/>
          <a:lstStyle/>
          <a:p>
            <a:r>
              <a:rPr lang="en-US" dirty="0"/>
              <a:t>Steps to convert multi-table data into an RDB</a:t>
            </a:r>
          </a:p>
        </p:txBody>
      </p:sp>
      <p:sp>
        <p:nvSpPr>
          <p:cNvPr id="5" name="矩形: 圆角 4">
            <a:extLst>
              <a:ext uri="{FF2B5EF4-FFF2-40B4-BE49-F238E27FC236}">
                <a16:creationId xmlns:a16="http://schemas.microsoft.com/office/drawing/2014/main" id="{6AE7E724-E0EA-4F48-A54F-21C03D74954E}"/>
              </a:ext>
            </a:extLst>
          </p:cNvPr>
          <p:cNvSpPr/>
          <p:nvPr/>
        </p:nvSpPr>
        <p:spPr>
          <a:xfrm>
            <a:off x="7314423" y="2185681"/>
            <a:ext cx="3163078" cy="64717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Join Discovery</a:t>
            </a:r>
          </a:p>
        </p:txBody>
      </p:sp>
      <p:sp>
        <p:nvSpPr>
          <p:cNvPr id="6" name="文本框 5">
            <a:extLst>
              <a:ext uri="{FF2B5EF4-FFF2-40B4-BE49-F238E27FC236}">
                <a16:creationId xmlns:a16="http://schemas.microsoft.com/office/drawing/2014/main" id="{1516673D-A378-462E-8B51-5A4D38CEF6EB}"/>
              </a:ext>
            </a:extLst>
          </p:cNvPr>
          <p:cNvSpPr txBox="1"/>
          <p:nvPr/>
        </p:nvSpPr>
        <p:spPr>
          <a:xfrm>
            <a:off x="8127995" y="1371600"/>
            <a:ext cx="1535934" cy="369332"/>
          </a:xfrm>
          <a:prstGeom prst="rect">
            <a:avLst/>
          </a:prstGeom>
          <a:noFill/>
        </p:spPr>
        <p:txBody>
          <a:bodyPr wrap="none" lIns="0" rIns="0" rtlCol="0">
            <a:spAutoFit/>
          </a:bodyPr>
          <a:lstStyle/>
          <a:p>
            <a:pPr algn="ctr"/>
            <a:r>
              <a:rPr lang="en-US" dirty="0"/>
              <a:t>Multi-table Data</a:t>
            </a:r>
          </a:p>
        </p:txBody>
      </p:sp>
      <p:cxnSp>
        <p:nvCxnSpPr>
          <p:cNvPr id="8" name="直接箭头连接符 7">
            <a:extLst>
              <a:ext uri="{FF2B5EF4-FFF2-40B4-BE49-F238E27FC236}">
                <a16:creationId xmlns:a16="http://schemas.microsoft.com/office/drawing/2014/main" id="{68367C55-CCBD-4238-A1BE-03E3546DEEE0}"/>
              </a:ext>
            </a:extLst>
          </p:cNvPr>
          <p:cNvCxnSpPr>
            <a:cxnSpLocks/>
            <a:endCxn id="5" idx="0"/>
          </p:cNvCxnSpPr>
          <p:nvPr/>
        </p:nvCxnSpPr>
        <p:spPr>
          <a:xfrm>
            <a:off x="8895962" y="1828800"/>
            <a:ext cx="0" cy="356881"/>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7B257AF3-324D-4CB3-AF52-60C8BABE3155}"/>
              </a:ext>
            </a:extLst>
          </p:cNvPr>
          <p:cNvSpPr/>
          <p:nvPr/>
        </p:nvSpPr>
        <p:spPr>
          <a:xfrm>
            <a:off x="7314423" y="3317031"/>
            <a:ext cx="3163078" cy="64717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Join Alignment</a:t>
            </a:r>
          </a:p>
        </p:txBody>
      </p:sp>
      <p:cxnSp>
        <p:nvCxnSpPr>
          <p:cNvPr id="12" name="直接箭头连接符 11">
            <a:extLst>
              <a:ext uri="{FF2B5EF4-FFF2-40B4-BE49-F238E27FC236}">
                <a16:creationId xmlns:a16="http://schemas.microsoft.com/office/drawing/2014/main" id="{E6A0AFDC-1408-48AD-B86B-D9C79BECCEB6}"/>
              </a:ext>
            </a:extLst>
          </p:cNvPr>
          <p:cNvCxnSpPr>
            <a:cxnSpLocks/>
            <a:stCxn id="5" idx="2"/>
            <a:endCxn id="11" idx="0"/>
          </p:cNvCxnSpPr>
          <p:nvPr/>
        </p:nvCxnSpPr>
        <p:spPr>
          <a:xfrm>
            <a:off x="8895962" y="2832857"/>
            <a:ext cx="0" cy="484174"/>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02E687CC-5977-4094-AC06-AB025C48475A}"/>
              </a:ext>
            </a:extLst>
          </p:cNvPr>
          <p:cNvSpPr/>
          <p:nvPr/>
        </p:nvSpPr>
        <p:spPr>
          <a:xfrm>
            <a:off x="7314423" y="4448378"/>
            <a:ext cx="3163078" cy="64717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Form RDB Schema</a:t>
            </a:r>
          </a:p>
        </p:txBody>
      </p:sp>
      <p:cxnSp>
        <p:nvCxnSpPr>
          <p:cNvPr id="20" name="直接箭头连接符 19">
            <a:extLst>
              <a:ext uri="{FF2B5EF4-FFF2-40B4-BE49-F238E27FC236}">
                <a16:creationId xmlns:a16="http://schemas.microsoft.com/office/drawing/2014/main" id="{57E538F6-7DAC-4CCA-ABA3-B2BB8E9D611E}"/>
              </a:ext>
            </a:extLst>
          </p:cNvPr>
          <p:cNvCxnSpPr>
            <a:cxnSpLocks/>
            <a:stCxn id="11" idx="2"/>
            <a:endCxn id="19" idx="0"/>
          </p:cNvCxnSpPr>
          <p:nvPr/>
        </p:nvCxnSpPr>
        <p:spPr>
          <a:xfrm>
            <a:off x="8895962" y="3964207"/>
            <a:ext cx="0" cy="484171"/>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6A4892E4-7937-45F8-988F-CF581B730518}"/>
              </a:ext>
            </a:extLst>
          </p:cNvPr>
          <p:cNvCxnSpPr>
            <a:cxnSpLocks/>
            <a:stCxn id="19" idx="2"/>
          </p:cNvCxnSpPr>
          <p:nvPr/>
        </p:nvCxnSpPr>
        <p:spPr>
          <a:xfrm>
            <a:off x="8895962" y="5095554"/>
            <a:ext cx="0" cy="390846"/>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17ECDCF7-0D5B-4E15-93CA-028D86151B0F}"/>
              </a:ext>
            </a:extLst>
          </p:cNvPr>
          <p:cNvSpPr txBox="1"/>
          <p:nvPr/>
        </p:nvSpPr>
        <p:spPr>
          <a:xfrm>
            <a:off x="8699594" y="5579725"/>
            <a:ext cx="392736" cy="369332"/>
          </a:xfrm>
          <a:prstGeom prst="rect">
            <a:avLst/>
          </a:prstGeom>
          <a:noFill/>
        </p:spPr>
        <p:txBody>
          <a:bodyPr wrap="none" lIns="0" rIns="0" rtlCol="0">
            <a:spAutoFit/>
          </a:bodyPr>
          <a:lstStyle/>
          <a:p>
            <a:pPr algn="ctr"/>
            <a:r>
              <a:rPr lang="en-US" dirty="0"/>
              <a:t>RDB</a:t>
            </a:r>
          </a:p>
        </p:txBody>
      </p:sp>
    </p:spTree>
    <p:extLst>
      <p:ext uri="{BB962C8B-B14F-4D97-AF65-F5344CB8AC3E}">
        <p14:creationId xmlns:p14="http://schemas.microsoft.com/office/powerpoint/2010/main" val="385686618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7099AD9-72B6-473D-A3E4-51F03F320123}"/>
              </a:ext>
            </a:extLst>
          </p:cNvPr>
          <p:cNvSpPr>
            <a:spLocks noGrp="1"/>
          </p:cNvSpPr>
          <p:nvPr>
            <p:ph sz="quarter" idx="13"/>
          </p:nvPr>
        </p:nvSpPr>
        <p:spPr>
          <a:xfrm>
            <a:off x="425038" y="1627239"/>
            <a:ext cx="5779819" cy="3139321"/>
          </a:xfrm>
        </p:spPr>
        <p:txBody>
          <a:bodyPr/>
          <a:lstStyle/>
          <a:p>
            <a:r>
              <a:rPr lang="en-US" dirty="0"/>
              <a:t>Form  N x N adjacency matrix A, where N is total number of table columns.</a:t>
            </a:r>
          </a:p>
          <a:p>
            <a:r>
              <a:rPr lang="en-US" dirty="0" err="1"/>
              <a:t>A</a:t>
            </a:r>
            <a:r>
              <a:rPr lang="en-US" baseline="-25000" dirty="0" err="1"/>
              <a:t>ij</a:t>
            </a:r>
            <a:r>
              <a:rPr lang="en-US" dirty="0"/>
              <a:t> =1 if columns </a:t>
            </a:r>
            <a:r>
              <a:rPr lang="en-US" dirty="0" err="1"/>
              <a:t>i</a:t>
            </a:r>
            <a:r>
              <a:rPr lang="en-US" dirty="0"/>
              <a:t> and j are </a:t>
            </a:r>
            <a:r>
              <a:rPr lang="en-US" i="1" dirty="0"/>
              <a:t>joinable</a:t>
            </a:r>
            <a:r>
              <a:rPr lang="en-US" dirty="0"/>
              <a:t>, equals 0 otherwise.</a:t>
            </a:r>
          </a:p>
          <a:p>
            <a:r>
              <a:rPr lang="en-US" dirty="0"/>
              <a:t>Note: columns </a:t>
            </a:r>
            <a:r>
              <a:rPr lang="en-US" dirty="0" err="1"/>
              <a:t>i</a:t>
            </a:r>
            <a:r>
              <a:rPr lang="en-US" dirty="0"/>
              <a:t> and j are generally in different tables (although not always).</a:t>
            </a:r>
          </a:p>
          <a:p>
            <a:endParaRPr lang="en-US" dirty="0"/>
          </a:p>
        </p:txBody>
      </p:sp>
      <p:sp>
        <p:nvSpPr>
          <p:cNvPr id="3" name="灯片编号占位符 2">
            <a:extLst>
              <a:ext uri="{FF2B5EF4-FFF2-40B4-BE49-F238E27FC236}">
                <a16:creationId xmlns:a16="http://schemas.microsoft.com/office/drawing/2014/main" id="{AD07558A-1EB2-432F-81AF-82ACF14F2361}"/>
              </a:ext>
            </a:extLst>
          </p:cNvPr>
          <p:cNvSpPr>
            <a:spLocks noGrp="1"/>
          </p:cNvSpPr>
          <p:nvPr>
            <p:ph type="sldNum" sz="quarter" idx="4"/>
          </p:nvPr>
        </p:nvSpPr>
        <p:spPr/>
        <p:txBody>
          <a:bodyPr/>
          <a:lstStyle/>
          <a:p>
            <a:fld id="{DC503246-BBCE-4F0A-BCDC-08FC4C52637D}" type="slidenum">
              <a:rPr lang="en-US" smtClean="0"/>
              <a:pPr/>
              <a:t>82</a:t>
            </a:fld>
            <a:endParaRPr lang="en-US" dirty="0"/>
          </a:p>
        </p:txBody>
      </p:sp>
      <p:sp>
        <p:nvSpPr>
          <p:cNvPr id="4" name="标题 3">
            <a:extLst>
              <a:ext uri="{FF2B5EF4-FFF2-40B4-BE49-F238E27FC236}">
                <a16:creationId xmlns:a16="http://schemas.microsoft.com/office/drawing/2014/main" id="{D6CE1AC6-A0AE-48CA-A43D-98906BBE4D55}"/>
              </a:ext>
            </a:extLst>
          </p:cNvPr>
          <p:cNvSpPr>
            <a:spLocks noGrp="1"/>
          </p:cNvSpPr>
          <p:nvPr>
            <p:ph type="title"/>
          </p:nvPr>
        </p:nvSpPr>
        <p:spPr/>
        <p:txBody>
          <a:bodyPr/>
          <a:lstStyle/>
          <a:p>
            <a:r>
              <a:rPr lang="en-US" dirty="0"/>
              <a:t>Join Discovery</a:t>
            </a:r>
          </a:p>
        </p:txBody>
      </p:sp>
      <p:pic>
        <p:nvPicPr>
          <p:cNvPr id="20" name="Picture 19">
            <a:extLst>
              <a:ext uri="{FF2B5EF4-FFF2-40B4-BE49-F238E27FC236}">
                <a16:creationId xmlns:a16="http://schemas.microsoft.com/office/drawing/2014/main" id="{0590589C-6436-46B9-BCC2-047CE5238DB9}"/>
              </a:ext>
            </a:extLst>
          </p:cNvPr>
          <p:cNvPicPr>
            <a:picLocks noChangeAspect="1"/>
          </p:cNvPicPr>
          <p:nvPr/>
        </p:nvPicPr>
        <p:blipFill>
          <a:blip r:embed="rId2"/>
          <a:stretch>
            <a:fillRect/>
          </a:stretch>
        </p:blipFill>
        <p:spPr>
          <a:xfrm>
            <a:off x="6676806" y="520187"/>
            <a:ext cx="4363219" cy="5817625"/>
          </a:xfrm>
          <a:prstGeom prst="rect">
            <a:avLst/>
          </a:prstGeom>
        </p:spPr>
      </p:pic>
    </p:spTree>
    <p:extLst>
      <p:ext uri="{BB962C8B-B14F-4D97-AF65-F5344CB8AC3E}">
        <p14:creationId xmlns:p14="http://schemas.microsoft.com/office/powerpoint/2010/main" val="327536796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E142B1E-30E9-4236-B3AB-3714A8F37647}"/>
              </a:ext>
            </a:extLst>
          </p:cNvPr>
          <p:cNvSpPr>
            <a:spLocks noGrp="1"/>
          </p:cNvSpPr>
          <p:nvPr>
            <p:ph sz="quarter" idx="13"/>
          </p:nvPr>
        </p:nvSpPr>
        <p:spPr>
          <a:xfrm>
            <a:off x="425038" y="1371600"/>
            <a:ext cx="11424062" cy="5016758"/>
          </a:xfrm>
        </p:spPr>
        <p:txBody>
          <a:bodyPr/>
          <a:lstStyle/>
          <a:p>
            <a:r>
              <a:rPr lang="en-US" dirty="0"/>
              <a:t>Typically based on similarity measures applied to:</a:t>
            </a:r>
          </a:p>
          <a:p>
            <a:pPr lvl="1"/>
            <a:r>
              <a:rPr lang="en-US" dirty="0"/>
              <a:t>Column labels (e.g., reasonable to join columns with shared names)</a:t>
            </a:r>
          </a:p>
          <a:p>
            <a:pPr lvl="1"/>
            <a:r>
              <a:rPr lang="en-US" dirty="0"/>
              <a:t>Column contents (e.g., search for overlapping column distributions)</a:t>
            </a:r>
          </a:p>
          <a:p>
            <a:pPr lvl="1"/>
            <a:endParaRPr lang="en-US" dirty="0"/>
          </a:p>
          <a:p>
            <a:endParaRPr lang="en-US" dirty="0"/>
          </a:p>
          <a:p>
            <a:endParaRPr lang="en-US" dirty="0"/>
          </a:p>
          <a:p>
            <a:r>
              <a:rPr lang="en-US" dirty="0"/>
              <a:t>Increasingly based on large language models (e.g., transforming column contents to text sequences for comparison, etc.)</a:t>
            </a:r>
          </a:p>
          <a:p>
            <a:pPr lvl="1"/>
            <a:endParaRPr lang="en-US" dirty="0"/>
          </a:p>
          <a:p>
            <a:pPr marL="228600" lvl="1" indent="0">
              <a:buNone/>
            </a:pPr>
            <a:endParaRPr lang="en-US" dirty="0"/>
          </a:p>
        </p:txBody>
      </p:sp>
      <p:sp>
        <p:nvSpPr>
          <p:cNvPr id="3" name="灯片编号占位符 2">
            <a:extLst>
              <a:ext uri="{FF2B5EF4-FFF2-40B4-BE49-F238E27FC236}">
                <a16:creationId xmlns:a16="http://schemas.microsoft.com/office/drawing/2014/main" id="{8CBD43DD-5698-4C7F-9339-BB5DD0C74CC7}"/>
              </a:ext>
            </a:extLst>
          </p:cNvPr>
          <p:cNvSpPr>
            <a:spLocks noGrp="1"/>
          </p:cNvSpPr>
          <p:nvPr>
            <p:ph type="sldNum" sz="quarter" idx="4"/>
          </p:nvPr>
        </p:nvSpPr>
        <p:spPr/>
        <p:txBody>
          <a:bodyPr/>
          <a:lstStyle/>
          <a:p>
            <a:fld id="{DC503246-BBCE-4F0A-BCDC-08FC4C52637D}" type="slidenum">
              <a:rPr lang="en-US" smtClean="0"/>
              <a:pPr/>
              <a:t>83</a:t>
            </a:fld>
            <a:endParaRPr lang="en-US" dirty="0"/>
          </a:p>
        </p:txBody>
      </p:sp>
      <p:sp>
        <p:nvSpPr>
          <p:cNvPr id="4" name="标题 3">
            <a:extLst>
              <a:ext uri="{FF2B5EF4-FFF2-40B4-BE49-F238E27FC236}">
                <a16:creationId xmlns:a16="http://schemas.microsoft.com/office/drawing/2014/main" id="{BE58DA6F-6BC8-4F78-B755-068AFD63BCCE}"/>
              </a:ext>
            </a:extLst>
          </p:cNvPr>
          <p:cNvSpPr>
            <a:spLocks noGrp="1"/>
          </p:cNvSpPr>
          <p:nvPr>
            <p:ph type="title"/>
          </p:nvPr>
        </p:nvSpPr>
        <p:spPr/>
        <p:txBody>
          <a:bodyPr/>
          <a:lstStyle/>
          <a:p>
            <a:r>
              <a:rPr lang="en-US" dirty="0"/>
              <a:t>Join Discovery Methods </a:t>
            </a:r>
          </a:p>
        </p:txBody>
      </p:sp>
      <p:sp>
        <p:nvSpPr>
          <p:cNvPr id="5" name="文本框 8">
            <a:extLst>
              <a:ext uri="{FF2B5EF4-FFF2-40B4-BE49-F238E27FC236}">
                <a16:creationId xmlns:a16="http://schemas.microsoft.com/office/drawing/2014/main" id="{6C8FAD55-710E-4FC6-8D85-6017E7F0C8AB}"/>
              </a:ext>
            </a:extLst>
          </p:cNvPr>
          <p:cNvSpPr txBox="1"/>
          <p:nvPr/>
        </p:nvSpPr>
        <p:spPr>
          <a:xfrm>
            <a:off x="2838236" y="5486400"/>
            <a:ext cx="8928726" cy="369332"/>
          </a:xfrm>
          <a:prstGeom prst="rect">
            <a:avLst/>
          </a:prstGeom>
          <a:noFill/>
        </p:spPr>
        <p:txBody>
          <a:bodyPr wrap="none" lIns="0" rIns="0" rtlCol="0">
            <a:spAutoFit/>
          </a:bodyPr>
          <a:lstStyle/>
          <a:p>
            <a:pPr algn="ctr"/>
            <a:r>
              <a:rPr lang="en-US" i="1" dirty="0" err="1"/>
              <a:t>DeepJoin</a:t>
            </a:r>
            <a:r>
              <a:rPr lang="en-US" i="1" dirty="0"/>
              <a:t>: Joinable Table Discovery with Pre-Trained Language Models</a:t>
            </a:r>
            <a:r>
              <a:rPr lang="en-US" dirty="0"/>
              <a:t>, Dong et al.</a:t>
            </a:r>
          </a:p>
        </p:txBody>
      </p:sp>
      <p:sp>
        <p:nvSpPr>
          <p:cNvPr id="6" name="文本框 8">
            <a:extLst>
              <a:ext uri="{FF2B5EF4-FFF2-40B4-BE49-F238E27FC236}">
                <a16:creationId xmlns:a16="http://schemas.microsoft.com/office/drawing/2014/main" id="{16809BBC-BC8E-46F5-9847-FE618F8D0BC6}"/>
              </a:ext>
            </a:extLst>
          </p:cNvPr>
          <p:cNvSpPr txBox="1"/>
          <p:nvPr/>
        </p:nvSpPr>
        <p:spPr>
          <a:xfrm>
            <a:off x="1460038" y="2972038"/>
            <a:ext cx="10389062" cy="923330"/>
          </a:xfrm>
          <a:prstGeom prst="rect">
            <a:avLst/>
          </a:prstGeom>
          <a:noFill/>
        </p:spPr>
        <p:txBody>
          <a:bodyPr wrap="none" lIns="0" rIns="0" rtlCol="0">
            <a:spAutoFit/>
          </a:bodyPr>
          <a:lstStyle/>
          <a:p>
            <a:pPr marL="285750" indent="-285750">
              <a:buFont typeface="Arial" panose="020B0604020202020204" pitchFamily="34" charset="0"/>
              <a:buChar char="•"/>
            </a:pPr>
            <a:r>
              <a:rPr lang="en-US" i="1" dirty="0"/>
              <a:t>Auto-</a:t>
            </a:r>
            <a:r>
              <a:rPr lang="en-US" i="1" dirty="0" err="1"/>
              <a:t>Fuzzyjoin</a:t>
            </a:r>
            <a:r>
              <a:rPr lang="en-US" i="1" dirty="0"/>
              <a:t>: Auto-Program Fuzzy Similarity Joins Without Labeled Examples, </a:t>
            </a:r>
            <a:r>
              <a:rPr lang="en-US" dirty="0"/>
              <a:t>Li et al.</a:t>
            </a:r>
          </a:p>
          <a:p>
            <a:pPr marL="285750" indent="-285750">
              <a:buFont typeface="Arial" panose="020B0604020202020204" pitchFamily="34" charset="0"/>
              <a:buChar char="•"/>
            </a:pPr>
            <a:r>
              <a:rPr lang="en-US" i="1" dirty="0"/>
              <a:t>Fast-Join:  An Efficient Method for Fuzzy Token Matching based String </a:t>
            </a:r>
            <a:r>
              <a:rPr lang="en-US" i="1" dirty="0" err="1"/>
              <a:t>Simiarity</a:t>
            </a:r>
            <a:r>
              <a:rPr lang="en-US" i="1" dirty="0"/>
              <a:t> Join</a:t>
            </a:r>
            <a:r>
              <a:rPr lang="en-US" dirty="0"/>
              <a:t>, Want et al.</a:t>
            </a:r>
          </a:p>
          <a:p>
            <a:pPr marL="285750" indent="-285750">
              <a:buFont typeface="Arial" panose="020B0604020202020204" pitchFamily="34" charset="0"/>
              <a:buChar char="•"/>
            </a:pPr>
            <a:r>
              <a:rPr lang="en-US" i="1" dirty="0"/>
              <a:t>Customizable and Scalable Fuzzy Join for Big Data</a:t>
            </a:r>
            <a:r>
              <a:rPr lang="en-US" dirty="0"/>
              <a:t>, Chen et al.</a:t>
            </a:r>
          </a:p>
        </p:txBody>
      </p:sp>
    </p:spTree>
    <p:extLst>
      <p:ext uri="{BB962C8B-B14F-4D97-AF65-F5344CB8AC3E}">
        <p14:creationId xmlns:p14="http://schemas.microsoft.com/office/powerpoint/2010/main" val="196175918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2695E86-1D05-44E0-8F59-87A334A77BA4}"/>
              </a:ext>
            </a:extLst>
          </p:cNvPr>
          <p:cNvSpPr>
            <a:spLocks noGrp="1"/>
          </p:cNvSpPr>
          <p:nvPr>
            <p:ph sz="quarter" idx="13"/>
          </p:nvPr>
        </p:nvSpPr>
        <p:spPr>
          <a:xfrm>
            <a:off x="652017" y="1229987"/>
            <a:ext cx="6030137" cy="3031599"/>
          </a:xfrm>
        </p:spPr>
        <p:txBody>
          <a:bodyPr/>
          <a:lstStyle/>
          <a:p>
            <a:r>
              <a:rPr lang="en-US" u="sng" dirty="0"/>
              <a:t>Input</a:t>
            </a:r>
            <a:r>
              <a:rPr lang="en-US" dirty="0"/>
              <a:t>:  Pair of joinable columns C</a:t>
            </a:r>
            <a:r>
              <a:rPr lang="en-US" baseline="-25000" dirty="0"/>
              <a:t>i</a:t>
            </a:r>
            <a:r>
              <a:rPr lang="en-US" dirty="0"/>
              <a:t> and </a:t>
            </a:r>
            <a:r>
              <a:rPr lang="en-US" dirty="0" err="1"/>
              <a:t>C</a:t>
            </a:r>
            <a:r>
              <a:rPr lang="en-US" baseline="-25000" dirty="0" err="1"/>
              <a:t>j</a:t>
            </a:r>
            <a:r>
              <a:rPr lang="en-US" dirty="0"/>
              <a:t>, meaning </a:t>
            </a:r>
            <a:r>
              <a:rPr lang="en-US" dirty="0" err="1"/>
              <a:t>Aij</a:t>
            </a:r>
            <a:r>
              <a:rPr lang="en-US" dirty="0"/>
              <a:t> = 1.</a:t>
            </a:r>
            <a:endParaRPr lang="en-US" baseline="-25000" dirty="0"/>
          </a:p>
          <a:p>
            <a:r>
              <a:rPr lang="en-US" u="sng" dirty="0"/>
              <a:t>Output</a:t>
            </a:r>
            <a:r>
              <a:rPr lang="en-US" dirty="0"/>
              <a:t>:  PK/FK pair or FK/FK pair.</a:t>
            </a:r>
          </a:p>
          <a:p>
            <a:r>
              <a:rPr lang="en-US" u="sng" dirty="0"/>
              <a:t>Criteria:</a:t>
            </a:r>
          </a:p>
          <a:p>
            <a:pPr lvl="1"/>
            <a:r>
              <a:rPr lang="en-US" sz="1500" dirty="0"/>
              <a:t>If column domains match, and one has all unique values           </a:t>
            </a:r>
          </a:p>
          <a:p>
            <a:pPr lvl="1"/>
            <a:r>
              <a:rPr lang="en-US" sz="1500" dirty="0"/>
              <a:t>If column domains match, but no PK</a:t>
            </a:r>
          </a:p>
          <a:p>
            <a:pPr lvl="1"/>
            <a:r>
              <a:rPr lang="en-US" sz="1500" dirty="0"/>
              <a:t>Otherwise, apply fuzzy alignment methods (harder) </a:t>
            </a:r>
          </a:p>
        </p:txBody>
      </p:sp>
      <p:sp>
        <p:nvSpPr>
          <p:cNvPr id="3" name="灯片编号占位符 2">
            <a:extLst>
              <a:ext uri="{FF2B5EF4-FFF2-40B4-BE49-F238E27FC236}">
                <a16:creationId xmlns:a16="http://schemas.microsoft.com/office/drawing/2014/main" id="{225C7139-126B-42BA-9FF6-791EA9CF527C}"/>
              </a:ext>
            </a:extLst>
          </p:cNvPr>
          <p:cNvSpPr>
            <a:spLocks noGrp="1"/>
          </p:cNvSpPr>
          <p:nvPr>
            <p:ph type="sldNum" sz="quarter" idx="4"/>
          </p:nvPr>
        </p:nvSpPr>
        <p:spPr/>
        <p:txBody>
          <a:bodyPr/>
          <a:lstStyle/>
          <a:p>
            <a:fld id="{DC503246-BBCE-4F0A-BCDC-08FC4C52637D}" type="slidenum">
              <a:rPr lang="en-US" smtClean="0"/>
              <a:pPr/>
              <a:t>84</a:t>
            </a:fld>
            <a:endParaRPr lang="en-US" dirty="0"/>
          </a:p>
        </p:txBody>
      </p:sp>
      <p:sp>
        <p:nvSpPr>
          <p:cNvPr id="4" name="标题 3">
            <a:extLst>
              <a:ext uri="{FF2B5EF4-FFF2-40B4-BE49-F238E27FC236}">
                <a16:creationId xmlns:a16="http://schemas.microsoft.com/office/drawing/2014/main" id="{DC697598-D648-424F-8FE8-40DE61398B95}"/>
              </a:ext>
            </a:extLst>
          </p:cNvPr>
          <p:cNvSpPr>
            <a:spLocks noGrp="1"/>
          </p:cNvSpPr>
          <p:nvPr>
            <p:ph type="title"/>
          </p:nvPr>
        </p:nvSpPr>
        <p:spPr>
          <a:xfrm>
            <a:off x="425038" y="252465"/>
            <a:ext cx="11424062" cy="647176"/>
          </a:xfrm>
        </p:spPr>
        <p:txBody>
          <a:bodyPr/>
          <a:lstStyle/>
          <a:p>
            <a:r>
              <a:rPr lang="en-US" dirty="0"/>
              <a:t>Join Alignment</a:t>
            </a:r>
          </a:p>
        </p:txBody>
      </p:sp>
      <p:graphicFrame>
        <p:nvGraphicFramePr>
          <p:cNvPr id="9" name="Table 8">
            <a:extLst>
              <a:ext uri="{FF2B5EF4-FFF2-40B4-BE49-F238E27FC236}">
                <a16:creationId xmlns:a16="http://schemas.microsoft.com/office/drawing/2014/main" id="{EB42C505-48B6-4424-94AD-A15EE28A185E}"/>
              </a:ext>
            </a:extLst>
          </p:cNvPr>
          <p:cNvGraphicFramePr>
            <a:graphicFrameLocks noGrp="1"/>
          </p:cNvGraphicFramePr>
          <p:nvPr/>
        </p:nvGraphicFramePr>
        <p:xfrm>
          <a:off x="3320602" y="4621781"/>
          <a:ext cx="487715" cy="1615440"/>
        </p:xfrm>
        <a:graphic>
          <a:graphicData uri="http://schemas.openxmlformats.org/drawingml/2006/table">
            <a:tbl>
              <a:tblPr firstRow="1" bandRow="1">
                <a:tableStyleId>{073A0DAA-6AF3-43AB-8588-CEC1D06C72B9}</a:tableStyleId>
              </a:tblPr>
              <a:tblGrid>
                <a:gridCol w="487715">
                  <a:extLst>
                    <a:ext uri="{9D8B030D-6E8A-4147-A177-3AD203B41FA5}">
                      <a16:colId xmlns:a16="http://schemas.microsoft.com/office/drawing/2014/main" val="3052627784"/>
                    </a:ext>
                  </a:extLst>
                </a:gridCol>
              </a:tblGrid>
              <a:tr h="297472">
                <a:tc>
                  <a:txBody>
                    <a:bodyPr/>
                    <a:lstStyle/>
                    <a:p>
                      <a:pPr algn="ctr"/>
                      <a:r>
                        <a:rPr lang="en-US" sz="1400" dirty="0" err="1"/>
                        <a:t>C</a:t>
                      </a:r>
                      <a:r>
                        <a:rPr lang="en-US" sz="1400" baseline="-25000" dirty="0" err="1"/>
                        <a:t>j</a:t>
                      </a:r>
                      <a:endParaRPr lang="en-US" sz="1400" baseline="-25000" dirty="0"/>
                    </a:p>
                  </a:txBody>
                  <a:tcPr marL="109728" marR="109728" marT="54864" marB="54864"/>
                </a:tc>
                <a:extLst>
                  <a:ext uri="{0D108BD9-81ED-4DB2-BD59-A6C34878D82A}">
                    <a16:rowId xmlns:a16="http://schemas.microsoft.com/office/drawing/2014/main" val="2932962628"/>
                  </a:ext>
                </a:extLst>
              </a:tr>
              <a:tr h="297472">
                <a:tc>
                  <a:txBody>
                    <a:bodyPr/>
                    <a:lstStyle/>
                    <a:p>
                      <a:pPr algn="ctr"/>
                      <a:r>
                        <a:rPr lang="en-US" sz="1400" b="1" dirty="0"/>
                        <a:t>b</a:t>
                      </a:r>
                    </a:p>
                  </a:txBody>
                  <a:tcPr marL="109728" marR="109728" marT="54864" marB="54864"/>
                </a:tc>
                <a:extLst>
                  <a:ext uri="{0D108BD9-81ED-4DB2-BD59-A6C34878D82A}">
                    <a16:rowId xmlns:a16="http://schemas.microsoft.com/office/drawing/2014/main" val="499421624"/>
                  </a:ext>
                </a:extLst>
              </a:tr>
              <a:tr h="297472">
                <a:tc>
                  <a:txBody>
                    <a:bodyPr/>
                    <a:lstStyle/>
                    <a:p>
                      <a:pPr algn="ctr"/>
                      <a:r>
                        <a:rPr lang="en-US" sz="1400" b="1" dirty="0"/>
                        <a:t>a</a:t>
                      </a:r>
                    </a:p>
                  </a:txBody>
                  <a:tcPr marL="109728" marR="109728" marT="54864" marB="54864"/>
                </a:tc>
                <a:extLst>
                  <a:ext uri="{0D108BD9-81ED-4DB2-BD59-A6C34878D82A}">
                    <a16:rowId xmlns:a16="http://schemas.microsoft.com/office/drawing/2014/main" val="2045943973"/>
                  </a:ext>
                </a:extLst>
              </a:tr>
              <a:tr h="297472">
                <a:tc>
                  <a:txBody>
                    <a:bodyPr/>
                    <a:lstStyle/>
                    <a:p>
                      <a:pPr algn="ctr"/>
                      <a:r>
                        <a:rPr lang="en-US" sz="1400" b="1" dirty="0"/>
                        <a:t>c</a:t>
                      </a:r>
                    </a:p>
                  </a:txBody>
                  <a:tcPr marL="109728" marR="109728" marT="54864" marB="54864"/>
                </a:tc>
                <a:extLst>
                  <a:ext uri="{0D108BD9-81ED-4DB2-BD59-A6C34878D82A}">
                    <a16:rowId xmlns:a16="http://schemas.microsoft.com/office/drawing/2014/main" val="153019132"/>
                  </a:ext>
                </a:extLst>
              </a:tr>
              <a:tr h="297472">
                <a:tc>
                  <a:txBody>
                    <a:bodyPr/>
                    <a:lstStyle/>
                    <a:p>
                      <a:pPr algn="ctr"/>
                      <a:r>
                        <a:rPr lang="en-US" sz="1400" b="1" dirty="0"/>
                        <a:t>a</a:t>
                      </a:r>
                    </a:p>
                  </a:txBody>
                  <a:tcPr marL="109728" marR="109728" marT="54864" marB="54864"/>
                </a:tc>
                <a:extLst>
                  <a:ext uri="{0D108BD9-81ED-4DB2-BD59-A6C34878D82A}">
                    <a16:rowId xmlns:a16="http://schemas.microsoft.com/office/drawing/2014/main" val="1033092169"/>
                  </a:ext>
                </a:extLst>
              </a:tr>
            </a:tbl>
          </a:graphicData>
        </a:graphic>
      </p:graphicFrame>
      <p:graphicFrame>
        <p:nvGraphicFramePr>
          <p:cNvPr id="10" name="Table 9">
            <a:extLst>
              <a:ext uri="{FF2B5EF4-FFF2-40B4-BE49-F238E27FC236}">
                <a16:creationId xmlns:a16="http://schemas.microsoft.com/office/drawing/2014/main" id="{45AD329D-4A48-4E2D-8902-1BA86EEF55D5}"/>
              </a:ext>
            </a:extLst>
          </p:cNvPr>
          <p:cNvGraphicFramePr>
            <a:graphicFrameLocks noGrp="1"/>
          </p:cNvGraphicFramePr>
          <p:nvPr/>
        </p:nvGraphicFramePr>
        <p:xfrm>
          <a:off x="2133516" y="4726150"/>
          <a:ext cx="487715" cy="1292352"/>
        </p:xfrm>
        <a:graphic>
          <a:graphicData uri="http://schemas.openxmlformats.org/drawingml/2006/table">
            <a:tbl>
              <a:tblPr firstRow="1" bandRow="1">
                <a:tableStyleId>{073A0DAA-6AF3-43AB-8588-CEC1D06C72B9}</a:tableStyleId>
              </a:tblPr>
              <a:tblGrid>
                <a:gridCol w="487715">
                  <a:extLst>
                    <a:ext uri="{9D8B030D-6E8A-4147-A177-3AD203B41FA5}">
                      <a16:colId xmlns:a16="http://schemas.microsoft.com/office/drawing/2014/main" val="431057165"/>
                    </a:ext>
                  </a:extLst>
                </a:gridCol>
              </a:tblGrid>
              <a:tr h="297472">
                <a:tc>
                  <a:txBody>
                    <a:bodyPr/>
                    <a:lstStyle/>
                    <a:p>
                      <a:pPr algn="ctr"/>
                      <a:r>
                        <a:rPr lang="en-US" sz="1400" dirty="0"/>
                        <a:t>C</a:t>
                      </a:r>
                      <a:r>
                        <a:rPr lang="en-US" sz="1400" baseline="-25000" dirty="0"/>
                        <a:t>i</a:t>
                      </a:r>
                    </a:p>
                  </a:txBody>
                  <a:tcPr marL="109728" marR="109728" marT="54864" marB="54864"/>
                </a:tc>
                <a:extLst>
                  <a:ext uri="{0D108BD9-81ED-4DB2-BD59-A6C34878D82A}">
                    <a16:rowId xmlns:a16="http://schemas.microsoft.com/office/drawing/2014/main" val="298602466"/>
                  </a:ext>
                </a:extLst>
              </a:tr>
              <a:tr h="297472">
                <a:tc>
                  <a:txBody>
                    <a:bodyPr/>
                    <a:lstStyle/>
                    <a:p>
                      <a:pPr algn="ctr"/>
                      <a:r>
                        <a:rPr lang="en-US" sz="1400" b="1" dirty="0"/>
                        <a:t>a</a:t>
                      </a:r>
                    </a:p>
                  </a:txBody>
                  <a:tcPr marL="109728" marR="109728" marT="54864" marB="54864"/>
                </a:tc>
                <a:extLst>
                  <a:ext uri="{0D108BD9-81ED-4DB2-BD59-A6C34878D82A}">
                    <a16:rowId xmlns:a16="http://schemas.microsoft.com/office/drawing/2014/main" val="2409570479"/>
                  </a:ext>
                </a:extLst>
              </a:tr>
              <a:tr h="297472">
                <a:tc>
                  <a:txBody>
                    <a:bodyPr/>
                    <a:lstStyle/>
                    <a:p>
                      <a:pPr algn="ctr"/>
                      <a:r>
                        <a:rPr lang="en-US" sz="1400" b="1" dirty="0"/>
                        <a:t>b</a:t>
                      </a:r>
                    </a:p>
                  </a:txBody>
                  <a:tcPr marL="109728" marR="109728" marT="54864" marB="54864"/>
                </a:tc>
                <a:extLst>
                  <a:ext uri="{0D108BD9-81ED-4DB2-BD59-A6C34878D82A}">
                    <a16:rowId xmlns:a16="http://schemas.microsoft.com/office/drawing/2014/main" val="1928445087"/>
                  </a:ext>
                </a:extLst>
              </a:tr>
              <a:tr h="297472">
                <a:tc>
                  <a:txBody>
                    <a:bodyPr/>
                    <a:lstStyle/>
                    <a:p>
                      <a:pPr algn="ctr"/>
                      <a:r>
                        <a:rPr lang="en-US" sz="1400" b="1" dirty="0"/>
                        <a:t>c</a:t>
                      </a:r>
                    </a:p>
                  </a:txBody>
                  <a:tcPr marL="109728" marR="109728" marT="54864" marB="54864"/>
                </a:tc>
                <a:extLst>
                  <a:ext uri="{0D108BD9-81ED-4DB2-BD59-A6C34878D82A}">
                    <a16:rowId xmlns:a16="http://schemas.microsoft.com/office/drawing/2014/main" val="3831521163"/>
                  </a:ext>
                </a:extLst>
              </a:tr>
            </a:tbl>
          </a:graphicData>
        </a:graphic>
      </p:graphicFrame>
      <p:sp>
        <p:nvSpPr>
          <p:cNvPr id="11" name="Arrow: Right 10">
            <a:extLst>
              <a:ext uri="{FF2B5EF4-FFF2-40B4-BE49-F238E27FC236}">
                <a16:creationId xmlns:a16="http://schemas.microsoft.com/office/drawing/2014/main" id="{C7E2FEEE-96BD-4396-BB12-D60DCDB651D5}"/>
              </a:ext>
            </a:extLst>
          </p:cNvPr>
          <p:cNvSpPr/>
          <p:nvPr/>
        </p:nvSpPr>
        <p:spPr>
          <a:xfrm>
            <a:off x="6228323" y="3239652"/>
            <a:ext cx="292317" cy="189348"/>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2" name="TextBox 11">
            <a:extLst>
              <a:ext uri="{FF2B5EF4-FFF2-40B4-BE49-F238E27FC236}">
                <a16:creationId xmlns:a16="http://schemas.microsoft.com/office/drawing/2014/main" id="{07374A98-3B28-4DBB-AB53-E95FD04D7B18}"/>
              </a:ext>
            </a:extLst>
          </p:cNvPr>
          <p:cNvSpPr txBox="1"/>
          <p:nvPr/>
        </p:nvSpPr>
        <p:spPr>
          <a:xfrm>
            <a:off x="6520640" y="3172743"/>
            <a:ext cx="1366576" cy="323165"/>
          </a:xfrm>
          <a:prstGeom prst="rect">
            <a:avLst/>
          </a:prstGeom>
          <a:noFill/>
        </p:spPr>
        <p:txBody>
          <a:bodyPr wrap="square" lIns="0" rIns="0" rtlCol="0">
            <a:spAutoFit/>
          </a:bodyPr>
          <a:lstStyle/>
          <a:p>
            <a:pPr algn="ctr"/>
            <a:r>
              <a:rPr lang="en-US" sz="1500" b="1" dirty="0">
                <a:solidFill>
                  <a:srgbClr val="FF0000"/>
                </a:solidFill>
              </a:rPr>
              <a:t>PK/FK pair</a:t>
            </a:r>
          </a:p>
        </p:txBody>
      </p:sp>
      <p:sp>
        <p:nvSpPr>
          <p:cNvPr id="13" name="Arrow: Right 12">
            <a:extLst>
              <a:ext uri="{FF2B5EF4-FFF2-40B4-BE49-F238E27FC236}">
                <a16:creationId xmlns:a16="http://schemas.microsoft.com/office/drawing/2014/main" id="{081FD4B3-2003-4C62-9582-FB295B66CF35}"/>
              </a:ext>
            </a:extLst>
          </p:cNvPr>
          <p:cNvSpPr/>
          <p:nvPr/>
        </p:nvSpPr>
        <p:spPr>
          <a:xfrm>
            <a:off x="4541874" y="3584487"/>
            <a:ext cx="292317" cy="189348"/>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4" name="TextBox 13">
            <a:extLst>
              <a:ext uri="{FF2B5EF4-FFF2-40B4-BE49-F238E27FC236}">
                <a16:creationId xmlns:a16="http://schemas.microsoft.com/office/drawing/2014/main" id="{0B74B7E9-6F8F-42FD-8E9D-62212F17BCB4}"/>
              </a:ext>
            </a:extLst>
          </p:cNvPr>
          <p:cNvSpPr txBox="1"/>
          <p:nvPr/>
        </p:nvSpPr>
        <p:spPr>
          <a:xfrm>
            <a:off x="4770493" y="3517578"/>
            <a:ext cx="1366576" cy="323165"/>
          </a:xfrm>
          <a:prstGeom prst="rect">
            <a:avLst/>
          </a:prstGeom>
          <a:noFill/>
        </p:spPr>
        <p:txBody>
          <a:bodyPr wrap="square" lIns="0" rIns="0" rtlCol="0">
            <a:spAutoFit/>
          </a:bodyPr>
          <a:lstStyle/>
          <a:p>
            <a:pPr algn="ctr"/>
            <a:r>
              <a:rPr lang="en-US" sz="1500" b="1" dirty="0">
                <a:solidFill>
                  <a:srgbClr val="FF0000"/>
                </a:solidFill>
              </a:rPr>
              <a:t>FK/FK pair</a:t>
            </a:r>
          </a:p>
        </p:txBody>
      </p:sp>
      <p:sp>
        <p:nvSpPr>
          <p:cNvPr id="15" name="TextBox 14">
            <a:extLst>
              <a:ext uri="{FF2B5EF4-FFF2-40B4-BE49-F238E27FC236}">
                <a16:creationId xmlns:a16="http://schemas.microsoft.com/office/drawing/2014/main" id="{3767FD4A-A199-4645-8D0C-C8FC15F9356B}"/>
              </a:ext>
            </a:extLst>
          </p:cNvPr>
          <p:cNvSpPr txBox="1"/>
          <p:nvPr/>
        </p:nvSpPr>
        <p:spPr>
          <a:xfrm>
            <a:off x="276487" y="5020907"/>
            <a:ext cx="1781470" cy="646331"/>
          </a:xfrm>
          <a:prstGeom prst="rect">
            <a:avLst/>
          </a:prstGeom>
          <a:noFill/>
        </p:spPr>
        <p:txBody>
          <a:bodyPr wrap="square" lIns="0" rIns="0" rtlCol="0">
            <a:spAutoFit/>
          </a:bodyPr>
          <a:lstStyle/>
          <a:p>
            <a:pPr algn="ctr"/>
            <a:r>
              <a:rPr lang="en-US" dirty="0" err="1">
                <a:solidFill>
                  <a:srgbClr val="0070C0"/>
                </a:solidFill>
              </a:rPr>
              <a:t>Equi</a:t>
            </a:r>
            <a:r>
              <a:rPr lang="en-US" dirty="0">
                <a:solidFill>
                  <a:srgbClr val="0070C0"/>
                </a:solidFill>
              </a:rPr>
              <a:t>-Join Cases</a:t>
            </a:r>
          </a:p>
          <a:p>
            <a:pPr algn="ctr"/>
            <a:r>
              <a:rPr lang="en-US" dirty="0">
                <a:solidFill>
                  <a:srgbClr val="0070C0"/>
                </a:solidFill>
              </a:rPr>
              <a:t>(easier)</a:t>
            </a:r>
          </a:p>
        </p:txBody>
      </p:sp>
      <p:cxnSp>
        <p:nvCxnSpPr>
          <p:cNvPr id="17" name="Straight Connector 16">
            <a:extLst>
              <a:ext uri="{FF2B5EF4-FFF2-40B4-BE49-F238E27FC236}">
                <a16:creationId xmlns:a16="http://schemas.microsoft.com/office/drawing/2014/main" id="{D1A9351D-E415-45C7-A2F5-6486F018BF14}"/>
              </a:ext>
            </a:extLst>
          </p:cNvPr>
          <p:cNvCxnSpPr>
            <a:cxnSpLocks/>
            <a:endCxn id="9" idx="1"/>
          </p:cNvCxnSpPr>
          <p:nvPr/>
        </p:nvCxnSpPr>
        <p:spPr>
          <a:xfrm>
            <a:off x="2621231" y="5215095"/>
            <a:ext cx="699371" cy="214406"/>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F2129E-01C6-42A9-810D-8CD27A8340DC}"/>
              </a:ext>
            </a:extLst>
          </p:cNvPr>
          <p:cNvCxnSpPr>
            <a:cxnSpLocks/>
          </p:cNvCxnSpPr>
          <p:nvPr/>
        </p:nvCxnSpPr>
        <p:spPr>
          <a:xfrm flipV="1">
            <a:off x="2611831" y="5121164"/>
            <a:ext cx="708771" cy="42073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E5127E1-F849-49AE-8080-B86046638E42}"/>
              </a:ext>
            </a:extLst>
          </p:cNvPr>
          <p:cNvCxnSpPr>
            <a:cxnSpLocks/>
          </p:cNvCxnSpPr>
          <p:nvPr/>
        </p:nvCxnSpPr>
        <p:spPr>
          <a:xfrm flipV="1">
            <a:off x="2611831" y="5737397"/>
            <a:ext cx="702553" cy="138733"/>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7A11CAC-52BE-4EEE-8E11-187C977CA3EA}"/>
              </a:ext>
            </a:extLst>
          </p:cNvPr>
          <p:cNvCxnSpPr>
            <a:cxnSpLocks/>
          </p:cNvCxnSpPr>
          <p:nvPr/>
        </p:nvCxnSpPr>
        <p:spPr>
          <a:xfrm>
            <a:off x="2630631" y="5215095"/>
            <a:ext cx="674353" cy="826182"/>
          </a:xfrm>
          <a:prstGeom prst="line">
            <a:avLst/>
          </a:prstGeo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B2DCED5-A2A4-41C4-93A5-3A7EF8756A4A}"/>
              </a:ext>
            </a:extLst>
          </p:cNvPr>
          <p:cNvSpPr txBox="1"/>
          <p:nvPr/>
        </p:nvSpPr>
        <p:spPr>
          <a:xfrm>
            <a:off x="2535806" y="4334884"/>
            <a:ext cx="889191" cy="553998"/>
          </a:xfrm>
          <a:prstGeom prst="rect">
            <a:avLst/>
          </a:prstGeom>
          <a:noFill/>
        </p:spPr>
        <p:txBody>
          <a:bodyPr wrap="square" lIns="0" rIns="0" rtlCol="0">
            <a:spAutoFit/>
          </a:bodyPr>
          <a:lstStyle/>
          <a:p>
            <a:pPr algn="ctr"/>
            <a:r>
              <a:rPr lang="en-US" sz="1500" b="1" dirty="0">
                <a:solidFill>
                  <a:srgbClr val="FF0000"/>
                </a:solidFill>
              </a:rPr>
              <a:t>PK/FK pair</a:t>
            </a:r>
          </a:p>
        </p:txBody>
      </p:sp>
      <p:sp>
        <p:nvSpPr>
          <p:cNvPr id="32" name="TextBox 31">
            <a:extLst>
              <a:ext uri="{FF2B5EF4-FFF2-40B4-BE49-F238E27FC236}">
                <a16:creationId xmlns:a16="http://schemas.microsoft.com/office/drawing/2014/main" id="{343E8277-6AD7-404F-A83B-C45C1CFCAF59}"/>
              </a:ext>
            </a:extLst>
          </p:cNvPr>
          <p:cNvSpPr txBox="1"/>
          <p:nvPr/>
        </p:nvSpPr>
        <p:spPr>
          <a:xfrm>
            <a:off x="6704969" y="5115498"/>
            <a:ext cx="1781470" cy="646331"/>
          </a:xfrm>
          <a:prstGeom prst="rect">
            <a:avLst/>
          </a:prstGeom>
          <a:noFill/>
        </p:spPr>
        <p:txBody>
          <a:bodyPr wrap="square" lIns="0" rIns="0" rtlCol="0">
            <a:spAutoFit/>
          </a:bodyPr>
          <a:lstStyle/>
          <a:p>
            <a:pPr algn="ctr"/>
            <a:r>
              <a:rPr lang="en-US" dirty="0">
                <a:solidFill>
                  <a:srgbClr val="0070C0"/>
                </a:solidFill>
              </a:rPr>
              <a:t>Fuzzy-Join</a:t>
            </a:r>
          </a:p>
          <a:p>
            <a:pPr algn="ctr"/>
            <a:r>
              <a:rPr lang="en-US" dirty="0">
                <a:solidFill>
                  <a:srgbClr val="0070C0"/>
                </a:solidFill>
              </a:rPr>
              <a:t>(harder)</a:t>
            </a:r>
          </a:p>
        </p:txBody>
      </p:sp>
      <p:graphicFrame>
        <p:nvGraphicFramePr>
          <p:cNvPr id="33" name="Table 32">
            <a:extLst>
              <a:ext uri="{FF2B5EF4-FFF2-40B4-BE49-F238E27FC236}">
                <a16:creationId xmlns:a16="http://schemas.microsoft.com/office/drawing/2014/main" id="{B28B982B-7F65-4006-920B-B22A457D6FDC}"/>
              </a:ext>
            </a:extLst>
          </p:cNvPr>
          <p:cNvGraphicFramePr>
            <a:graphicFrameLocks noGrp="1"/>
          </p:cNvGraphicFramePr>
          <p:nvPr/>
        </p:nvGraphicFramePr>
        <p:xfrm>
          <a:off x="5764021" y="4643556"/>
          <a:ext cx="487715" cy="1615440"/>
        </p:xfrm>
        <a:graphic>
          <a:graphicData uri="http://schemas.openxmlformats.org/drawingml/2006/table">
            <a:tbl>
              <a:tblPr firstRow="1" bandRow="1">
                <a:tableStyleId>{073A0DAA-6AF3-43AB-8588-CEC1D06C72B9}</a:tableStyleId>
              </a:tblPr>
              <a:tblGrid>
                <a:gridCol w="487715">
                  <a:extLst>
                    <a:ext uri="{9D8B030D-6E8A-4147-A177-3AD203B41FA5}">
                      <a16:colId xmlns:a16="http://schemas.microsoft.com/office/drawing/2014/main" val="3052627784"/>
                    </a:ext>
                  </a:extLst>
                </a:gridCol>
              </a:tblGrid>
              <a:tr h="297472">
                <a:tc>
                  <a:txBody>
                    <a:bodyPr/>
                    <a:lstStyle/>
                    <a:p>
                      <a:pPr algn="ctr"/>
                      <a:r>
                        <a:rPr lang="en-US" sz="1400" dirty="0" err="1"/>
                        <a:t>C</a:t>
                      </a:r>
                      <a:r>
                        <a:rPr lang="en-US" sz="1400" baseline="-25000" dirty="0" err="1"/>
                        <a:t>j</a:t>
                      </a:r>
                      <a:endParaRPr lang="en-US" sz="1400" baseline="-25000" dirty="0"/>
                    </a:p>
                  </a:txBody>
                  <a:tcPr marL="109728" marR="109728" marT="54864" marB="54864"/>
                </a:tc>
                <a:extLst>
                  <a:ext uri="{0D108BD9-81ED-4DB2-BD59-A6C34878D82A}">
                    <a16:rowId xmlns:a16="http://schemas.microsoft.com/office/drawing/2014/main" val="2932962628"/>
                  </a:ext>
                </a:extLst>
              </a:tr>
              <a:tr h="297472">
                <a:tc>
                  <a:txBody>
                    <a:bodyPr/>
                    <a:lstStyle/>
                    <a:p>
                      <a:pPr algn="ctr"/>
                      <a:r>
                        <a:rPr lang="en-US" sz="1400" b="1" dirty="0"/>
                        <a:t>b</a:t>
                      </a:r>
                    </a:p>
                  </a:txBody>
                  <a:tcPr marL="109728" marR="109728" marT="54864" marB="54864"/>
                </a:tc>
                <a:extLst>
                  <a:ext uri="{0D108BD9-81ED-4DB2-BD59-A6C34878D82A}">
                    <a16:rowId xmlns:a16="http://schemas.microsoft.com/office/drawing/2014/main" val="499421624"/>
                  </a:ext>
                </a:extLst>
              </a:tr>
              <a:tr h="297472">
                <a:tc>
                  <a:txBody>
                    <a:bodyPr/>
                    <a:lstStyle/>
                    <a:p>
                      <a:pPr algn="ctr"/>
                      <a:r>
                        <a:rPr lang="en-US" sz="1400" b="1" dirty="0"/>
                        <a:t>a</a:t>
                      </a:r>
                    </a:p>
                  </a:txBody>
                  <a:tcPr marL="109728" marR="109728" marT="54864" marB="54864"/>
                </a:tc>
                <a:extLst>
                  <a:ext uri="{0D108BD9-81ED-4DB2-BD59-A6C34878D82A}">
                    <a16:rowId xmlns:a16="http://schemas.microsoft.com/office/drawing/2014/main" val="2045943973"/>
                  </a:ext>
                </a:extLst>
              </a:tr>
              <a:tr h="297472">
                <a:tc>
                  <a:txBody>
                    <a:bodyPr/>
                    <a:lstStyle/>
                    <a:p>
                      <a:pPr algn="ctr"/>
                      <a:r>
                        <a:rPr lang="en-US" sz="1400" b="1" dirty="0"/>
                        <a:t>c</a:t>
                      </a:r>
                    </a:p>
                  </a:txBody>
                  <a:tcPr marL="109728" marR="109728" marT="54864" marB="54864"/>
                </a:tc>
                <a:extLst>
                  <a:ext uri="{0D108BD9-81ED-4DB2-BD59-A6C34878D82A}">
                    <a16:rowId xmlns:a16="http://schemas.microsoft.com/office/drawing/2014/main" val="153019132"/>
                  </a:ext>
                </a:extLst>
              </a:tr>
              <a:tr h="297472">
                <a:tc>
                  <a:txBody>
                    <a:bodyPr/>
                    <a:lstStyle/>
                    <a:p>
                      <a:pPr algn="ctr"/>
                      <a:r>
                        <a:rPr lang="en-US" sz="1400" b="1" dirty="0"/>
                        <a:t>a</a:t>
                      </a:r>
                    </a:p>
                  </a:txBody>
                  <a:tcPr marL="109728" marR="109728" marT="54864" marB="54864"/>
                </a:tc>
                <a:extLst>
                  <a:ext uri="{0D108BD9-81ED-4DB2-BD59-A6C34878D82A}">
                    <a16:rowId xmlns:a16="http://schemas.microsoft.com/office/drawing/2014/main" val="1033092169"/>
                  </a:ext>
                </a:extLst>
              </a:tr>
            </a:tbl>
          </a:graphicData>
        </a:graphic>
      </p:graphicFrame>
      <p:graphicFrame>
        <p:nvGraphicFramePr>
          <p:cNvPr id="34" name="Table 33">
            <a:extLst>
              <a:ext uri="{FF2B5EF4-FFF2-40B4-BE49-F238E27FC236}">
                <a16:creationId xmlns:a16="http://schemas.microsoft.com/office/drawing/2014/main" id="{8C61A34F-88C1-4E76-9634-50E6494F0002}"/>
              </a:ext>
            </a:extLst>
          </p:cNvPr>
          <p:cNvGraphicFramePr>
            <a:graphicFrameLocks noGrp="1"/>
          </p:cNvGraphicFramePr>
          <p:nvPr/>
        </p:nvGraphicFramePr>
        <p:xfrm>
          <a:off x="4576935" y="4747925"/>
          <a:ext cx="487715" cy="1292352"/>
        </p:xfrm>
        <a:graphic>
          <a:graphicData uri="http://schemas.openxmlformats.org/drawingml/2006/table">
            <a:tbl>
              <a:tblPr firstRow="1" bandRow="1">
                <a:tableStyleId>{073A0DAA-6AF3-43AB-8588-CEC1D06C72B9}</a:tableStyleId>
              </a:tblPr>
              <a:tblGrid>
                <a:gridCol w="487715">
                  <a:extLst>
                    <a:ext uri="{9D8B030D-6E8A-4147-A177-3AD203B41FA5}">
                      <a16:colId xmlns:a16="http://schemas.microsoft.com/office/drawing/2014/main" val="431057165"/>
                    </a:ext>
                  </a:extLst>
                </a:gridCol>
              </a:tblGrid>
              <a:tr h="297472">
                <a:tc>
                  <a:txBody>
                    <a:bodyPr/>
                    <a:lstStyle/>
                    <a:p>
                      <a:pPr algn="ctr"/>
                      <a:r>
                        <a:rPr lang="en-US" sz="1400" dirty="0"/>
                        <a:t>C</a:t>
                      </a:r>
                      <a:r>
                        <a:rPr lang="en-US" sz="1400" baseline="-25000" dirty="0"/>
                        <a:t>i</a:t>
                      </a:r>
                    </a:p>
                  </a:txBody>
                  <a:tcPr marL="109728" marR="109728" marT="54864" marB="54864"/>
                </a:tc>
                <a:extLst>
                  <a:ext uri="{0D108BD9-81ED-4DB2-BD59-A6C34878D82A}">
                    <a16:rowId xmlns:a16="http://schemas.microsoft.com/office/drawing/2014/main" val="298602466"/>
                  </a:ext>
                </a:extLst>
              </a:tr>
              <a:tr h="297472">
                <a:tc>
                  <a:txBody>
                    <a:bodyPr/>
                    <a:lstStyle/>
                    <a:p>
                      <a:pPr algn="ctr"/>
                      <a:r>
                        <a:rPr lang="en-US" sz="1400" b="1" dirty="0"/>
                        <a:t>b</a:t>
                      </a:r>
                    </a:p>
                  </a:txBody>
                  <a:tcPr marL="109728" marR="109728" marT="54864" marB="54864"/>
                </a:tc>
                <a:extLst>
                  <a:ext uri="{0D108BD9-81ED-4DB2-BD59-A6C34878D82A}">
                    <a16:rowId xmlns:a16="http://schemas.microsoft.com/office/drawing/2014/main" val="2409570479"/>
                  </a:ext>
                </a:extLst>
              </a:tr>
              <a:tr h="297472">
                <a:tc>
                  <a:txBody>
                    <a:bodyPr/>
                    <a:lstStyle/>
                    <a:p>
                      <a:pPr algn="ctr"/>
                      <a:r>
                        <a:rPr lang="en-US" sz="1400" b="1" dirty="0"/>
                        <a:t>b</a:t>
                      </a:r>
                    </a:p>
                  </a:txBody>
                  <a:tcPr marL="109728" marR="109728" marT="54864" marB="54864"/>
                </a:tc>
                <a:extLst>
                  <a:ext uri="{0D108BD9-81ED-4DB2-BD59-A6C34878D82A}">
                    <a16:rowId xmlns:a16="http://schemas.microsoft.com/office/drawing/2014/main" val="1928445087"/>
                  </a:ext>
                </a:extLst>
              </a:tr>
              <a:tr h="297472">
                <a:tc>
                  <a:txBody>
                    <a:bodyPr/>
                    <a:lstStyle/>
                    <a:p>
                      <a:pPr algn="ctr"/>
                      <a:r>
                        <a:rPr lang="en-US" sz="1400" b="1" dirty="0"/>
                        <a:t>a</a:t>
                      </a:r>
                    </a:p>
                  </a:txBody>
                  <a:tcPr marL="109728" marR="109728" marT="54864" marB="54864"/>
                </a:tc>
                <a:extLst>
                  <a:ext uri="{0D108BD9-81ED-4DB2-BD59-A6C34878D82A}">
                    <a16:rowId xmlns:a16="http://schemas.microsoft.com/office/drawing/2014/main" val="3831521163"/>
                  </a:ext>
                </a:extLst>
              </a:tr>
            </a:tbl>
          </a:graphicData>
        </a:graphic>
      </p:graphicFrame>
      <p:cxnSp>
        <p:nvCxnSpPr>
          <p:cNvPr id="35" name="Straight Connector 34">
            <a:extLst>
              <a:ext uri="{FF2B5EF4-FFF2-40B4-BE49-F238E27FC236}">
                <a16:creationId xmlns:a16="http://schemas.microsoft.com/office/drawing/2014/main" id="{3F1472E7-1798-4EDB-8B70-84B0A9EAD8A8}"/>
              </a:ext>
            </a:extLst>
          </p:cNvPr>
          <p:cNvCxnSpPr>
            <a:cxnSpLocks/>
          </p:cNvCxnSpPr>
          <p:nvPr/>
        </p:nvCxnSpPr>
        <p:spPr>
          <a:xfrm flipV="1">
            <a:off x="5053731" y="5142939"/>
            <a:ext cx="716508" cy="393783"/>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1353836-D723-4959-814E-7E414698A435}"/>
              </a:ext>
            </a:extLst>
          </p:cNvPr>
          <p:cNvCxnSpPr>
            <a:cxnSpLocks/>
          </p:cNvCxnSpPr>
          <p:nvPr/>
        </p:nvCxnSpPr>
        <p:spPr>
          <a:xfrm flipV="1">
            <a:off x="5064650" y="5142939"/>
            <a:ext cx="699371" cy="9393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01640BC-A08C-4F73-958F-25AA9C5DB94D}"/>
              </a:ext>
            </a:extLst>
          </p:cNvPr>
          <p:cNvCxnSpPr>
            <a:cxnSpLocks/>
            <a:endCxn id="33" idx="1"/>
          </p:cNvCxnSpPr>
          <p:nvPr/>
        </p:nvCxnSpPr>
        <p:spPr>
          <a:xfrm flipV="1">
            <a:off x="5064650" y="5451276"/>
            <a:ext cx="699371" cy="42485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C366401-BC5D-4D6F-AEE2-4F37CADAEB4A}"/>
              </a:ext>
            </a:extLst>
          </p:cNvPr>
          <p:cNvCxnSpPr>
            <a:cxnSpLocks/>
          </p:cNvCxnSpPr>
          <p:nvPr/>
        </p:nvCxnSpPr>
        <p:spPr>
          <a:xfrm>
            <a:off x="5049032" y="5887094"/>
            <a:ext cx="708771" cy="198291"/>
          </a:xfrm>
          <a:prstGeom prst="line">
            <a:avLst/>
          </a:prstGeo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1D8ECA8-831E-41E6-AD3D-34784DCFB898}"/>
              </a:ext>
            </a:extLst>
          </p:cNvPr>
          <p:cNvSpPr txBox="1"/>
          <p:nvPr/>
        </p:nvSpPr>
        <p:spPr>
          <a:xfrm>
            <a:off x="4979225" y="4356659"/>
            <a:ext cx="889191" cy="553998"/>
          </a:xfrm>
          <a:prstGeom prst="rect">
            <a:avLst/>
          </a:prstGeom>
          <a:noFill/>
        </p:spPr>
        <p:txBody>
          <a:bodyPr wrap="square" lIns="0" rIns="0" rtlCol="0">
            <a:spAutoFit/>
          </a:bodyPr>
          <a:lstStyle/>
          <a:p>
            <a:pPr algn="ctr"/>
            <a:r>
              <a:rPr lang="en-US" sz="1500" b="1" dirty="0">
                <a:solidFill>
                  <a:srgbClr val="FF0000"/>
                </a:solidFill>
              </a:rPr>
              <a:t>FK/FK pair</a:t>
            </a:r>
          </a:p>
        </p:txBody>
      </p:sp>
      <p:cxnSp>
        <p:nvCxnSpPr>
          <p:cNvPr id="46" name="Straight Connector 45">
            <a:extLst>
              <a:ext uri="{FF2B5EF4-FFF2-40B4-BE49-F238E27FC236}">
                <a16:creationId xmlns:a16="http://schemas.microsoft.com/office/drawing/2014/main" id="{68C61598-C64B-45C0-A39D-73FF49332A16}"/>
              </a:ext>
            </a:extLst>
          </p:cNvPr>
          <p:cNvCxnSpPr/>
          <p:nvPr/>
        </p:nvCxnSpPr>
        <p:spPr>
          <a:xfrm>
            <a:off x="6913266" y="4373893"/>
            <a:ext cx="0" cy="2195829"/>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7" name="Table 46">
            <a:extLst>
              <a:ext uri="{FF2B5EF4-FFF2-40B4-BE49-F238E27FC236}">
                <a16:creationId xmlns:a16="http://schemas.microsoft.com/office/drawing/2014/main" id="{52773F05-2F6E-4CE3-9259-4F45AA6D028D}"/>
              </a:ext>
            </a:extLst>
          </p:cNvPr>
          <p:cNvGraphicFramePr>
            <a:graphicFrameLocks noGrp="1"/>
          </p:cNvGraphicFramePr>
          <p:nvPr/>
        </p:nvGraphicFramePr>
        <p:xfrm>
          <a:off x="9261616" y="4747925"/>
          <a:ext cx="487715" cy="1615440"/>
        </p:xfrm>
        <a:graphic>
          <a:graphicData uri="http://schemas.openxmlformats.org/drawingml/2006/table">
            <a:tbl>
              <a:tblPr firstRow="1" bandRow="1">
                <a:tableStyleId>{073A0DAA-6AF3-43AB-8588-CEC1D06C72B9}</a:tableStyleId>
              </a:tblPr>
              <a:tblGrid>
                <a:gridCol w="487715">
                  <a:extLst>
                    <a:ext uri="{9D8B030D-6E8A-4147-A177-3AD203B41FA5}">
                      <a16:colId xmlns:a16="http://schemas.microsoft.com/office/drawing/2014/main" val="3052627784"/>
                    </a:ext>
                  </a:extLst>
                </a:gridCol>
              </a:tblGrid>
              <a:tr h="297472">
                <a:tc>
                  <a:txBody>
                    <a:bodyPr/>
                    <a:lstStyle/>
                    <a:p>
                      <a:pPr algn="ctr"/>
                      <a:r>
                        <a:rPr lang="en-US" sz="1400" dirty="0" err="1"/>
                        <a:t>C</a:t>
                      </a:r>
                      <a:r>
                        <a:rPr lang="en-US" sz="1400" baseline="-25000" dirty="0" err="1"/>
                        <a:t>j</a:t>
                      </a:r>
                      <a:endParaRPr lang="en-US" sz="1400" baseline="-25000" dirty="0"/>
                    </a:p>
                  </a:txBody>
                  <a:tcPr marL="109728" marR="109728" marT="54864" marB="54864"/>
                </a:tc>
                <a:extLst>
                  <a:ext uri="{0D108BD9-81ED-4DB2-BD59-A6C34878D82A}">
                    <a16:rowId xmlns:a16="http://schemas.microsoft.com/office/drawing/2014/main" val="2932962628"/>
                  </a:ext>
                </a:extLst>
              </a:tr>
              <a:tr h="297472">
                <a:tc>
                  <a:txBody>
                    <a:bodyPr/>
                    <a:lstStyle/>
                    <a:p>
                      <a:pPr algn="ctr"/>
                      <a:r>
                        <a:rPr lang="en-US" sz="1400" b="1" dirty="0"/>
                        <a:t>B</a:t>
                      </a:r>
                    </a:p>
                  </a:txBody>
                  <a:tcPr marL="109728" marR="109728" marT="54864" marB="54864"/>
                </a:tc>
                <a:extLst>
                  <a:ext uri="{0D108BD9-81ED-4DB2-BD59-A6C34878D82A}">
                    <a16:rowId xmlns:a16="http://schemas.microsoft.com/office/drawing/2014/main" val="499421624"/>
                  </a:ext>
                </a:extLst>
              </a:tr>
              <a:tr h="297472">
                <a:tc>
                  <a:txBody>
                    <a:bodyPr/>
                    <a:lstStyle/>
                    <a:p>
                      <a:pPr algn="ctr"/>
                      <a:r>
                        <a:rPr lang="en-US" sz="1400" b="1" dirty="0"/>
                        <a:t>A</a:t>
                      </a:r>
                    </a:p>
                  </a:txBody>
                  <a:tcPr marL="109728" marR="109728" marT="54864" marB="54864"/>
                </a:tc>
                <a:extLst>
                  <a:ext uri="{0D108BD9-81ED-4DB2-BD59-A6C34878D82A}">
                    <a16:rowId xmlns:a16="http://schemas.microsoft.com/office/drawing/2014/main" val="2045943973"/>
                  </a:ext>
                </a:extLst>
              </a:tr>
              <a:tr h="297472">
                <a:tc>
                  <a:txBody>
                    <a:bodyPr/>
                    <a:lstStyle/>
                    <a:p>
                      <a:pPr algn="ctr"/>
                      <a:r>
                        <a:rPr lang="en-US" sz="1400" b="1" dirty="0"/>
                        <a:t>C</a:t>
                      </a:r>
                    </a:p>
                  </a:txBody>
                  <a:tcPr marL="109728" marR="109728" marT="54864" marB="54864"/>
                </a:tc>
                <a:extLst>
                  <a:ext uri="{0D108BD9-81ED-4DB2-BD59-A6C34878D82A}">
                    <a16:rowId xmlns:a16="http://schemas.microsoft.com/office/drawing/2014/main" val="153019132"/>
                  </a:ext>
                </a:extLst>
              </a:tr>
              <a:tr h="297472">
                <a:tc>
                  <a:txBody>
                    <a:bodyPr/>
                    <a:lstStyle/>
                    <a:p>
                      <a:pPr algn="ctr"/>
                      <a:r>
                        <a:rPr lang="en-US" sz="1400" b="1" dirty="0"/>
                        <a:t>A</a:t>
                      </a:r>
                    </a:p>
                  </a:txBody>
                  <a:tcPr marL="109728" marR="109728" marT="54864" marB="54864"/>
                </a:tc>
                <a:extLst>
                  <a:ext uri="{0D108BD9-81ED-4DB2-BD59-A6C34878D82A}">
                    <a16:rowId xmlns:a16="http://schemas.microsoft.com/office/drawing/2014/main" val="1033092169"/>
                  </a:ext>
                </a:extLst>
              </a:tr>
            </a:tbl>
          </a:graphicData>
        </a:graphic>
      </p:graphicFrame>
      <p:graphicFrame>
        <p:nvGraphicFramePr>
          <p:cNvPr id="48" name="Table 47">
            <a:extLst>
              <a:ext uri="{FF2B5EF4-FFF2-40B4-BE49-F238E27FC236}">
                <a16:creationId xmlns:a16="http://schemas.microsoft.com/office/drawing/2014/main" id="{1053F842-E442-4C4A-864E-673D4F57C45B}"/>
              </a:ext>
            </a:extLst>
          </p:cNvPr>
          <p:cNvGraphicFramePr>
            <a:graphicFrameLocks noGrp="1"/>
          </p:cNvGraphicFramePr>
          <p:nvPr/>
        </p:nvGraphicFramePr>
        <p:xfrm>
          <a:off x="8335778" y="4852294"/>
          <a:ext cx="487715" cy="1292352"/>
        </p:xfrm>
        <a:graphic>
          <a:graphicData uri="http://schemas.openxmlformats.org/drawingml/2006/table">
            <a:tbl>
              <a:tblPr firstRow="1" bandRow="1">
                <a:tableStyleId>{073A0DAA-6AF3-43AB-8588-CEC1D06C72B9}</a:tableStyleId>
              </a:tblPr>
              <a:tblGrid>
                <a:gridCol w="487715">
                  <a:extLst>
                    <a:ext uri="{9D8B030D-6E8A-4147-A177-3AD203B41FA5}">
                      <a16:colId xmlns:a16="http://schemas.microsoft.com/office/drawing/2014/main" val="431057165"/>
                    </a:ext>
                  </a:extLst>
                </a:gridCol>
              </a:tblGrid>
              <a:tr h="297472">
                <a:tc>
                  <a:txBody>
                    <a:bodyPr/>
                    <a:lstStyle/>
                    <a:p>
                      <a:pPr algn="ctr"/>
                      <a:r>
                        <a:rPr lang="en-US" sz="1400" dirty="0"/>
                        <a:t>C</a:t>
                      </a:r>
                      <a:r>
                        <a:rPr lang="en-US" sz="1400" baseline="-25000" dirty="0"/>
                        <a:t>i</a:t>
                      </a:r>
                    </a:p>
                  </a:txBody>
                  <a:tcPr marL="109728" marR="109728" marT="54864" marB="54864"/>
                </a:tc>
                <a:extLst>
                  <a:ext uri="{0D108BD9-81ED-4DB2-BD59-A6C34878D82A}">
                    <a16:rowId xmlns:a16="http://schemas.microsoft.com/office/drawing/2014/main" val="298602466"/>
                  </a:ext>
                </a:extLst>
              </a:tr>
              <a:tr h="297472">
                <a:tc>
                  <a:txBody>
                    <a:bodyPr/>
                    <a:lstStyle/>
                    <a:p>
                      <a:pPr algn="ctr"/>
                      <a:r>
                        <a:rPr lang="en-US" sz="1400" b="1" dirty="0"/>
                        <a:t>a</a:t>
                      </a:r>
                    </a:p>
                  </a:txBody>
                  <a:tcPr marL="109728" marR="109728" marT="54864" marB="54864"/>
                </a:tc>
                <a:extLst>
                  <a:ext uri="{0D108BD9-81ED-4DB2-BD59-A6C34878D82A}">
                    <a16:rowId xmlns:a16="http://schemas.microsoft.com/office/drawing/2014/main" val="2409570479"/>
                  </a:ext>
                </a:extLst>
              </a:tr>
              <a:tr h="297472">
                <a:tc>
                  <a:txBody>
                    <a:bodyPr/>
                    <a:lstStyle/>
                    <a:p>
                      <a:pPr algn="ctr"/>
                      <a:r>
                        <a:rPr lang="en-US" sz="1400" b="1" dirty="0"/>
                        <a:t>b</a:t>
                      </a:r>
                    </a:p>
                  </a:txBody>
                  <a:tcPr marL="109728" marR="109728" marT="54864" marB="54864"/>
                </a:tc>
                <a:extLst>
                  <a:ext uri="{0D108BD9-81ED-4DB2-BD59-A6C34878D82A}">
                    <a16:rowId xmlns:a16="http://schemas.microsoft.com/office/drawing/2014/main" val="1928445087"/>
                  </a:ext>
                </a:extLst>
              </a:tr>
              <a:tr h="297472">
                <a:tc>
                  <a:txBody>
                    <a:bodyPr/>
                    <a:lstStyle/>
                    <a:p>
                      <a:pPr algn="ctr"/>
                      <a:r>
                        <a:rPr lang="en-US" sz="1400" b="1" dirty="0"/>
                        <a:t>c</a:t>
                      </a:r>
                    </a:p>
                  </a:txBody>
                  <a:tcPr marL="109728" marR="109728" marT="54864" marB="54864"/>
                </a:tc>
                <a:extLst>
                  <a:ext uri="{0D108BD9-81ED-4DB2-BD59-A6C34878D82A}">
                    <a16:rowId xmlns:a16="http://schemas.microsoft.com/office/drawing/2014/main" val="3831521163"/>
                  </a:ext>
                </a:extLst>
              </a:tr>
            </a:tbl>
          </a:graphicData>
        </a:graphic>
      </p:graphicFrame>
      <p:sp>
        <p:nvSpPr>
          <p:cNvPr id="54" name="TextBox 53">
            <a:extLst>
              <a:ext uri="{FF2B5EF4-FFF2-40B4-BE49-F238E27FC236}">
                <a16:creationId xmlns:a16="http://schemas.microsoft.com/office/drawing/2014/main" id="{36F712A5-8D07-4A93-A43F-AE64C3D8E6E6}"/>
              </a:ext>
            </a:extLst>
          </p:cNvPr>
          <p:cNvSpPr txBox="1"/>
          <p:nvPr/>
        </p:nvSpPr>
        <p:spPr>
          <a:xfrm>
            <a:off x="8748471" y="5255651"/>
            <a:ext cx="580678" cy="584775"/>
          </a:xfrm>
          <a:prstGeom prst="rect">
            <a:avLst/>
          </a:prstGeom>
          <a:noFill/>
        </p:spPr>
        <p:txBody>
          <a:bodyPr wrap="square" lIns="0" rIns="0" rtlCol="0">
            <a:spAutoFit/>
          </a:bodyPr>
          <a:lstStyle/>
          <a:p>
            <a:pPr algn="ctr"/>
            <a:r>
              <a:rPr lang="en-US" sz="3200" dirty="0">
                <a:solidFill>
                  <a:srgbClr val="FF0000"/>
                </a:solidFill>
              </a:rPr>
              <a:t>?</a:t>
            </a:r>
          </a:p>
        </p:txBody>
      </p:sp>
      <p:sp>
        <p:nvSpPr>
          <p:cNvPr id="55" name="TextBox 54">
            <a:extLst>
              <a:ext uri="{FF2B5EF4-FFF2-40B4-BE49-F238E27FC236}">
                <a16:creationId xmlns:a16="http://schemas.microsoft.com/office/drawing/2014/main" id="{4B25D9BA-4852-48C2-BCA5-F628424191F9}"/>
              </a:ext>
            </a:extLst>
          </p:cNvPr>
          <p:cNvSpPr txBox="1"/>
          <p:nvPr/>
        </p:nvSpPr>
        <p:spPr>
          <a:xfrm>
            <a:off x="8254965" y="4151317"/>
            <a:ext cx="1621487" cy="584775"/>
          </a:xfrm>
          <a:prstGeom prst="rect">
            <a:avLst/>
          </a:prstGeom>
          <a:noFill/>
        </p:spPr>
        <p:txBody>
          <a:bodyPr wrap="square" lIns="0" rIns="0" rtlCol="0">
            <a:spAutoFit/>
          </a:bodyPr>
          <a:lstStyle/>
          <a:p>
            <a:pPr algn="ctr"/>
            <a:r>
              <a:rPr lang="en-US" sz="1600" dirty="0"/>
              <a:t>Domain mismatch</a:t>
            </a:r>
          </a:p>
        </p:txBody>
      </p:sp>
      <p:sp>
        <p:nvSpPr>
          <p:cNvPr id="63" name="TextBox 62">
            <a:extLst>
              <a:ext uri="{FF2B5EF4-FFF2-40B4-BE49-F238E27FC236}">
                <a16:creationId xmlns:a16="http://schemas.microsoft.com/office/drawing/2014/main" id="{044578B9-6107-4AA5-BF2C-4FFB7A5EB357}"/>
              </a:ext>
            </a:extLst>
          </p:cNvPr>
          <p:cNvSpPr txBox="1"/>
          <p:nvPr/>
        </p:nvSpPr>
        <p:spPr>
          <a:xfrm>
            <a:off x="10104814" y="4057885"/>
            <a:ext cx="1493830" cy="830997"/>
          </a:xfrm>
          <a:prstGeom prst="rect">
            <a:avLst/>
          </a:prstGeom>
          <a:noFill/>
        </p:spPr>
        <p:txBody>
          <a:bodyPr wrap="square" lIns="0" rIns="0" rtlCol="0">
            <a:spAutoFit/>
          </a:bodyPr>
          <a:lstStyle/>
          <a:p>
            <a:pPr algn="ctr"/>
            <a:r>
              <a:rPr lang="en-US" sz="1600" dirty="0"/>
              <a:t>Map to matched domain</a:t>
            </a:r>
          </a:p>
        </p:txBody>
      </p:sp>
      <p:graphicFrame>
        <p:nvGraphicFramePr>
          <p:cNvPr id="65" name="Object 64">
            <a:extLst>
              <a:ext uri="{FF2B5EF4-FFF2-40B4-BE49-F238E27FC236}">
                <a16:creationId xmlns:a16="http://schemas.microsoft.com/office/drawing/2014/main" id="{A6F2F536-4AC2-4024-98B0-54CEFB095868}"/>
              </a:ext>
            </a:extLst>
          </p:cNvPr>
          <p:cNvGraphicFramePr>
            <a:graphicFrameLocks noChangeAspect="1"/>
          </p:cNvGraphicFramePr>
          <p:nvPr/>
        </p:nvGraphicFramePr>
        <p:xfrm>
          <a:off x="10538278" y="4971577"/>
          <a:ext cx="633564" cy="959397"/>
        </p:xfrm>
        <a:graphic>
          <a:graphicData uri="http://schemas.openxmlformats.org/presentationml/2006/ole">
            <mc:AlternateContent xmlns:mc="http://schemas.openxmlformats.org/markup-compatibility/2006">
              <mc:Choice xmlns:v="urn:schemas-microsoft-com:vml" Requires="v">
                <p:oleObj spid="_x0000_s1026" name="Equation" r:id="rId3" imgW="444240" imgH="672840" progId="Equation.DSMT4">
                  <p:embed/>
                </p:oleObj>
              </mc:Choice>
              <mc:Fallback>
                <p:oleObj name="Equation" r:id="rId3" imgW="444240" imgH="672840" progId="Equation.DSMT4">
                  <p:embed/>
                  <p:pic>
                    <p:nvPicPr>
                      <p:cNvPr id="65" name="Object 64">
                        <a:extLst>
                          <a:ext uri="{FF2B5EF4-FFF2-40B4-BE49-F238E27FC236}">
                            <a16:creationId xmlns:a16="http://schemas.microsoft.com/office/drawing/2014/main" id="{A6F2F536-4AC2-4024-98B0-54CEFB095868}"/>
                          </a:ext>
                        </a:extLst>
                      </p:cNvPr>
                      <p:cNvPicPr/>
                      <p:nvPr/>
                    </p:nvPicPr>
                    <p:blipFill>
                      <a:blip r:embed="rId4"/>
                      <a:stretch>
                        <a:fillRect/>
                      </a:stretch>
                    </p:blipFill>
                    <p:spPr>
                      <a:xfrm>
                        <a:off x="10538278" y="4971577"/>
                        <a:ext cx="633564" cy="959397"/>
                      </a:xfrm>
                      <a:prstGeom prst="rect">
                        <a:avLst/>
                      </a:prstGeom>
                      <a:solidFill>
                        <a:schemeClr val="accent2">
                          <a:lumMod val="20000"/>
                          <a:lumOff val="80000"/>
                        </a:schemeClr>
                      </a:solidFill>
                      <a:ln>
                        <a:solidFill>
                          <a:schemeClr val="tx1"/>
                        </a:solidFill>
                      </a:ln>
                    </p:spPr>
                  </p:pic>
                </p:oleObj>
              </mc:Fallback>
            </mc:AlternateContent>
          </a:graphicData>
        </a:graphic>
      </p:graphicFrame>
      <p:sp>
        <p:nvSpPr>
          <p:cNvPr id="66" name="TextBox 65">
            <a:extLst>
              <a:ext uri="{FF2B5EF4-FFF2-40B4-BE49-F238E27FC236}">
                <a16:creationId xmlns:a16="http://schemas.microsoft.com/office/drawing/2014/main" id="{EEF12447-269A-4708-BD86-72BF88D70D26}"/>
              </a:ext>
            </a:extLst>
          </p:cNvPr>
          <p:cNvSpPr txBox="1"/>
          <p:nvPr/>
        </p:nvSpPr>
        <p:spPr>
          <a:xfrm>
            <a:off x="10187454" y="6040277"/>
            <a:ext cx="1796799" cy="584775"/>
          </a:xfrm>
          <a:prstGeom prst="rect">
            <a:avLst/>
          </a:prstGeom>
          <a:noFill/>
        </p:spPr>
        <p:txBody>
          <a:bodyPr wrap="square" lIns="0" rIns="0" rtlCol="0">
            <a:spAutoFit/>
          </a:bodyPr>
          <a:lstStyle/>
          <a:p>
            <a:r>
              <a:rPr lang="en-US" sz="1600" dirty="0"/>
              <a:t>Now follow </a:t>
            </a:r>
            <a:r>
              <a:rPr lang="en-US" sz="1600" dirty="0" err="1"/>
              <a:t>equi</a:t>
            </a:r>
            <a:r>
              <a:rPr lang="en-US" sz="1600" dirty="0"/>
              <a:t>-join case …</a:t>
            </a:r>
          </a:p>
        </p:txBody>
      </p:sp>
    </p:spTree>
    <p:extLst>
      <p:ext uri="{BB962C8B-B14F-4D97-AF65-F5344CB8AC3E}">
        <p14:creationId xmlns:p14="http://schemas.microsoft.com/office/powerpoint/2010/main" val="41164553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0E6BFEF-4A1A-4D11-BC60-B0C7FBC61518}"/>
              </a:ext>
            </a:extLst>
          </p:cNvPr>
          <p:cNvSpPr>
            <a:spLocks noGrp="1"/>
          </p:cNvSpPr>
          <p:nvPr>
            <p:ph type="sldNum" sz="quarter" idx="4"/>
          </p:nvPr>
        </p:nvSpPr>
        <p:spPr/>
        <p:txBody>
          <a:bodyPr/>
          <a:lstStyle/>
          <a:p>
            <a:fld id="{DC503246-BBCE-4F0A-BCDC-08FC4C52637D}" type="slidenum">
              <a:rPr lang="en-US" smtClean="0"/>
              <a:pPr/>
              <a:t>85</a:t>
            </a:fld>
            <a:endParaRPr lang="en-US"/>
          </a:p>
        </p:txBody>
      </p:sp>
      <p:sp>
        <p:nvSpPr>
          <p:cNvPr id="4" name="标题 3">
            <a:extLst>
              <a:ext uri="{FF2B5EF4-FFF2-40B4-BE49-F238E27FC236}">
                <a16:creationId xmlns:a16="http://schemas.microsoft.com/office/drawing/2014/main" id="{4AC3C2CE-A63E-4BDF-9A38-262A5BC5F452}"/>
              </a:ext>
            </a:extLst>
          </p:cNvPr>
          <p:cNvSpPr>
            <a:spLocks noGrp="1"/>
          </p:cNvSpPr>
          <p:nvPr>
            <p:ph type="title"/>
          </p:nvPr>
        </p:nvSpPr>
        <p:spPr/>
        <p:txBody>
          <a:bodyPr/>
          <a:lstStyle/>
          <a:p>
            <a:r>
              <a:rPr lang="en-US" dirty="0"/>
              <a:t>Diversity of Fuzzy Cases</a:t>
            </a:r>
          </a:p>
        </p:txBody>
      </p:sp>
      <p:pic>
        <p:nvPicPr>
          <p:cNvPr id="5" name="图片 4">
            <a:extLst>
              <a:ext uri="{FF2B5EF4-FFF2-40B4-BE49-F238E27FC236}">
                <a16:creationId xmlns:a16="http://schemas.microsoft.com/office/drawing/2014/main" id="{9860232F-224D-4C3A-B247-4BFBDAFD7A59}"/>
              </a:ext>
            </a:extLst>
          </p:cNvPr>
          <p:cNvPicPr>
            <a:picLocks noChangeAspect="1"/>
          </p:cNvPicPr>
          <p:nvPr/>
        </p:nvPicPr>
        <p:blipFill>
          <a:blip r:embed="rId2"/>
          <a:stretch>
            <a:fillRect/>
          </a:stretch>
        </p:blipFill>
        <p:spPr>
          <a:xfrm>
            <a:off x="1023682" y="1486829"/>
            <a:ext cx="4823157" cy="1942171"/>
          </a:xfrm>
          <a:prstGeom prst="rect">
            <a:avLst/>
          </a:prstGeom>
        </p:spPr>
      </p:pic>
      <p:pic>
        <p:nvPicPr>
          <p:cNvPr id="6" name="图片 5">
            <a:extLst>
              <a:ext uri="{FF2B5EF4-FFF2-40B4-BE49-F238E27FC236}">
                <a16:creationId xmlns:a16="http://schemas.microsoft.com/office/drawing/2014/main" id="{756E0DAA-0835-45BF-A1BA-E74638380408}"/>
              </a:ext>
            </a:extLst>
          </p:cNvPr>
          <p:cNvPicPr>
            <a:picLocks noChangeAspect="1"/>
          </p:cNvPicPr>
          <p:nvPr/>
        </p:nvPicPr>
        <p:blipFill>
          <a:blip r:embed="rId3"/>
          <a:stretch>
            <a:fillRect/>
          </a:stretch>
        </p:blipFill>
        <p:spPr>
          <a:xfrm>
            <a:off x="6554850" y="1486829"/>
            <a:ext cx="5102102" cy="1942171"/>
          </a:xfrm>
          <a:prstGeom prst="rect">
            <a:avLst/>
          </a:prstGeom>
        </p:spPr>
      </p:pic>
      <p:pic>
        <p:nvPicPr>
          <p:cNvPr id="7" name="图片 6">
            <a:extLst>
              <a:ext uri="{FF2B5EF4-FFF2-40B4-BE49-F238E27FC236}">
                <a16:creationId xmlns:a16="http://schemas.microsoft.com/office/drawing/2014/main" id="{54FE8691-E1B9-4B67-8700-0F12505EBC21}"/>
              </a:ext>
            </a:extLst>
          </p:cNvPr>
          <p:cNvPicPr>
            <a:picLocks noChangeAspect="1"/>
          </p:cNvPicPr>
          <p:nvPr/>
        </p:nvPicPr>
        <p:blipFill>
          <a:blip r:embed="rId4"/>
          <a:stretch>
            <a:fillRect/>
          </a:stretch>
        </p:blipFill>
        <p:spPr>
          <a:xfrm>
            <a:off x="1023682" y="3952001"/>
            <a:ext cx="4823157" cy="1446357"/>
          </a:xfrm>
          <a:prstGeom prst="rect">
            <a:avLst/>
          </a:prstGeom>
        </p:spPr>
      </p:pic>
      <p:pic>
        <p:nvPicPr>
          <p:cNvPr id="8" name="图片 7">
            <a:extLst>
              <a:ext uri="{FF2B5EF4-FFF2-40B4-BE49-F238E27FC236}">
                <a16:creationId xmlns:a16="http://schemas.microsoft.com/office/drawing/2014/main" id="{6D1BF9BA-17C7-4FFB-9390-B6C11E232197}"/>
              </a:ext>
            </a:extLst>
          </p:cNvPr>
          <p:cNvPicPr>
            <a:picLocks noChangeAspect="1"/>
          </p:cNvPicPr>
          <p:nvPr/>
        </p:nvPicPr>
        <p:blipFill>
          <a:blip r:embed="rId5"/>
          <a:stretch>
            <a:fillRect/>
          </a:stretch>
        </p:blipFill>
        <p:spPr>
          <a:xfrm>
            <a:off x="6554850" y="3952000"/>
            <a:ext cx="4856903" cy="1446357"/>
          </a:xfrm>
          <a:prstGeom prst="rect">
            <a:avLst/>
          </a:prstGeom>
        </p:spPr>
      </p:pic>
      <p:sp>
        <p:nvSpPr>
          <p:cNvPr id="9" name="文本框 8">
            <a:extLst>
              <a:ext uri="{FF2B5EF4-FFF2-40B4-BE49-F238E27FC236}">
                <a16:creationId xmlns:a16="http://schemas.microsoft.com/office/drawing/2014/main" id="{767F7F7D-D388-4BE5-98EC-44CAB76971B2}"/>
              </a:ext>
            </a:extLst>
          </p:cNvPr>
          <p:cNvSpPr txBox="1"/>
          <p:nvPr/>
        </p:nvSpPr>
        <p:spPr>
          <a:xfrm>
            <a:off x="5378210" y="5921357"/>
            <a:ext cx="6187977" cy="369332"/>
          </a:xfrm>
          <a:prstGeom prst="rect">
            <a:avLst/>
          </a:prstGeom>
          <a:noFill/>
        </p:spPr>
        <p:txBody>
          <a:bodyPr wrap="none" lIns="0" rIns="0" rtlCol="0">
            <a:spAutoFit/>
          </a:bodyPr>
          <a:lstStyle/>
          <a:p>
            <a:pPr algn="ctr"/>
            <a:r>
              <a:rPr lang="en-US" i="1" dirty="0"/>
              <a:t>Auto-Join: Joining Tables by Leveraging Transformations</a:t>
            </a:r>
            <a:r>
              <a:rPr lang="en-US" dirty="0"/>
              <a:t>, Zhu et al.</a:t>
            </a:r>
          </a:p>
        </p:txBody>
      </p:sp>
    </p:spTree>
    <p:extLst>
      <p:ext uri="{BB962C8B-B14F-4D97-AF65-F5344CB8AC3E}">
        <p14:creationId xmlns:p14="http://schemas.microsoft.com/office/powerpoint/2010/main" val="268923786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5256683-0A12-4A79-B489-6130FE06E2C6}"/>
              </a:ext>
            </a:extLst>
          </p:cNvPr>
          <p:cNvSpPr>
            <a:spLocks noGrp="1"/>
          </p:cNvSpPr>
          <p:nvPr>
            <p:ph sz="quarter" idx="13"/>
          </p:nvPr>
        </p:nvSpPr>
        <p:spPr>
          <a:xfrm>
            <a:off x="425039" y="1371601"/>
            <a:ext cx="5891786" cy="4339650"/>
          </a:xfrm>
        </p:spPr>
        <p:txBody>
          <a:bodyPr/>
          <a:lstStyle/>
          <a:p>
            <a:r>
              <a:rPr lang="en-US" dirty="0"/>
              <a:t>Text-based similarity</a:t>
            </a:r>
          </a:p>
          <a:p>
            <a:pPr lvl="1"/>
            <a:r>
              <a:rPr lang="en-US" dirty="0"/>
              <a:t>N-gram, Jaccard Distance, Edit Distance, etc.</a:t>
            </a:r>
          </a:p>
          <a:p>
            <a:r>
              <a:rPr lang="en-US" dirty="0"/>
              <a:t>Embedding-based similarity</a:t>
            </a:r>
          </a:p>
          <a:p>
            <a:r>
              <a:rPr lang="en-US" dirty="0"/>
              <a:t>Retrieval-based methods</a:t>
            </a:r>
          </a:p>
          <a:p>
            <a:r>
              <a:rPr lang="en-US" dirty="0"/>
              <a:t>Domain knowledge</a:t>
            </a:r>
          </a:p>
          <a:p>
            <a:pPr lvl="1"/>
            <a:r>
              <a:rPr lang="en-US" dirty="0"/>
              <a:t>Sensor data of nearby locations</a:t>
            </a:r>
          </a:p>
          <a:p>
            <a:pPr lvl="1"/>
            <a:r>
              <a:rPr lang="en-US" dirty="0"/>
              <a:t>An event and the weather data collected in the same day.</a:t>
            </a:r>
          </a:p>
        </p:txBody>
      </p:sp>
      <p:sp>
        <p:nvSpPr>
          <p:cNvPr id="3" name="灯片编号占位符 2">
            <a:extLst>
              <a:ext uri="{FF2B5EF4-FFF2-40B4-BE49-F238E27FC236}">
                <a16:creationId xmlns:a16="http://schemas.microsoft.com/office/drawing/2014/main" id="{9F1084FD-0123-4CE7-89D7-23DD5341DB5F}"/>
              </a:ext>
            </a:extLst>
          </p:cNvPr>
          <p:cNvSpPr>
            <a:spLocks noGrp="1"/>
          </p:cNvSpPr>
          <p:nvPr>
            <p:ph type="sldNum" sz="quarter" idx="4"/>
          </p:nvPr>
        </p:nvSpPr>
        <p:spPr/>
        <p:txBody>
          <a:bodyPr/>
          <a:lstStyle/>
          <a:p>
            <a:fld id="{DC503246-BBCE-4F0A-BCDC-08FC4C52637D}" type="slidenum">
              <a:rPr lang="en-US" smtClean="0"/>
              <a:pPr/>
              <a:t>86</a:t>
            </a:fld>
            <a:endParaRPr lang="en-US"/>
          </a:p>
        </p:txBody>
      </p:sp>
      <p:sp>
        <p:nvSpPr>
          <p:cNvPr id="4" name="标题 3">
            <a:extLst>
              <a:ext uri="{FF2B5EF4-FFF2-40B4-BE49-F238E27FC236}">
                <a16:creationId xmlns:a16="http://schemas.microsoft.com/office/drawing/2014/main" id="{92EB148F-8115-47B6-8362-F83E26D1D8ED}"/>
              </a:ext>
            </a:extLst>
          </p:cNvPr>
          <p:cNvSpPr>
            <a:spLocks noGrp="1"/>
          </p:cNvSpPr>
          <p:nvPr>
            <p:ph type="title"/>
          </p:nvPr>
        </p:nvSpPr>
        <p:spPr/>
        <p:txBody>
          <a:bodyPr/>
          <a:lstStyle/>
          <a:p>
            <a:r>
              <a:rPr lang="en-US" dirty="0"/>
              <a:t>Handling Fuzzy Cases</a:t>
            </a:r>
          </a:p>
        </p:txBody>
      </p:sp>
      <p:pic>
        <p:nvPicPr>
          <p:cNvPr id="5" name="图片 4">
            <a:extLst>
              <a:ext uri="{FF2B5EF4-FFF2-40B4-BE49-F238E27FC236}">
                <a16:creationId xmlns:a16="http://schemas.microsoft.com/office/drawing/2014/main" id="{31B8CF68-7C16-4770-AC50-1240184357FB}"/>
              </a:ext>
            </a:extLst>
          </p:cNvPr>
          <p:cNvPicPr>
            <a:picLocks noChangeAspect="1"/>
          </p:cNvPicPr>
          <p:nvPr/>
        </p:nvPicPr>
        <p:blipFill>
          <a:blip r:embed="rId2"/>
          <a:stretch>
            <a:fillRect/>
          </a:stretch>
        </p:blipFill>
        <p:spPr>
          <a:xfrm>
            <a:off x="6265747" y="666488"/>
            <a:ext cx="5501214" cy="5240109"/>
          </a:xfrm>
          <a:prstGeom prst="rect">
            <a:avLst/>
          </a:prstGeom>
        </p:spPr>
      </p:pic>
      <p:sp>
        <p:nvSpPr>
          <p:cNvPr id="6" name="文本框 5">
            <a:extLst>
              <a:ext uri="{FF2B5EF4-FFF2-40B4-BE49-F238E27FC236}">
                <a16:creationId xmlns:a16="http://schemas.microsoft.com/office/drawing/2014/main" id="{75153796-6383-4791-9ECF-C0DD3C2B848A}"/>
              </a:ext>
            </a:extLst>
          </p:cNvPr>
          <p:cNvSpPr txBox="1"/>
          <p:nvPr/>
        </p:nvSpPr>
        <p:spPr>
          <a:xfrm>
            <a:off x="3239550" y="5986460"/>
            <a:ext cx="8338245" cy="369332"/>
          </a:xfrm>
          <a:prstGeom prst="rect">
            <a:avLst/>
          </a:prstGeom>
          <a:noFill/>
        </p:spPr>
        <p:txBody>
          <a:bodyPr wrap="none" lIns="0" rIns="0" rtlCol="0">
            <a:spAutoFit/>
          </a:bodyPr>
          <a:lstStyle/>
          <a:p>
            <a:pPr algn="ctr"/>
            <a:r>
              <a:rPr lang="en-US" i="1" dirty="0"/>
              <a:t>Auto-</a:t>
            </a:r>
            <a:r>
              <a:rPr lang="en-US" i="1" dirty="0" err="1"/>
              <a:t>FuzzyJoin</a:t>
            </a:r>
            <a:r>
              <a:rPr lang="en-US" i="1" dirty="0"/>
              <a:t>: Auto-Program Fuzzy Similarity Joins Without Labeled Examples</a:t>
            </a:r>
            <a:r>
              <a:rPr lang="en-US" dirty="0"/>
              <a:t>, Li et al.</a:t>
            </a:r>
          </a:p>
        </p:txBody>
      </p:sp>
    </p:spTree>
    <p:extLst>
      <p:ext uri="{BB962C8B-B14F-4D97-AF65-F5344CB8AC3E}">
        <p14:creationId xmlns:p14="http://schemas.microsoft.com/office/powerpoint/2010/main" val="86783060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6661371-D64A-4978-AC8F-C304A8C7B771}"/>
              </a:ext>
            </a:extLst>
          </p:cNvPr>
          <p:cNvSpPr>
            <a:spLocks noGrp="1"/>
          </p:cNvSpPr>
          <p:nvPr>
            <p:ph type="sldNum" sz="quarter" idx="4"/>
          </p:nvPr>
        </p:nvSpPr>
        <p:spPr/>
        <p:txBody>
          <a:bodyPr/>
          <a:lstStyle/>
          <a:p>
            <a:fld id="{DC503246-BBCE-4F0A-BCDC-08FC4C52637D}" type="slidenum">
              <a:rPr lang="en-US" smtClean="0"/>
              <a:pPr/>
              <a:t>87</a:t>
            </a:fld>
            <a:endParaRPr lang="en-US"/>
          </a:p>
        </p:txBody>
      </p:sp>
      <p:sp>
        <p:nvSpPr>
          <p:cNvPr id="4" name="标题 3">
            <a:extLst>
              <a:ext uri="{FF2B5EF4-FFF2-40B4-BE49-F238E27FC236}">
                <a16:creationId xmlns:a16="http://schemas.microsoft.com/office/drawing/2014/main" id="{32DF4AA1-5365-43D7-A57B-CCF4DD13EACF}"/>
              </a:ext>
            </a:extLst>
          </p:cNvPr>
          <p:cNvSpPr>
            <a:spLocks noGrp="1"/>
          </p:cNvSpPr>
          <p:nvPr>
            <p:ph type="title"/>
          </p:nvPr>
        </p:nvSpPr>
        <p:spPr/>
        <p:txBody>
          <a:bodyPr/>
          <a:lstStyle/>
          <a:p>
            <a:r>
              <a:rPr lang="en-US" dirty="0"/>
              <a:t>Forming Final RDB Schema</a:t>
            </a:r>
          </a:p>
        </p:txBody>
      </p:sp>
      <p:sp>
        <p:nvSpPr>
          <p:cNvPr id="7" name="Content Placeholder 6">
            <a:extLst>
              <a:ext uri="{FF2B5EF4-FFF2-40B4-BE49-F238E27FC236}">
                <a16:creationId xmlns:a16="http://schemas.microsoft.com/office/drawing/2014/main" id="{5CBE8137-0D0F-4D4C-8415-3729BC2C0CB4}"/>
              </a:ext>
            </a:extLst>
          </p:cNvPr>
          <p:cNvSpPr>
            <a:spLocks noGrp="1"/>
          </p:cNvSpPr>
          <p:nvPr>
            <p:ph sz="quarter" idx="13"/>
          </p:nvPr>
        </p:nvSpPr>
        <p:spPr>
          <a:xfrm>
            <a:off x="425038" y="1371600"/>
            <a:ext cx="11424062" cy="5170646"/>
          </a:xfrm>
        </p:spPr>
        <p:txBody>
          <a:bodyPr/>
          <a:lstStyle/>
          <a:p>
            <a:r>
              <a:rPr lang="en-US" dirty="0"/>
              <a:t>Join alignment produces PK/FK pairs and FK/FK pairs</a:t>
            </a:r>
          </a:p>
          <a:p>
            <a:r>
              <a:rPr lang="en-US" dirty="0"/>
              <a:t>Each FK/FK pair can be converted to two new PK/FK pairs:</a:t>
            </a:r>
          </a:p>
          <a:p>
            <a:endParaRPr lang="en-US" dirty="0"/>
          </a:p>
          <a:p>
            <a:endParaRPr lang="en-US" dirty="0"/>
          </a:p>
          <a:p>
            <a:endParaRPr lang="en-US" dirty="0"/>
          </a:p>
          <a:p>
            <a:endParaRPr lang="en-US" dirty="0"/>
          </a:p>
          <a:p>
            <a:pPr marL="0" indent="0">
              <a:buNone/>
            </a:pPr>
            <a:endParaRPr lang="en-US" dirty="0"/>
          </a:p>
          <a:p>
            <a:r>
              <a:rPr lang="en-US" dirty="0"/>
              <a:t>Combined set of PK/FK pairs define the final RDB.</a:t>
            </a:r>
          </a:p>
          <a:p>
            <a:r>
              <a:rPr lang="en-US" dirty="0"/>
              <a:t>Other possibilities exist as well (e.g., based on various DB normal forms, etc.)</a:t>
            </a:r>
          </a:p>
          <a:p>
            <a:endParaRPr lang="en-US" dirty="0"/>
          </a:p>
        </p:txBody>
      </p:sp>
      <p:graphicFrame>
        <p:nvGraphicFramePr>
          <p:cNvPr id="8" name="Table 7">
            <a:extLst>
              <a:ext uri="{FF2B5EF4-FFF2-40B4-BE49-F238E27FC236}">
                <a16:creationId xmlns:a16="http://schemas.microsoft.com/office/drawing/2014/main" id="{7C5190A7-0904-44B3-8BBE-205BEBEB4A5F}"/>
              </a:ext>
            </a:extLst>
          </p:cNvPr>
          <p:cNvGraphicFramePr>
            <a:graphicFrameLocks noGrp="1"/>
          </p:cNvGraphicFramePr>
          <p:nvPr/>
        </p:nvGraphicFramePr>
        <p:xfrm>
          <a:off x="3404333" y="2705903"/>
          <a:ext cx="487715" cy="1615440"/>
        </p:xfrm>
        <a:graphic>
          <a:graphicData uri="http://schemas.openxmlformats.org/drawingml/2006/table">
            <a:tbl>
              <a:tblPr firstRow="1" bandRow="1">
                <a:tableStyleId>{073A0DAA-6AF3-43AB-8588-CEC1D06C72B9}</a:tableStyleId>
              </a:tblPr>
              <a:tblGrid>
                <a:gridCol w="487715">
                  <a:extLst>
                    <a:ext uri="{9D8B030D-6E8A-4147-A177-3AD203B41FA5}">
                      <a16:colId xmlns:a16="http://schemas.microsoft.com/office/drawing/2014/main" val="3052627784"/>
                    </a:ext>
                  </a:extLst>
                </a:gridCol>
              </a:tblGrid>
              <a:tr h="297472">
                <a:tc>
                  <a:txBody>
                    <a:bodyPr/>
                    <a:lstStyle/>
                    <a:p>
                      <a:pPr algn="ctr"/>
                      <a:r>
                        <a:rPr lang="en-US" sz="1400" dirty="0" err="1"/>
                        <a:t>C</a:t>
                      </a:r>
                      <a:r>
                        <a:rPr lang="en-US" sz="1400" baseline="-25000" dirty="0" err="1"/>
                        <a:t>j</a:t>
                      </a:r>
                      <a:endParaRPr lang="en-US" sz="1400" baseline="-25000" dirty="0"/>
                    </a:p>
                  </a:txBody>
                  <a:tcPr marL="109728" marR="109728" marT="54864" marB="54864"/>
                </a:tc>
                <a:extLst>
                  <a:ext uri="{0D108BD9-81ED-4DB2-BD59-A6C34878D82A}">
                    <a16:rowId xmlns:a16="http://schemas.microsoft.com/office/drawing/2014/main" val="2932962628"/>
                  </a:ext>
                </a:extLst>
              </a:tr>
              <a:tr h="297472">
                <a:tc>
                  <a:txBody>
                    <a:bodyPr/>
                    <a:lstStyle/>
                    <a:p>
                      <a:pPr algn="ctr"/>
                      <a:r>
                        <a:rPr lang="en-US" sz="1400" b="1" dirty="0"/>
                        <a:t>b</a:t>
                      </a:r>
                    </a:p>
                  </a:txBody>
                  <a:tcPr marL="109728" marR="109728" marT="54864" marB="54864"/>
                </a:tc>
                <a:extLst>
                  <a:ext uri="{0D108BD9-81ED-4DB2-BD59-A6C34878D82A}">
                    <a16:rowId xmlns:a16="http://schemas.microsoft.com/office/drawing/2014/main" val="499421624"/>
                  </a:ext>
                </a:extLst>
              </a:tr>
              <a:tr h="297472">
                <a:tc>
                  <a:txBody>
                    <a:bodyPr/>
                    <a:lstStyle/>
                    <a:p>
                      <a:pPr algn="ctr"/>
                      <a:r>
                        <a:rPr lang="en-US" sz="1400" b="1" dirty="0"/>
                        <a:t>b</a:t>
                      </a:r>
                    </a:p>
                  </a:txBody>
                  <a:tcPr marL="109728" marR="109728" marT="54864" marB="54864"/>
                </a:tc>
                <a:extLst>
                  <a:ext uri="{0D108BD9-81ED-4DB2-BD59-A6C34878D82A}">
                    <a16:rowId xmlns:a16="http://schemas.microsoft.com/office/drawing/2014/main" val="2045943973"/>
                  </a:ext>
                </a:extLst>
              </a:tr>
              <a:tr h="297472">
                <a:tc>
                  <a:txBody>
                    <a:bodyPr/>
                    <a:lstStyle/>
                    <a:p>
                      <a:pPr algn="ctr"/>
                      <a:r>
                        <a:rPr lang="en-US" sz="1400" b="1" dirty="0"/>
                        <a:t>a</a:t>
                      </a:r>
                    </a:p>
                  </a:txBody>
                  <a:tcPr marL="109728" marR="109728" marT="54864" marB="54864"/>
                </a:tc>
                <a:extLst>
                  <a:ext uri="{0D108BD9-81ED-4DB2-BD59-A6C34878D82A}">
                    <a16:rowId xmlns:a16="http://schemas.microsoft.com/office/drawing/2014/main" val="153019132"/>
                  </a:ext>
                </a:extLst>
              </a:tr>
              <a:tr h="297472">
                <a:tc>
                  <a:txBody>
                    <a:bodyPr/>
                    <a:lstStyle/>
                    <a:p>
                      <a:pPr algn="ctr"/>
                      <a:r>
                        <a:rPr lang="en-US" sz="1400" b="1" dirty="0"/>
                        <a:t>c</a:t>
                      </a:r>
                    </a:p>
                  </a:txBody>
                  <a:tcPr marL="109728" marR="109728" marT="54864" marB="54864"/>
                </a:tc>
                <a:extLst>
                  <a:ext uri="{0D108BD9-81ED-4DB2-BD59-A6C34878D82A}">
                    <a16:rowId xmlns:a16="http://schemas.microsoft.com/office/drawing/2014/main" val="1033092169"/>
                  </a:ext>
                </a:extLst>
              </a:tr>
            </a:tbl>
          </a:graphicData>
        </a:graphic>
      </p:graphicFrame>
      <p:graphicFrame>
        <p:nvGraphicFramePr>
          <p:cNvPr id="9" name="Table 8">
            <a:extLst>
              <a:ext uri="{FF2B5EF4-FFF2-40B4-BE49-F238E27FC236}">
                <a16:creationId xmlns:a16="http://schemas.microsoft.com/office/drawing/2014/main" id="{AA3C2E1E-3E7A-48DD-A7C5-F498B40F9753}"/>
              </a:ext>
            </a:extLst>
          </p:cNvPr>
          <p:cNvGraphicFramePr>
            <a:graphicFrameLocks noGrp="1"/>
          </p:cNvGraphicFramePr>
          <p:nvPr/>
        </p:nvGraphicFramePr>
        <p:xfrm>
          <a:off x="1841650" y="2705903"/>
          <a:ext cx="487715" cy="1615440"/>
        </p:xfrm>
        <a:graphic>
          <a:graphicData uri="http://schemas.openxmlformats.org/drawingml/2006/table">
            <a:tbl>
              <a:tblPr firstRow="1" bandRow="1">
                <a:tableStyleId>{073A0DAA-6AF3-43AB-8588-CEC1D06C72B9}</a:tableStyleId>
              </a:tblPr>
              <a:tblGrid>
                <a:gridCol w="487715">
                  <a:extLst>
                    <a:ext uri="{9D8B030D-6E8A-4147-A177-3AD203B41FA5}">
                      <a16:colId xmlns:a16="http://schemas.microsoft.com/office/drawing/2014/main" val="3052627784"/>
                    </a:ext>
                  </a:extLst>
                </a:gridCol>
              </a:tblGrid>
              <a:tr h="297472">
                <a:tc>
                  <a:txBody>
                    <a:bodyPr/>
                    <a:lstStyle/>
                    <a:p>
                      <a:pPr algn="ctr"/>
                      <a:r>
                        <a:rPr lang="en-US" sz="1400" dirty="0"/>
                        <a:t>C</a:t>
                      </a:r>
                      <a:r>
                        <a:rPr lang="en-US" sz="1400" baseline="-25000" dirty="0"/>
                        <a:t>i</a:t>
                      </a:r>
                    </a:p>
                  </a:txBody>
                  <a:tcPr marL="109728" marR="109728" marT="54864" marB="54864"/>
                </a:tc>
                <a:extLst>
                  <a:ext uri="{0D108BD9-81ED-4DB2-BD59-A6C34878D82A}">
                    <a16:rowId xmlns:a16="http://schemas.microsoft.com/office/drawing/2014/main" val="2932962628"/>
                  </a:ext>
                </a:extLst>
              </a:tr>
              <a:tr h="297472">
                <a:tc>
                  <a:txBody>
                    <a:bodyPr/>
                    <a:lstStyle/>
                    <a:p>
                      <a:pPr algn="ctr"/>
                      <a:r>
                        <a:rPr lang="en-US" sz="1400" b="1" dirty="0"/>
                        <a:t>b</a:t>
                      </a:r>
                    </a:p>
                  </a:txBody>
                  <a:tcPr marL="109728" marR="109728" marT="54864" marB="54864"/>
                </a:tc>
                <a:extLst>
                  <a:ext uri="{0D108BD9-81ED-4DB2-BD59-A6C34878D82A}">
                    <a16:rowId xmlns:a16="http://schemas.microsoft.com/office/drawing/2014/main" val="499421624"/>
                  </a:ext>
                </a:extLst>
              </a:tr>
              <a:tr h="297472">
                <a:tc>
                  <a:txBody>
                    <a:bodyPr/>
                    <a:lstStyle/>
                    <a:p>
                      <a:pPr algn="ctr"/>
                      <a:r>
                        <a:rPr lang="en-US" sz="1400" b="1" dirty="0"/>
                        <a:t>a</a:t>
                      </a:r>
                    </a:p>
                  </a:txBody>
                  <a:tcPr marL="109728" marR="109728" marT="54864" marB="54864"/>
                </a:tc>
                <a:extLst>
                  <a:ext uri="{0D108BD9-81ED-4DB2-BD59-A6C34878D82A}">
                    <a16:rowId xmlns:a16="http://schemas.microsoft.com/office/drawing/2014/main" val="2045943973"/>
                  </a:ext>
                </a:extLst>
              </a:tr>
              <a:tr h="297472">
                <a:tc>
                  <a:txBody>
                    <a:bodyPr/>
                    <a:lstStyle/>
                    <a:p>
                      <a:pPr algn="ctr"/>
                      <a:r>
                        <a:rPr lang="en-US" sz="1400" b="1" dirty="0"/>
                        <a:t>c</a:t>
                      </a:r>
                    </a:p>
                  </a:txBody>
                  <a:tcPr marL="109728" marR="109728" marT="54864" marB="54864"/>
                </a:tc>
                <a:extLst>
                  <a:ext uri="{0D108BD9-81ED-4DB2-BD59-A6C34878D82A}">
                    <a16:rowId xmlns:a16="http://schemas.microsoft.com/office/drawing/2014/main" val="153019132"/>
                  </a:ext>
                </a:extLst>
              </a:tr>
              <a:tr h="297472">
                <a:tc>
                  <a:txBody>
                    <a:bodyPr/>
                    <a:lstStyle/>
                    <a:p>
                      <a:pPr algn="ctr"/>
                      <a:r>
                        <a:rPr lang="en-US" sz="1400" b="1" dirty="0"/>
                        <a:t>a</a:t>
                      </a:r>
                    </a:p>
                  </a:txBody>
                  <a:tcPr marL="109728" marR="109728" marT="54864" marB="54864"/>
                </a:tc>
                <a:extLst>
                  <a:ext uri="{0D108BD9-81ED-4DB2-BD59-A6C34878D82A}">
                    <a16:rowId xmlns:a16="http://schemas.microsoft.com/office/drawing/2014/main" val="1033092169"/>
                  </a:ext>
                </a:extLst>
              </a:tr>
            </a:tbl>
          </a:graphicData>
        </a:graphic>
      </p:graphicFrame>
      <p:cxnSp>
        <p:nvCxnSpPr>
          <p:cNvPr id="10" name="Straight Connector 9">
            <a:extLst>
              <a:ext uri="{FF2B5EF4-FFF2-40B4-BE49-F238E27FC236}">
                <a16:creationId xmlns:a16="http://schemas.microsoft.com/office/drawing/2014/main" id="{EA821F93-8ECB-4009-9EE0-842A36A696EF}"/>
              </a:ext>
            </a:extLst>
          </p:cNvPr>
          <p:cNvCxnSpPr>
            <a:cxnSpLocks/>
          </p:cNvCxnSpPr>
          <p:nvPr/>
        </p:nvCxnSpPr>
        <p:spPr>
          <a:xfrm flipV="1">
            <a:off x="2329365" y="3194615"/>
            <a:ext cx="1074968" cy="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FFB9590-AEFB-4A15-AAB4-01E6D1EFB26D}"/>
              </a:ext>
            </a:extLst>
          </p:cNvPr>
          <p:cNvCxnSpPr>
            <a:cxnSpLocks/>
          </p:cNvCxnSpPr>
          <p:nvPr/>
        </p:nvCxnSpPr>
        <p:spPr>
          <a:xfrm>
            <a:off x="2329365" y="3526698"/>
            <a:ext cx="1074968" cy="301728"/>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7EA9FC-E1D2-4635-9F72-D8DC9F56DBF1}"/>
              </a:ext>
            </a:extLst>
          </p:cNvPr>
          <p:cNvCxnSpPr>
            <a:cxnSpLocks/>
          </p:cNvCxnSpPr>
          <p:nvPr/>
        </p:nvCxnSpPr>
        <p:spPr>
          <a:xfrm>
            <a:off x="2329365" y="3831453"/>
            <a:ext cx="1074968" cy="317787"/>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67C26F0-916C-4409-97C3-E1B8DF9486ED}"/>
              </a:ext>
            </a:extLst>
          </p:cNvPr>
          <p:cNvCxnSpPr>
            <a:cxnSpLocks/>
          </p:cNvCxnSpPr>
          <p:nvPr/>
        </p:nvCxnSpPr>
        <p:spPr>
          <a:xfrm flipV="1">
            <a:off x="2329365" y="3828426"/>
            <a:ext cx="1074968" cy="309208"/>
          </a:xfrm>
          <a:prstGeom prst="line">
            <a:avLst/>
          </a:prstGeom>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C20A460-8273-49F1-B276-8F17A65C0DAF}"/>
              </a:ext>
            </a:extLst>
          </p:cNvPr>
          <p:cNvSpPr txBox="1"/>
          <p:nvPr/>
        </p:nvSpPr>
        <p:spPr>
          <a:xfrm>
            <a:off x="2422253" y="2450005"/>
            <a:ext cx="889191" cy="553998"/>
          </a:xfrm>
          <a:prstGeom prst="rect">
            <a:avLst/>
          </a:prstGeom>
          <a:noFill/>
        </p:spPr>
        <p:txBody>
          <a:bodyPr wrap="square" lIns="0" rIns="0" rtlCol="0">
            <a:spAutoFit/>
          </a:bodyPr>
          <a:lstStyle/>
          <a:p>
            <a:pPr algn="ctr"/>
            <a:r>
              <a:rPr lang="en-US" sz="1500" b="1" dirty="0">
                <a:solidFill>
                  <a:srgbClr val="FF0000"/>
                </a:solidFill>
              </a:rPr>
              <a:t>FK/FK pair</a:t>
            </a:r>
          </a:p>
        </p:txBody>
      </p:sp>
      <p:sp>
        <p:nvSpPr>
          <p:cNvPr id="19" name="Arrow: Right 18">
            <a:extLst>
              <a:ext uri="{FF2B5EF4-FFF2-40B4-BE49-F238E27FC236}">
                <a16:creationId xmlns:a16="http://schemas.microsoft.com/office/drawing/2014/main" id="{1E98EC9D-B43F-4D30-BA0A-0D853C5573DD}"/>
              </a:ext>
            </a:extLst>
          </p:cNvPr>
          <p:cNvSpPr/>
          <p:nvPr/>
        </p:nvSpPr>
        <p:spPr>
          <a:xfrm>
            <a:off x="4877149" y="3228579"/>
            <a:ext cx="592853" cy="513231"/>
          </a:xfrm>
          <a:prstGeom prst="rightArrow">
            <a:avLst/>
          </a:prstGeom>
          <a:solidFill>
            <a:schemeClr val="accent2">
              <a:lumMod val="40000"/>
              <a:lumOff val="60000"/>
            </a:schemeClr>
          </a:solidFill>
          <a:ln>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aphicFrame>
        <p:nvGraphicFramePr>
          <p:cNvPr id="20" name="Table 19">
            <a:extLst>
              <a:ext uri="{FF2B5EF4-FFF2-40B4-BE49-F238E27FC236}">
                <a16:creationId xmlns:a16="http://schemas.microsoft.com/office/drawing/2014/main" id="{191E4EEA-6266-4D29-805A-5AB985933D99}"/>
              </a:ext>
            </a:extLst>
          </p:cNvPr>
          <p:cNvGraphicFramePr>
            <a:graphicFrameLocks noGrp="1"/>
          </p:cNvGraphicFramePr>
          <p:nvPr/>
        </p:nvGraphicFramePr>
        <p:xfrm>
          <a:off x="7812239" y="2856888"/>
          <a:ext cx="487715" cy="1292352"/>
        </p:xfrm>
        <a:graphic>
          <a:graphicData uri="http://schemas.openxmlformats.org/drawingml/2006/table">
            <a:tbl>
              <a:tblPr firstRow="1" bandRow="1">
                <a:tableStyleId>{073A0DAA-6AF3-43AB-8588-CEC1D06C72B9}</a:tableStyleId>
              </a:tblPr>
              <a:tblGrid>
                <a:gridCol w="487715">
                  <a:extLst>
                    <a:ext uri="{9D8B030D-6E8A-4147-A177-3AD203B41FA5}">
                      <a16:colId xmlns:a16="http://schemas.microsoft.com/office/drawing/2014/main" val="431057165"/>
                    </a:ext>
                  </a:extLst>
                </a:gridCol>
              </a:tblGrid>
              <a:tr h="297472">
                <a:tc>
                  <a:txBody>
                    <a:bodyPr/>
                    <a:lstStyle/>
                    <a:p>
                      <a:pPr algn="ctr"/>
                      <a:r>
                        <a:rPr lang="en-US" sz="1400" dirty="0"/>
                        <a:t>C</a:t>
                      </a:r>
                      <a:r>
                        <a:rPr lang="en-US" sz="1400" baseline="-25000" dirty="0"/>
                        <a:t>k</a:t>
                      </a:r>
                    </a:p>
                  </a:txBody>
                  <a:tcPr marL="109728" marR="109728" marT="54864" marB="54864"/>
                </a:tc>
                <a:extLst>
                  <a:ext uri="{0D108BD9-81ED-4DB2-BD59-A6C34878D82A}">
                    <a16:rowId xmlns:a16="http://schemas.microsoft.com/office/drawing/2014/main" val="298602466"/>
                  </a:ext>
                </a:extLst>
              </a:tr>
              <a:tr h="297472">
                <a:tc>
                  <a:txBody>
                    <a:bodyPr/>
                    <a:lstStyle/>
                    <a:p>
                      <a:pPr algn="ctr"/>
                      <a:r>
                        <a:rPr lang="en-US" sz="1400" b="1" dirty="0"/>
                        <a:t>a</a:t>
                      </a:r>
                    </a:p>
                  </a:txBody>
                  <a:tcPr marL="109728" marR="109728" marT="54864" marB="54864"/>
                </a:tc>
                <a:extLst>
                  <a:ext uri="{0D108BD9-81ED-4DB2-BD59-A6C34878D82A}">
                    <a16:rowId xmlns:a16="http://schemas.microsoft.com/office/drawing/2014/main" val="2409570479"/>
                  </a:ext>
                </a:extLst>
              </a:tr>
              <a:tr h="297472">
                <a:tc>
                  <a:txBody>
                    <a:bodyPr/>
                    <a:lstStyle/>
                    <a:p>
                      <a:pPr algn="ctr"/>
                      <a:r>
                        <a:rPr lang="en-US" sz="1400" b="1" dirty="0"/>
                        <a:t>b</a:t>
                      </a:r>
                    </a:p>
                  </a:txBody>
                  <a:tcPr marL="109728" marR="109728" marT="54864" marB="54864"/>
                </a:tc>
                <a:extLst>
                  <a:ext uri="{0D108BD9-81ED-4DB2-BD59-A6C34878D82A}">
                    <a16:rowId xmlns:a16="http://schemas.microsoft.com/office/drawing/2014/main" val="1928445087"/>
                  </a:ext>
                </a:extLst>
              </a:tr>
              <a:tr h="297472">
                <a:tc>
                  <a:txBody>
                    <a:bodyPr/>
                    <a:lstStyle/>
                    <a:p>
                      <a:pPr algn="ctr"/>
                      <a:r>
                        <a:rPr lang="en-US" sz="1400" b="1" dirty="0"/>
                        <a:t>c</a:t>
                      </a:r>
                    </a:p>
                  </a:txBody>
                  <a:tcPr marL="109728" marR="109728" marT="54864" marB="54864"/>
                </a:tc>
                <a:extLst>
                  <a:ext uri="{0D108BD9-81ED-4DB2-BD59-A6C34878D82A}">
                    <a16:rowId xmlns:a16="http://schemas.microsoft.com/office/drawing/2014/main" val="3831521163"/>
                  </a:ext>
                </a:extLst>
              </a:tr>
            </a:tbl>
          </a:graphicData>
        </a:graphic>
      </p:graphicFrame>
      <p:graphicFrame>
        <p:nvGraphicFramePr>
          <p:cNvPr id="21" name="Table 20">
            <a:extLst>
              <a:ext uri="{FF2B5EF4-FFF2-40B4-BE49-F238E27FC236}">
                <a16:creationId xmlns:a16="http://schemas.microsoft.com/office/drawing/2014/main" id="{44689AED-BC9E-408D-9EDB-99BA79056C2C}"/>
              </a:ext>
            </a:extLst>
          </p:cNvPr>
          <p:cNvGraphicFramePr>
            <a:graphicFrameLocks noGrp="1"/>
          </p:cNvGraphicFramePr>
          <p:nvPr/>
        </p:nvGraphicFramePr>
        <p:xfrm>
          <a:off x="6388275" y="2695344"/>
          <a:ext cx="487715" cy="1615440"/>
        </p:xfrm>
        <a:graphic>
          <a:graphicData uri="http://schemas.openxmlformats.org/drawingml/2006/table">
            <a:tbl>
              <a:tblPr firstRow="1" bandRow="1">
                <a:tableStyleId>{073A0DAA-6AF3-43AB-8588-CEC1D06C72B9}</a:tableStyleId>
              </a:tblPr>
              <a:tblGrid>
                <a:gridCol w="487715">
                  <a:extLst>
                    <a:ext uri="{9D8B030D-6E8A-4147-A177-3AD203B41FA5}">
                      <a16:colId xmlns:a16="http://schemas.microsoft.com/office/drawing/2014/main" val="3052627784"/>
                    </a:ext>
                  </a:extLst>
                </a:gridCol>
              </a:tblGrid>
              <a:tr h="297472">
                <a:tc>
                  <a:txBody>
                    <a:bodyPr/>
                    <a:lstStyle/>
                    <a:p>
                      <a:pPr algn="ctr"/>
                      <a:r>
                        <a:rPr lang="en-US" sz="1400" dirty="0"/>
                        <a:t>C</a:t>
                      </a:r>
                      <a:r>
                        <a:rPr lang="en-US" sz="1400" baseline="-25000" dirty="0"/>
                        <a:t>i</a:t>
                      </a:r>
                    </a:p>
                  </a:txBody>
                  <a:tcPr marL="109728" marR="109728" marT="54864" marB="54864"/>
                </a:tc>
                <a:extLst>
                  <a:ext uri="{0D108BD9-81ED-4DB2-BD59-A6C34878D82A}">
                    <a16:rowId xmlns:a16="http://schemas.microsoft.com/office/drawing/2014/main" val="2932962628"/>
                  </a:ext>
                </a:extLst>
              </a:tr>
              <a:tr h="297472">
                <a:tc>
                  <a:txBody>
                    <a:bodyPr/>
                    <a:lstStyle/>
                    <a:p>
                      <a:pPr algn="ctr"/>
                      <a:r>
                        <a:rPr lang="en-US" sz="1400" b="1" dirty="0"/>
                        <a:t>b</a:t>
                      </a:r>
                    </a:p>
                  </a:txBody>
                  <a:tcPr marL="109728" marR="109728" marT="54864" marB="54864"/>
                </a:tc>
                <a:extLst>
                  <a:ext uri="{0D108BD9-81ED-4DB2-BD59-A6C34878D82A}">
                    <a16:rowId xmlns:a16="http://schemas.microsoft.com/office/drawing/2014/main" val="499421624"/>
                  </a:ext>
                </a:extLst>
              </a:tr>
              <a:tr h="297472">
                <a:tc>
                  <a:txBody>
                    <a:bodyPr/>
                    <a:lstStyle/>
                    <a:p>
                      <a:pPr algn="ctr"/>
                      <a:r>
                        <a:rPr lang="en-US" sz="1400" b="1" dirty="0"/>
                        <a:t>a</a:t>
                      </a:r>
                    </a:p>
                  </a:txBody>
                  <a:tcPr marL="109728" marR="109728" marT="54864" marB="54864"/>
                </a:tc>
                <a:extLst>
                  <a:ext uri="{0D108BD9-81ED-4DB2-BD59-A6C34878D82A}">
                    <a16:rowId xmlns:a16="http://schemas.microsoft.com/office/drawing/2014/main" val="2045943973"/>
                  </a:ext>
                </a:extLst>
              </a:tr>
              <a:tr h="297472">
                <a:tc>
                  <a:txBody>
                    <a:bodyPr/>
                    <a:lstStyle/>
                    <a:p>
                      <a:pPr algn="ctr"/>
                      <a:r>
                        <a:rPr lang="en-US" sz="1400" b="1" dirty="0"/>
                        <a:t>c</a:t>
                      </a:r>
                    </a:p>
                  </a:txBody>
                  <a:tcPr marL="109728" marR="109728" marT="54864" marB="54864"/>
                </a:tc>
                <a:extLst>
                  <a:ext uri="{0D108BD9-81ED-4DB2-BD59-A6C34878D82A}">
                    <a16:rowId xmlns:a16="http://schemas.microsoft.com/office/drawing/2014/main" val="153019132"/>
                  </a:ext>
                </a:extLst>
              </a:tr>
              <a:tr h="297472">
                <a:tc>
                  <a:txBody>
                    <a:bodyPr/>
                    <a:lstStyle/>
                    <a:p>
                      <a:pPr algn="ctr"/>
                      <a:r>
                        <a:rPr lang="en-US" sz="1400" b="1" dirty="0"/>
                        <a:t>a</a:t>
                      </a:r>
                    </a:p>
                  </a:txBody>
                  <a:tcPr marL="109728" marR="109728" marT="54864" marB="54864"/>
                </a:tc>
                <a:extLst>
                  <a:ext uri="{0D108BD9-81ED-4DB2-BD59-A6C34878D82A}">
                    <a16:rowId xmlns:a16="http://schemas.microsoft.com/office/drawing/2014/main" val="1033092169"/>
                  </a:ext>
                </a:extLst>
              </a:tr>
            </a:tbl>
          </a:graphicData>
        </a:graphic>
      </p:graphicFrame>
      <p:graphicFrame>
        <p:nvGraphicFramePr>
          <p:cNvPr id="22" name="Table 21">
            <a:extLst>
              <a:ext uri="{FF2B5EF4-FFF2-40B4-BE49-F238E27FC236}">
                <a16:creationId xmlns:a16="http://schemas.microsoft.com/office/drawing/2014/main" id="{2213DA0C-133C-4F52-94C6-4E976822794B}"/>
              </a:ext>
            </a:extLst>
          </p:cNvPr>
          <p:cNvGraphicFramePr>
            <a:graphicFrameLocks noGrp="1"/>
          </p:cNvGraphicFramePr>
          <p:nvPr/>
        </p:nvGraphicFramePr>
        <p:xfrm>
          <a:off x="9285055" y="2695344"/>
          <a:ext cx="487715" cy="1615440"/>
        </p:xfrm>
        <a:graphic>
          <a:graphicData uri="http://schemas.openxmlformats.org/drawingml/2006/table">
            <a:tbl>
              <a:tblPr firstRow="1" bandRow="1">
                <a:tableStyleId>{073A0DAA-6AF3-43AB-8588-CEC1D06C72B9}</a:tableStyleId>
              </a:tblPr>
              <a:tblGrid>
                <a:gridCol w="487715">
                  <a:extLst>
                    <a:ext uri="{9D8B030D-6E8A-4147-A177-3AD203B41FA5}">
                      <a16:colId xmlns:a16="http://schemas.microsoft.com/office/drawing/2014/main" val="3052627784"/>
                    </a:ext>
                  </a:extLst>
                </a:gridCol>
              </a:tblGrid>
              <a:tr h="297472">
                <a:tc>
                  <a:txBody>
                    <a:bodyPr/>
                    <a:lstStyle/>
                    <a:p>
                      <a:pPr algn="ctr"/>
                      <a:r>
                        <a:rPr lang="en-US" sz="1400" dirty="0" err="1"/>
                        <a:t>C</a:t>
                      </a:r>
                      <a:r>
                        <a:rPr lang="en-US" sz="1400" baseline="-25000" dirty="0" err="1"/>
                        <a:t>j</a:t>
                      </a:r>
                      <a:endParaRPr lang="en-US" sz="1400" baseline="-25000" dirty="0"/>
                    </a:p>
                  </a:txBody>
                  <a:tcPr marL="109728" marR="109728" marT="54864" marB="54864"/>
                </a:tc>
                <a:extLst>
                  <a:ext uri="{0D108BD9-81ED-4DB2-BD59-A6C34878D82A}">
                    <a16:rowId xmlns:a16="http://schemas.microsoft.com/office/drawing/2014/main" val="2932962628"/>
                  </a:ext>
                </a:extLst>
              </a:tr>
              <a:tr h="297472">
                <a:tc>
                  <a:txBody>
                    <a:bodyPr/>
                    <a:lstStyle/>
                    <a:p>
                      <a:pPr algn="ctr"/>
                      <a:r>
                        <a:rPr lang="en-US" sz="1400" b="1" dirty="0"/>
                        <a:t>b</a:t>
                      </a:r>
                    </a:p>
                  </a:txBody>
                  <a:tcPr marL="109728" marR="109728" marT="54864" marB="54864"/>
                </a:tc>
                <a:extLst>
                  <a:ext uri="{0D108BD9-81ED-4DB2-BD59-A6C34878D82A}">
                    <a16:rowId xmlns:a16="http://schemas.microsoft.com/office/drawing/2014/main" val="499421624"/>
                  </a:ext>
                </a:extLst>
              </a:tr>
              <a:tr h="297472">
                <a:tc>
                  <a:txBody>
                    <a:bodyPr/>
                    <a:lstStyle/>
                    <a:p>
                      <a:pPr algn="ctr"/>
                      <a:r>
                        <a:rPr lang="en-US" sz="1400" b="1" dirty="0"/>
                        <a:t>b</a:t>
                      </a:r>
                    </a:p>
                  </a:txBody>
                  <a:tcPr marL="109728" marR="109728" marT="54864" marB="54864"/>
                </a:tc>
                <a:extLst>
                  <a:ext uri="{0D108BD9-81ED-4DB2-BD59-A6C34878D82A}">
                    <a16:rowId xmlns:a16="http://schemas.microsoft.com/office/drawing/2014/main" val="2045943973"/>
                  </a:ext>
                </a:extLst>
              </a:tr>
              <a:tr h="297472">
                <a:tc>
                  <a:txBody>
                    <a:bodyPr/>
                    <a:lstStyle/>
                    <a:p>
                      <a:pPr algn="ctr"/>
                      <a:r>
                        <a:rPr lang="en-US" sz="1400" b="1" dirty="0"/>
                        <a:t>a</a:t>
                      </a:r>
                    </a:p>
                  </a:txBody>
                  <a:tcPr marL="109728" marR="109728" marT="54864" marB="54864"/>
                </a:tc>
                <a:extLst>
                  <a:ext uri="{0D108BD9-81ED-4DB2-BD59-A6C34878D82A}">
                    <a16:rowId xmlns:a16="http://schemas.microsoft.com/office/drawing/2014/main" val="153019132"/>
                  </a:ext>
                </a:extLst>
              </a:tr>
              <a:tr h="297472">
                <a:tc>
                  <a:txBody>
                    <a:bodyPr/>
                    <a:lstStyle/>
                    <a:p>
                      <a:pPr algn="ctr"/>
                      <a:r>
                        <a:rPr lang="en-US" sz="1400" b="1" dirty="0"/>
                        <a:t>c</a:t>
                      </a:r>
                    </a:p>
                  </a:txBody>
                  <a:tcPr marL="109728" marR="109728" marT="54864" marB="54864"/>
                </a:tc>
                <a:extLst>
                  <a:ext uri="{0D108BD9-81ED-4DB2-BD59-A6C34878D82A}">
                    <a16:rowId xmlns:a16="http://schemas.microsoft.com/office/drawing/2014/main" val="1033092169"/>
                  </a:ext>
                </a:extLst>
              </a:tr>
            </a:tbl>
          </a:graphicData>
        </a:graphic>
      </p:graphicFrame>
      <p:cxnSp>
        <p:nvCxnSpPr>
          <p:cNvPr id="23" name="Straight Connector 22">
            <a:extLst>
              <a:ext uri="{FF2B5EF4-FFF2-40B4-BE49-F238E27FC236}">
                <a16:creationId xmlns:a16="http://schemas.microsoft.com/office/drawing/2014/main" id="{AA1EAF18-B991-4C10-AA1C-E87723BD2540}"/>
              </a:ext>
            </a:extLst>
          </p:cNvPr>
          <p:cNvCxnSpPr>
            <a:cxnSpLocks/>
          </p:cNvCxnSpPr>
          <p:nvPr/>
        </p:nvCxnSpPr>
        <p:spPr>
          <a:xfrm>
            <a:off x="6868068" y="3194495"/>
            <a:ext cx="944171" cy="483067"/>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16F892F-A3C0-46B8-AE4A-D1824943A025}"/>
              </a:ext>
            </a:extLst>
          </p:cNvPr>
          <p:cNvCxnSpPr>
            <a:cxnSpLocks/>
          </p:cNvCxnSpPr>
          <p:nvPr/>
        </p:nvCxnSpPr>
        <p:spPr>
          <a:xfrm flipV="1">
            <a:off x="6859287" y="3336057"/>
            <a:ext cx="952952" cy="167008"/>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C2C631-FC7E-4A3F-B2EE-83D86E5EF9B7}"/>
              </a:ext>
            </a:extLst>
          </p:cNvPr>
          <p:cNvCxnSpPr>
            <a:cxnSpLocks/>
          </p:cNvCxnSpPr>
          <p:nvPr/>
        </p:nvCxnSpPr>
        <p:spPr>
          <a:xfrm>
            <a:off x="6859287" y="3819004"/>
            <a:ext cx="952952" cy="164026"/>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71FEA1-F38E-4804-AFE7-AF306565FE8F}"/>
              </a:ext>
            </a:extLst>
          </p:cNvPr>
          <p:cNvCxnSpPr>
            <a:cxnSpLocks/>
          </p:cNvCxnSpPr>
          <p:nvPr/>
        </p:nvCxnSpPr>
        <p:spPr>
          <a:xfrm flipV="1">
            <a:off x="6875990" y="3336057"/>
            <a:ext cx="936249" cy="811507"/>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943B05B-F040-449B-9C7F-FB867AA903E6}"/>
              </a:ext>
            </a:extLst>
          </p:cNvPr>
          <p:cNvCxnSpPr>
            <a:cxnSpLocks/>
          </p:cNvCxnSpPr>
          <p:nvPr/>
        </p:nvCxnSpPr>
        <p:spPr>
          <a:xfrm>
            <a:off x="8299954" y="3335642"/>
            <a:ext cx="985101" cy="49278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9639D77-8DE5-4407-8061-E899FDDCC1A7}"/>
              </a:ext>
            </a:extLst>
          </p:cNvPr>
          <p:cNvCxnSpPr>
            <a:cxnSpLocks/>
            <a:endCxn id="22" idx="1"/>
          </p:cNvCxnSpPr>
          <p:nvPr/>
        </p:nvCxnSpPr>
        <p:spPr>
          <a:xfrm flipV="1">
            <a:off x="8288167" y="3503064"/>
            <a:ext cx="996888" cy="18413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B7D66CD-5558-4822-817F-BEC236139857}"/>
              </a:ext>
            </a:extLst>
          </p:cNvPr>
          <p:cNvCxnSpPr>
            <a:cxnSpLocks/>
          </p:cNvCxnSpPr>
          <p:nvPr/>
        </p:nvCxnSpPr>
        <p:spPr>
          <a:xfrm flipV="1">
            <a:off x="8288167" y="3179976"/>
            <a:ext cx="996888" cy="50722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6813675-B403-48C0-8FC1-DC72EFD3C9E4}"/>
              </a:ext>
            </a:extLst>
          </p:cNvPr>
          <p:cNvCxnSpPr>
            <a:cxnSpLocks/>
          </p:cNvCxnSpPr>
          <p:nvPr/>
        </p:nvCxnSpPr>
        <p:spPr>
          <a:xfrm>
            <a:off x="8299954" y="3989932"/>
            <a:ext cx="985101" cy="147702"/>
          </a:xfrm>
          <a:prstGeom prst="line">
            <a:avLst/>
          </a:prstGeo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67D5D4A-D25C-4725-BF2D-487BA007B8C8}"/>
              </a:ext>
            </a:extLst>
          </p:cNvPr>
          <p:cNvSpPr txBox="1"/>
          <p:nvPr/>
        </p:nvSpPr>
        <p:spPr>
          <a:xfrm>
            <a:off x="6891229" y="2389717"/>
            <a:ext cx="889191" cy="553998"/>
          </a:xfrm>
          <a:prstGeom prst="rect">
            <a:avLst/>
          </a:prstGeom>
          <a:noFill/>
        </p:spPr>
        <p:txBody>
          <a:bodyPr wrap="square" lIns="0" rIns="0" rtlCol="0">
            <a:spAutoFit/>
          </a:bodyPr>
          <a:lstStyle/>
          <a:p>
            <a:pPr algn="ctr"/>
            <a:r>
              <a:rPr lang="en-US" sz="1500" b="1" dirty="0">
                <a:solidFill>
                  <a:srgbClr val="FF0000"/>
                </a:solidFill>
              </a:rPr>
              <a:t>PK/FK pair</a:t>
            </a:r>
          </a:p>
        </p:txBody>
      </p:sp>
      <p:sp>
        <p:nvSpPr>
          <p:cNvPr id="40" name="TextBox 39">
            <a:extLst>
              <a:ext uri="{FF2B5EF4-FFF2-40B4-BE49-F238E27FC236}">
                <a16:creationId xmlns:a16="http://schemas.microsoft.com/office/drawing/2014/main" id="{DCD9FC25-CC0E-4D1C-91E0-56F39F0B55BC}"/>
              </a:ext>
            </a:extLst>
          </p:cNvPr>
          <p:cNvSpPr txBox="1"/>
          <p:nvPr/>
        </p:nvSpPr>
        <p:spPr>
          <a:xfrm>
            <a:off x="8339868" y="2341157"/>
            <a:ext cx="889191" cy="553998"/>
          </a:xfrm>
          <a:prstGeom prst="rect">
            <a:avLst/>
          </a:prstGeom>
          <a:noFill/>
        </p:spPr>
        <p:txBody>
          <a:bodyPr wrap="square" lIns="0" rIns="0" rtlCol="0">
            <a:spAutoFit/>
          </a:bodyPr>
          <a:lstStyle/>
          <a:p>
            <a:pPr algn="ctr"/>
            <a:r>
              <a:rPr lang="en-US" sz="1500" b="1" dirty="0">
                <a:solidFill>
                  <a:srgbClr val="FF0000"/>
                </a:solidFill>
              </a:rPr>
              <a:t>PK/FK pair</a:t>
            </a:r>
          </a:p>
        </p:txBody>
      </p:sp>
      <p:sp>
        <p:nvSpPr>
          <p:cNvPr id="44" name="Left Brace 43">
            <a:extLst>
              <a:ext uri="{FF2B5EF4-FFF2-40B4-BE49-F238E27FC236}">
                <a16:creationId xmlns:a16="http://schemas.microsoft.com/office/drawing/2014/main" id="{F8A62335-C56B-42DE-844D-6E025965DAC4}"/>
              </a:ext>
            </a:extLst>
          </p:cNvPr>
          <p:cNvSpPr/>
          <p:nvPr/>
        </p:nvSpPr>
        <p:spPr>
          <a:xfrm rot="16200000">
            <a:off x="7998320" y="4028897"/>
            <a:ext cx="115552" cy="540143"/>
          </a:xfrm>
          <a:prstGeom prst="leftBrace">
            <a:avLst>
              <a:gd name="adj1" fmla="val 38307"/>
              <a:gd name="adj2" fmla="val 50000"/>
            </a:avLst>
          </a:prstGeom>
          <a:ln w="19050" cap="rnd">
            <a:solidFill>
              <a:srgbClr val="11172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08C7547D-099E-4D37-BBED-B95AF0E8E1BC}"/>
              </a:ext>
            </a:extLst>
          </p:cNvPr>
          <p:cNvSpPr txBox="1"/>
          <p:nvPr/>
        </p:nvSpPr>
        <p:spPr>
          <a:xfrm>
            <a:off x="7142252" y="4413527"/>
            <a:ext cx="1827687" cy="307777"/>
          </a:xfrm>
          <a:prstGeom prst="rect">
            <a:avLst/>
          </a:prstGeom>
          <a:noFill/>
        </p:spPr>
        <p:txBody>
          <a:bodyPr wrap="square" lIns="0" rIns="0" rtlCol="0">
            <a:spAutoFit/>
          </a:bodyPr>
          <a:lstStyle/>
          <a:p>
            <a:pPr algn="ctr"/>
            <a:r>
              <a:rPr lang="en-US" sz="1400" dirty="0">
                <a:solidFill>
                  <a:srgbClr val="111724"/>
                </a:solidFill>
              </a:rPr>
              <a:t>new auxiliary table</a:t>
            </a:r>
          </a:p>
        </p:txBody>
      </p:sp>
    </p:spTree>
    <p:extLst>
      <p:ext uri="{BB962C8B-B14F-4D97-AF65-F5344CB8AC3E}">
        <p14:creationId xmlns:p14="http://schemas.microsoft.com/office/powerpoint/2010/main" val="368772978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00BF429-9F76-47DA-8592-1454B2CC6743}"/>
              </a:ext>
            </a:extLst>
          </p:cNvPr>
          <p:cNvSpPr>
            <a:spLocks noGrp="1"/>
          </p:cNvSpPr>
          <p:nvPr>
            <p:ph type="sldNum" sz="quarter" idx="4"/>
          </p:nvPr>
        </p:nvSpPr>
        <p:spPr/>
        <p:txBody>
          <a:bodyPr/>
          <a:lstStyle/>
          <a:p>
            <a:fld id="{DC503246-BBCE-4F0A-BCDC-08FC4C52637D}" type="slidenum">
              <a:rPr lang="en-US" smtClean="0"/>
              <a:pPr/>
              <a:t>88</a:t>
            </a:fld>
            <a:endParaRPr lang="en-US"/>
          </a:p>
        </p:txBody>
      </p:sp>
      <p:sp>
        <p:nvSpPr>
          <p:cNvPr id="4" name="标题 3">
            <a:extLst>
              <a:ext uri="{FF2B5EF4-FFF2-40B4-BE49-F238E27FC236}">
                <a16:creationId xmlns:a16="http://schemas.microsoft.com/office/drawing/2014/main" id="{31A01F92-3EE8-40EB-BCDE-0BE304642015}"/>
              </a:ext>
            </a:extLst>
          </p:cNvPr>
          <p:cNvSpPr>
            <a:spLocks noGrp="1"/>
          </p:cNvSpPr>
          <p:nvPr>
            <p:ph type="title"/>
          </p:nvPr>
        </p:nvSpPr>
        <p:spPr/>
        <p:txBody>
          <a:bodyPr/>
          <a:lstStyle/>
          <a:p>
            <a:r>
              <a:rPr lang="en-US" dirty="0"/>
              <a:t>Toy End-to-End Example</a:t>
            </a:r>
          </a:p>
        </p:txBody>
      </p:sp>
      <p:pic>
        <p:nvPicPr>
          <p:cNvPr id="7" name="Picture 6">
            <a:extLst>
              <a:ext uri="{FF2B5EF4-FFF2-40B4-BE49-F238E27FC236}">
                <a16:creationId xmlns:a16="http://schemas.microsoft.com/office/drawing/2014/main" id="{6164C9B0-327B-4CF7-B70D-D343A86C3333}"/>
              </a:ext>
            </a:extLst>
          </p:cNvPr>
          <p:cNvPicPr>
            <a:picLocks noChangeAspect="1"/>
          </p:cNvPicPr>
          <p:nvPr/>
        </p:nvPicPr>
        <p:blipFill>
          <a:blip r:embed="rId2"/>
          <a:stretch>
            <a:fillRect/>
          </a:stretch>
        </p:blipFill>
        <p:spPr>
          <a:xfrm>
            <a:off x="152739" y="1216636"/>
            <a:ext cx="3439279" cy="2212364"/>
          </a:xfrm>
          <a:prstGeom prst="rect">
            <a:avLst/>
          </a:prstGeom>
        </p:spPr>
      </p:pic>
      <p:pic>
        <p:nvPicPr>
          <p:cNvPr id="10" name="Picture 9">
            <a:extLst>
              <a:ext uri="{FF2B5EF4-FFF2-40B4-BE49-F238E27FC236}">
                <a16:creationId xmlns:a16="http://schemas.microsoft.com/office/drawing/2014/main" id="{A1CC68AC-4939-47F1-89C0-D6D4E4E78683}"/>
              </a:ext>
            </a:extLst>
          </p:cNvPr>
          <p:cNvPicPr>
            <a:picLocks noChangeAspect="1"/>
          </p:cNvPicPr>
          <p:nvPr/>
        </p:nvPicPr>
        <p:blipFill rotWithShape="1">
          <a:blip r:embed="rId3"/>
          <a:srcRect b="47387"/>
          <a:stretch/>
        </p:blipFill>
        <p:spPr>
          <a:xfrm>
            <a:off x="3592018" y="1544137"/>
            <a:ext cx="4870206" cy="1972785"/>
          </a:xfrm>
          <a:prstGeom prst="rect">
            <a:avLst/>
          </a:prstGeom>
        </p:spPr>
      </p:pic>
      <p:pic>
        <p:nvPicPr>
          <p:cNvPr id="11" name="Picture 10">
            <a:extLst>
              <a:ext uri="{FF2B5EF4-FFF2-40B4-BE49-F238E27FC236}">
                <a16:creationId xmlns:a16="http://schemas.microsoft.com/office/drawing/2014/main" id="{10B72FBA-A7BC-4667-9947-FE077C3B5158}"/>
              </a:ext>
            </a:extLst>
          </p:cNvPr>
          <p:cNvPicPr>
            <a:picLocks noChangeAspect="1"/>
          </p:cNvPicPr>
          <p:nvPr/>
        </p:nvPicPr>
        <p:blipFill>
          <a:blip r:embed="rId4"/>
          <a:stretch>
            <a:fillRect/>
          </a:stretch>
        </p:blipFill>
        <p:spPr>
          <a:xfrm>
            <a:off x="8295398" y="3449648"/>
            <a:ext cx="3600750" cy="2427264"/>
          </a:xfrm>
          <a:prstGeom prst="rect">
            <a:avLst/>
          </a:prstGeom>
        </p:spPr>
      </p:pic>
      <p:pic>
        <p:nvPicPr>
          <p:cNvPr id="12" name="Picture 11">
            <a:extLst>
              <a:ext uri="{FF2B5EF4-FFF2-40B4-BE49-F238E27FC236}">
                <a16:creationId xmlns:a16="http://schemas.microsoft.com/office/drawing/2014/main" id="{79053015-54B7-4358-8181-AA9B5FE4D578}"/>
              </a:ext>
            </a:extLst>
          </p:cNvPr>
          <p:cNvPicPr>
            <a:picLocks noChangeAspect="1"/>
          </p:cNvPicPr>
          <p:nvPr/>
        </p:nvPicPr>
        <p:blipFill>
          <a:blip r:embed="rId5"/>
          <a:stretch>
            <a:fillRect/>
          </a:stretch>
        </p:blipFill>
        <p:spPr>
          <a:xfrm>
            <a:off x="2578766" y="3756501"/>
            <a:ext cx="5086809" cy="1813558"/>
          </a:xfrm>
          <a:prstGeom prst="rect">
            <a:avLst/>
          </a:prstGeom>
        </p:spPr>
      </p:pic>
      <p:sp>
        <p:nvSpPr>
          <p:cNvPr id="13" name="Arrow: Right 12">
            <a:extLst>
              <a:ext uri="{FF2B5EF4-FFF2-40B4-BE49-F238E27FC236}">
                <a16:creationId xmlns:a16="http://schemas.microsoft.com/office/drawing/2014/main" id="{CAA79A1E-4083-4EC7-86C5-04E550572364}"/>
              </a:ext>
            </a:extLst>
          </p:cNvPr>
          <p:cNvSpPr/>
          <p:nvPr/>
        </p:nvSpPr>
        <p:spPr>
          <a:xfrm>
            <a:off x="3425192" y="2371477"/>
            <a:ext cx="368091" cy="364638"/>
          </a:xfrm>
          <a:prstGeom prst="rightArrow">
            <a:avLst/>
          </a:prstGeom>
          <a:solidFill>
            <a:schemeClr val="accent2">
              <a:lumMod val="60000"/>
              <a:lumOff val="40000"/>
            </a:schemeClr>
          </a:solidFill>
          <a:ln>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4" name="Arrow: Right 13">
            <a:extLst>
              <a:ext uri="{FF2B5EF4-FFF2-40B4-BE49-F238E27FC236}">
                <a16:creationId xmlns:a16="http://schemas.microsoft.com/office/drawing/2014/main" id="{ACB09F1F-BFB6-4F84-8238-B0116989AA91}"/>
              </a:ext>
            </a:extLst>
          </p:cNvPr>
          <p:cNvSpPr/>
          <p:nvPr/>
        </p:nvSpPr>
        <p:spPr>
          <a:xfrm>
            <a:off x="7877067" y="4401462"/>
            <a:ext cx="368091" cy="364638"/>
          </a:xfrm>
          <a:prstGeom prst="rightArrow">
            <a:avLst/>
          </a:prstGeom>
          <a:solidFill>
            <a:schemeClr val="accent2">
              <a:lumMod val="60000"/>
              <a:lumOff val="40000"/>
            </a:schemeClr>
          </a:solidFill>
          <a:ln>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349220753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F8362D-F48F-4AE4-8362-2527F9CB8D6A}"/>
              </a:ext>
            </a:extLst>
          </p:cNvPr>
          <p:cNvSpPr>
            <a:spLocks noGrp="1"/>
          </p:cNvSpPr>
          <p:nvPr>
            <p:ph type="body" sz="quarter" idx="12"/>
          </p:nvPr>
        </p:nvSpPr>
        <p:spPr>
          <a:xfrm>
            <a:off x="2325936" y="1608620"/>
            <a:ext cx="2870355" cy="1077218"/>
          </a:xfrm>
        </p:spPr>
        <p:txBody>
          <a:bodyPr/>
          <a:lstStyle/>
          <a:p>
            <a:r>
              <a:rPr lang="en-US" sz="3200" dirty="0"/>
              <a:t>Schema Discovery </a:t>
            </a:r>
          </a:p>
        </p:txBody>
      </p:sp>
      <p:sp>
        <p:nvSpPr>
          <p:cNvPr id="3" name="文本占位符 2">
            <a:extLst>
              <a:ext uri="{FF2B5EF4-FFF2-40B4-BE49-F238E27FC236}">
                <a16:creationId xmlns:a16="http://schemas.microsoft.com/office/drawing/2014/main" id="{22ECD045-9CDE-4545-B1EE-C168FBAF8B88}"/>
              </a:ext>
            </a:extLst>
          </p:cNvPr>
          <p:cNvSpPr>
            <a:spLocks noGrp="1"/>
          </p:cNvSpPr>
          <p:nvPr>
            <p:ph type="body" sz="quarter" idx="13"/>
          </p:nvPr>
        </p:nvSpPr>
        <p:spPr/>
        <p:txBody>
          <a:bodyPr/>
          <a:lstStyle/>
          <a:p>
            <a:r>
              <a:rPr lang="en-US" dirty="0"/>
              <a:t>01</a:t>
            </a:r>
          </a:p>
        </p:txBody>
      </p:sp>
      <p:sp>
        <p:nvSpPr>
          <p:cNvPr id="5" name="文本占位符 4">
            <a:extLst>
              <a:ext uri="{FF2B5EF4-FFF2-40B4-BE49-F238E27FC236}">
                <a16:creationId xmlns:a16="http://schemas.microsoft.com/office/drawing/2014/main" id="{C577BDB3-1F71-4EBA-A5DA-BAE498FEED8B}"/>
              </a:ext>
            </a:extLst>
          </p:cNvPr>
          <p:cNvSpPr>
            <a:spLocks noGrp="1"/>
          </p:cNvSpPr>
          <p:nvPr>
            <p:ph type="body" sz="quarter" idx="19"/>
          </p:nvPr>
        </p:nvSpPr>
        <p:spPr/>
        <p:txBody>
          <a:bodyPr/>
          <a:lstStyle/>
          <a:p>
            <a:r>
              <a:rPr lang="en-US" dirty="0">
                <a:solidFill>
                  <a:schemeClr val="accent3">
                    <a:lumMod val="20000"/>
                    <a:lumOff val="80000"/>
                  </a:schemeClr>
                </a:solidFill>
              </a:rPr>
              <a:t>03</a:t>
            </a:r>
          </a:p>
        </p:txBody>
      </p:sp>
      <p:sp>
        <p:nvSpPr>
          <p:cNvPr id="8" name="文本占位符 7">
            <a:extLst>
              <a:ext uri="{FF2B5EF4-FFF2-40B4-BE49-F238E27FC236}">
                <a16:creationId xmlns:a16="http://schemas.microsoft.com/office/drawing/2014/main" id="{2B2C14A1-2EC2-4561-A8D3-9B13586BE948}"/>
              </a:ext>
            </a:extLst>
          </p:cNvPr>
          <p:cNvSpPr>
            <a:spLocks noGrp="1"/>
          </p:cNvSpPr>
          <p:nvPr>
            <p:ph type="body" sz="quarter" idx="23"/>
          </p:nvPr>
        </p:nvSpPr>
        <p:spPr/>
        <p:txBody>
          <a:bodyPr/>
          <a:lstStyle/>
          <a:p>
            <a:r>
              <a:rPr lang="en-US" dirty="0"/>
              <a:t>02</a:t>
            </a:r>
          </a:p>
        </p:txBody>
      </p:sp>
      <p:sp>
        <p:nvSpPr>
          <p:cNvPr id="10" name="文本占位符 9">
            <a:extLst>
              <a:ext uri="{FF2B5EF4-FFF2-40B4-BE49-F238E27FC236}">
                <a16:creationId xmlns:a16="http://schemas.microsoft.com/office/drawing/2014/main" id="{6CAF1716-D18F-4A4E-AF92-6C5F2AD829F5}"/>
              </a:ext>
            </a:extLst>
          </p:cNvPr>
          <p:cNvSpPr>
            <a:spLocks noGrp="1"/>
          </p:cNvSpPr>
          <p:nvPr>
            <p:ph type="body" sz="quarter" idx="25"/>
          </p:nvPr>
        </p:nvSpPr>
        <p:spPr/>
        <p:txBody>
          <a:bodyPr/>
          <a:lstStyle/>
          <a:p>
            <a:r>
              <a:rPr lang="en-US" dirty="0">
                <a:solidFill>
                  <a:schemeClr val="accent3">
                    <a:lumMod val="20000"/>
                    <a:lumOff val="80000"/>
                  </a:schemeClr>
                </a:solidFill>
              </a:rPr>
              <a:t>04</a:t>
            </a:r>
          </a:p>
        </p:txBody>
      </p:sp>
      <p:sp>
        <p:nvSpPr>
          <p:cNvPr id="11" name="灯片编号占位符 10">
            <a:extLst>
              <a:ext uri="{FF2B5EF4-FFF2-40B4-BE49-F238E27FC236}">
                <a16:creationId xmlns:a16="http://schemas.microsoft.com/office/drawing/2014/main" id="{F527E223-1D11-4B29-A194-3850ADE5FEDB}"/>
              </a:ext>
            </a:extLst>
          </p:cNvPr>
          <p:cNvSpPr>
            <a:spLocks noGrp="1"/>
          </p:cNvSpPr>
          <p:nvPr>
            <p:ph type="sldNum" sz="quarter" idx="4"/>
          </p:nvPr>
        </p:nvSpPr>
        <p:spPr/>
        <p:txBody>
          <a:bodyPr/>
          <a:lstStyle/>
          <a:p>
            <a:fld id="{DC503246-BBCE-4F0A-BCDC-08FC4C52637D}" type="slidenum">
              <a:rPr lang="en-US" smtClean="0"/>
              <a:pPr/>
              <a:t>89</a:t>
            </a:fld>
            <a:endParaRPr lang="en-US"/>
          </a:p>
        </p:txBody>
      </p:sp>
      <p:sp>
        <p:nvSpPr>
          <p:cNvPr id="12" name="文本占位符 1">
            <a:extLst>
              <a:ext uri="{FF2B5EF4-FFF2-40B4-BE49-F238E27FC236}">
                <a16:creationId xmlns:a16="http://schemas.microsoft.com/office/drawing/2014/main" id="{9CDCF9F2-C588-477E-A1EC-765D34575499}"/>
              </a:ext>
            </a:extLst>
          </p:cNvPr>
          <p:cNvSpPr txBox="1">
            <a:spLocks/>
          </p:cNvSpPr>
          <p:nvPr/>
        </p:nvSpPr>
        <p:spPr>
          <a:xfrm>
            <a:off x="8153851" y="1614674"/>
            <a:ext cx="2870355" cy="1077218"/>
          </a:xfrm>
          <a:prstGeom prst="rect">
            <a:avLst/>
          </a:prstGeom>
        </p:spPr>
        <p:txBody>
          <a:bodyPr vert="horz" wrap="square" lIns="0" tIns="45720" rIns="0" bIns="45720" rtlCol="0" anchor="b">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000" b="0" i="0" kern="1200">
                <a:solidFill>
                  <a:schemeClr val="tx1"/>
                </a:solidFill>
                <a:latin typeface="+mn-lt"/>
                <a:ea typeface="Amazon Ember Display" panose="020F0603020204020204" pitchFamily="34" charset="0"/>
                <a:cs typeface="Amazon Ember Display" panose="020F0603020204020204" pitchFamily="34" charset="0"/>
              </a:defRPr>
            </a:lvl1pPr>
            <a:lvl2pPr marL="228600" indent="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9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sz="3200" dirty="0"/>
              <a:t>Graph Construction</a:t>
            </a:r>
          </a:p>
        </p:txBody>
      </p:sp>
      <p:sp>
        <p:nvSpPr>
          <p:cNvPr id="13" name="文本占位符 1">
            <a:extLst>
              <a:ext uri="{FF2B5EF4-FFF2-40B4-BE49-F238E27FC236}">
                <a16:creationId xmlns:a16="http://schemas.microsoft.com/office/drawing/2014/main" id="{F5C90F5D-725A-4D03-8401-CAA2AD99B541}"/>
              </a:ext>
            </a:extLst>
          </p:cNvPr>
          <p:cNvSpPr txBox="1">
            <a:spLocks/>
          </p:cNvSpPr>
          <p:nvPr/>
        </p:nvSpPr>
        <p:spPr>
          <a:xfrm>
            <a:off x="2325936" y="4352253"/>
            <a:ext cx="2870355" cy="1077218"/>
          </a:xfrm>
          <a:prstGeom prst="rect">
            <a:avLst/>
          </a:prstGeom>
        </p:spPr>
        <p:txBody>
          <a:bodyPr vert="horz" wrap="square" lIns="0" tIns="45720" rIns="0" bIns="45720" rtlCol="0" anchor="b">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000" b="0" i="0" kern="1200">
                <a:solidFill>
                  <a:schemeClr val="tx1"/>
                </a:solidFill>
                <a:latin typeface="+mn-lt"/>
                <a:ea typeface="Amazon Ember Display" panose="020F0603020204020204" pitchFamily="34" charset="0"/>
                <a:cs typeface="Amazon Ember Display" panose="020F0603020204020204" pitchFamily="34" charset="0"/>
              </a:defRPr>
            </a:lvl1pPr>
            <a:lvl2pPr marL="228600" indent="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9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sz="3200" dirty="0">
                <a:solidFill>
                  <a:schemeClr val="bg1">
                    <a:lumMod val="85000"/>
                  </a:schemeClr>
                </a:solidFill>
              </a:rPr>
              <a:t>Predictive</a:t>
            </a:r>
            <a:r>
              <a:rPr lang="en-US" sz="3200" dirty="0"/>
              <a:t> </a:t>
            </a:r>
            <a:r>
              <a:rPr lang="en-US" sz="3200" dirty="0">
                <a:solidFill>
                  <a:schemeClr val="bg1">
                    <a:lumMod val="85000"/>
                  </a:schemeClr>
                </a:solidFill>
              </a:rPr>
              <a:t>Architecture</a:t>
            </a:r>
          </a:p>
        </p:txBody>
      </p:sp>
      <p:sp>
        <p:nvSpPr>
          <p:cNvPr id="14" name="文本占位符 1">
            <a:extLst>
              <a:ext uri="{FF2B5EF4-FFF2-40B4-BE49-F238E27FC236}">
                <a16:creationId xmlns:a16="http://schemas.microsoft.com/office/drawing/2014/main" id="{E1F3F7B2-1E9B-49B2-9B31-F31C5E1AF3F9}"/>
              </a:ext>
            </a:extLst>
          </p:cNvPr>
          <p:cNvSpPr txBox="1">
            <a:spLocks/>
          </p:cNvSpPr>
          <p:nvPr/>
        </p:nvSpPr>
        <p:spPr>
          <a:xfrm>
            <a:off x="8153851" y="4352253"/>
            <a:ext cx="2870355" cy="1077218"/>
          </a:xfrm>
          <a:prstGeom prst="rect">
            <a:avLst/>
          </a:prstGeom>
        </p:spPr>
        <p:txBody>
          <a:bodyPr vert="horz" wrap="square" lIns="0" tIns="45720" rIns="0" bIns="45720" rtlCol="0" anchor="b">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000" b="0" i="0" kern="1200">
                <a:solidFill>
                  <a:schemeClr val="tx1"/>
                </a:solidFill>
                <a:latin typeface="+mn-lt"/>
                <a:ea typeface="Amazon Ember Display" panose="020F0603020204020204" pitchFamily="34" charset="0"/>
                <a:cs typeface="Amazon Ember Display" panose="020F0603020204020204" pitchFamily="34" charset="0"/>
              </a:defRPr>
            </a:lvl1pPr>
            <a:lvl2pPr marL="228600" indent="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9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sz="3200" dirty="0">
                <a:solidFill>
                  <a:schemeClr val="bg1">
                    <a:lumMod val="85000"/>
                  </a:schemeClr>
                </a:solidFill>
              </a:rPr>
              <a:t>Resources</a:t>
            </a:r>
            <a:r>
              <a:rPr lang="en-US" sz="3200" dirty="0"/>
              <a:t> </a:t>
            </a:r>
            <a:r>
              <a:rPr lang="en-US" sz="3200" dirty="0">
                <a:solidFill>
                  <a:schemeClr val="bg1">
                    <a:lumMod val="85000"/>
                  </a:schemeClr>
                </a:solidFill>
              </a:rPr>
              <a:t>&amp;</a:t>
            </a:r>
            <a:r>
              <a:rPr lang="en-US" sz="3200" dirty="0"/>
              <a:t> </a:t>
            </a:r>
            <a:r>
              <a:rPr lang="en-US" sz="3200" dirty="0">
                <a:solidFill>
                  <a:schemeClr val="bg1">
                    <a:lumMod val="85000"/>
                  </a:schemeClr>
                </a:solidFill>
              </a:rPr>
              <a:t>Future</a:t>
            </a:r>
            <a:r>
              <a:rPr lang="en-US" sz="3200" dirty="0"/>
              <a:t> </a:t>
            </a:r>
            <a:r>
              <a:rPr lang="en-US" sz="3200" dirty="0">
                <a:solidFill>
                  <a:schemeClr val="bg1">
                    <a:lumMod val="85000"/>
                  </a:schemeClr>
                </a:solidFill>
              </a:rPr>
              <a:t>Directions</a:t>
            </a:r>
          </a:p>
        </p:txBody>
      </p:sp>
    </p:spTree>
    <p:extLst>
      <p:ext uri="{BB962C8B-B14F-4D97-AF65-F5344CB8AC3E}">
        <p14:creationId xmlns:p14="http://schemas.microsoft.com/office/powerpoint/2010/main" val="26808708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D0CF96B-6BC6-FF7E-A865-8A2498233F77}"/>
              </a:ext>
            </a:extLst>
          </p:cNvPr>
          <p:cNvSpPr>
            <a:spLocks noGrp="1"/>
          </p:cNvSpPr>
          <p:nvPr>
            <p:ph type="pic" idx="1"/>
          </p:nvPr>
        </p:nvSpPr>
        <p:spPr/>
      </p:sp>
      <p:sp>
        <p:nvSpPr>
          <p:cNvPr id="13" name="Text Placeholder 12">
            <a:extLst>
              <a:ext uri="{FF2B5EF4-FFF2-40B4-BE49-F238E27FC236}">
                <a16:creationId xmlns:a16="http://schemas.microsoft.com/office/drawing/2014/main" id="{0BEAF5B1-E225-FBD5-3C86-2E9D095E3C4D}"/>
              </a:ext>
            </a:extLst>
          </p:cNvPr>
          <p:cNvSpPr>
            <a:spLocks noGrp="1"/>
          </p:cNvSpPr>
          <p:nvPr>
            <p:ph type="body" sz="half" idx="2"/>
          </p:nvPr>
        </p:nvSpPr>
        <p:spPr>
          <a:xfrm>
            <a:off x="425038" y="2171700"/>
            <a:ext cx="4032662" cy="3856440"/>
          </a:xfrm>
        </p:spPr>
        <p:txBody>
          <a:bodyPr/>
          <a:lstStyle/>
          <a:p>
            <a:r>
              <a:rPr lang="en-US" dirty="0"/>
              <a:t>In graph ML, methods could be either:</a:t>
            </a:r>
          </a:p>
          <a:p>
            <a:pPr marL="285750" indent="-285750">
              <a:buFont typeface="Arial" panose="020B0604020202020204" pitchFamily="34" charset="0"/>
              <a:buChar char="•"/>
            </a:pPr>
            <a:r>
              <a:rPr lang="en-US" i="1" dirty="0" err="1"/>
              <a:t>Transductive</a:t>
            </a:r>
            <a:r>
              <a:rPr lang="en-US" dirty="0"/>
              <a:t> (graph topology is known beforehand and unchanged)</a:t>
            </a:r>
          </a:p>
          <a:p>
            <a:pPr marL="742950" lvl="1" indent="-285750">
              <a:buFont typeface="Arial" panose="020B0604020202020204" pitchFamily="34" charset="0"/>
              <a:buChar char="•"/>
            </a:pPr>
            <a:r>
              <a:rPr lang="en-US" dirty="0"/>
              <a:t>Network embeddings, matrix factorization, …</a:t>
            </a:r>
          </a:p>
          <a:p>
            <a:pPr marL="285750" indent="-285750">
              <a:buFont typeface="Arial" panose="020B0604020202020204" pitchFamily="34" charset="0"/>
              <a:buChar char="•"/>
            </a:pPr>
            <a:r>
              <a:rPr lang="en-US" i="1" dirty="0"/>
              <a:t>Inductive</a:t>
            </a:r>
            <a:r>
              <a:rPr lang="en-US" dirty="0"/>
              <a:t> (does not assume a fixed graph topology)</a:t>
            </a:r>
          </a:p>
          <a:p>
            <a:pPr marL="742950" lvl="1" indent="-285750">
              <a:buFont typeface="Arial" panose="020B0604020202020204" pitchFamily="34" charset="0"/>
              <a:buChar char="•"/>
            </a:pPr>
            <a:r>
              <a:rPr lang="en-US" dirty="0"/>
              <a:t>Message passing neural networks, graph transformers, hypergraph neural networks</a:t>
            </a:r>
          </a:p>
          <a:p>
            <a:r>
              <a:rPr lang="en-US" dirty="0"/>
              <a:t>More options in the second session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i="1" dirty="0"/>
          </a:p>
        </p:txBody>
      </p:sp>
      <p:sp>
        <p:nvSpPr>
          <p:cNvPr id="2" name="Slide Number Placeholder 5">
            <a:extLst>
              <a:ext uri="{FF2B5EF4-FFF2-40B4-BE49-F238E27FC236}">
                <a16:creationId xmlns:a16="http://schemas.microsoft.com/office/drawing/2014/main" id="{17F28D7C-CAE0-1440-2702-3DC8C389052A}"/>
              </a:ext>
            </a:extLst>
          </p:cNvPr>
          <p:cNvSpPr>
            <a:spLocks noGrp="1"/>
          </p:cNvSpPr>
          <p:nvPr>
            <p:ph type="sldNum" sz="quarter" idx="4"/>
          </p:nvPr>
        </p:nvSpPr>
        <p:spPr>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9</a:t>
            </a:fld>
            <a:endParaRPr lang="en-US"/>
          </a:p>
        </p:txBody>
      </p:sp>
      <p:sp>
        <p:nvSpPr>
          <p:cNvPr id="11" name="Title 10">
            <a:extLst>
              <a:ext uri="{FF2B5EF4-FFF2-40B4-BE49-F238E27FC236}">
                <a16:creationId xmlns:a16="http://schemas.microsoft.com/office/drawing/2014/main" id="{2351DB96-DD85-678C-6F31-F451BA988349}"/>
              </a:ext>
            </a:extLst>
          </p:cNvPr>
          <p:cNvSpPr>
            <a:spLocks noGrp="1"/>
          </p:cNvSpPr>
          <p:nvPr>
            <p:ph type="title"/>
          </p:nvPr>
        </p:nvSpPr>
        <p:spPr/>
        <p:txBody>
          <a:bodyPr/>
          <a:lstStyle/>
          <a:p>
            <a:r>
              <a:rPr lang="en-US" dirty="0"/>
              <a:t>What is Graph ML?</a:t>
            </a:r>
          </a:p>
        </p:txBody>
      </p:sp>
      <p:pic>
        <p:nvPicPr>
          <p:cNvPr id="4" name="Picture 3">
            <a:extLst>
              <a:ext uri="{FF2B5EF4-FFF2-40B4-BE49-F238E27FC236}">
                <a16:creationId xmlns:a16="http://schemas.microsoft.com/office/drawing/2014/main" id="{DCA59E35-8635-4855-9B15-571E7B2F68DE}"/>
              </a:ext>
            </a:extLst>
          </p:cNvPr>
          <p:cNvPicPr>
            <a:picLocks noChangeAspect="1"/>
          </p:cNvPicPr>
          <p:nvPr/>
        </p:nvPicPr>
        <p:blipFill>
          <a:blip r:embed="rId3"/>
          <a:stretch>
            <a:fillRect/>
          </a:stretch>
        </p:blipFill>
        <p:spPr>
          <a:xfrm>
            <a:off x="5143501" y="342900"/>
            <a:ext cx="3177535" cy="2222747"/>
          </a:xfrm>
          <a:prstGeom prst="rect">
            <a:avLst/>
          </a:prstGeom>
        </p:spPr>
      </p:pic>
      <p:pic>
        <p:nvPicPr>
          <p:cNvPr id="6" name="Picture 5">
            <a:extLst>
              <a:ext uri="{FF2B5EF4-FFF2-40B4-BE49-F238E27FC236}">
                <a16:creationId xmlns:a16="http://schemas.microsoft.com/office/drawing/2014/main" id="{2391D9F9-BA70-4E4F-AFC5-5C60DB456B2B}"/>
              </a:ext>
            </a:extLst>
          </p:cNvPr>
          <p:cNvPicPr>
            <a:picLocks noChangeAspect="1"/>
          </p:cNvPicPr>
          <p:nvPr/>
        </p:nvPicPr>
        <p:blipFill>
          <a:blip r:embed="rId4"/>
          <a:stretch>
            <a:fillRect/>
          </a:stretch>
        </p:blipFill>
        <p:spPr>
          <a:xfrm>
            <a:off x="7422749" y="3138976"/>
            <a:ext cx="4278571" cy="3073153"/>
          </a:xfrm>
          <a:prstGeom prst="rect">
            <a:avLst/>
          </a:prstGeom>
        </p:spPr>
      </p:pic>
      <p:sp>
        <p:nvSpPr>
          <p:cNvPr id="10" name="TextBox 9">
            <a:extLst>
              <a:ext uri="{FF2B5EF4-FFF2-40B4-BE49-F238E27FC236}">
                <a16:creationId xmlns:a16="http://schemas.microsoft.com/office/drawing/2014/main" id="{A2833CB5-67C6-4923-AED4-DECCB8B979B4}"/>
              </a:ext>
            </a:extLst>
          </p:cNvPr>
          <p:cNvSpPr txBox="1"/>
          <p:nvPr/>
        </p:nvSpPr>
        <p:spPr>
          <a:xfrm>
            <a:off x="4487322" y="2565647"/>
            <a:ext cx="3853619" cy="369332"/>
          </a:xfrm>
          <a:prstGeom prst="rect">
            <a:avLst/>
          </a:prstGeom>
          <a:noFill/>
        </p:spPr>
        <p:txBody>
          <a:bodyPr wrap="none" lIns="0" rIns="0" rtlCol="0">
            <a:spAutoFit/>
          </a:bodyPr>
          <a:lstStyle/>
          <a:p>
            <a:pPr algn="ctr"/>
            <a:r>
              <a:rPr lang="en-US" dirty="0"/>
              <a:t>Message passing neural networks [1]</a:t>
            </a:r>
          </a:p>
        </p:txBody>
      </p:sp>
      <p:sp>
        <p:nvSpPr>
          <p:cNvPr id="14" name="TextBox 13">
            <a:extLst>
              <a:ext uri="{FF2B5EF4-FFF2-40B4-BE49-F238E27FC236}">
                <a16:creationId xmlns:a16="http://schemas.microsoft.com/office/drawing/2014/main" id="{F0D79AAA-01BB-4093-8A36-73EF1E3BEF86}"/>
              </a:ext>
            </a:extLst>
          </p:cNvPr>
          <p:cNvSpPr txBox="1"/>
          <p:nvPr/>
        </p:nvSpPr>
        <p:spPr>
          <a:xfrm>
            <a:off x="8828752" y="6127632"/>
            <a:ext cx="1636666" cy="369332"/>
          </a:xfrm>
          <a:prstGeom prst="rect">
            <a:avLst/>
          </a:prstGeom>
          <a:noFill/>
        </p:spPr>
        <p:txBody>
          <a:bodyPr wrap="none" lIns="0" rIns="0" rtlCol="0">
            <a:spAutoFit/>
          </a:bodyPr>
          <a:lstStyle/>
          <a:p>
            <a:pPr algn="ctr"/>
            <a:r>
              <a:rPr lang="en-US" dirty="0" err="1"/>
              <a:t>Graphormer</a:t>
            </a:r>
            <a:r>
              <a:rPr lang="en-US" dirty="0"/>
              <a:t> [2]</a:t>
            </a:r>
          </a:p>
        </p:txBody>
      </p:sp>
      <p:sp>
        <p:nvSpPr>
          <p:cNvPr id="16" name="TextBox 15">
            <a:extLst>
              <a:ext uri="{FF2B5EF4-FFF2-40B4-BE49-F238E27FC236}">
                <a16:creationId xmlns:a16="http://schemas.microsoft.com/office/drawing/2014/main" id="{F746D626-6D2A-4EDE-A28B-70E49956D3EA}"/>
              </a:ext>
            </a:extLst>
          </p:cNvPr>
          <p:cNvSpPr txBox="1"/>
          <p:nvPr/>
        </p:nvSpPr>
        <p:spPr>
          <a:xfrm>
            <a:off x="677058" y="5846836"/>
            <a:ext cx="8562545" cy="461665"/>
          </a:xfrm>
          <a:prstGeom prst="rect">
            <a:avLst/>
          </a:prstGeom>
          <a:noFill/>
        </p:spPr>
        <p:txBody>
          <a:bodyPr wrap="square" lIns="0" rIns="0" rtlCol="0">
            <a:spAutoFit/>
          </a:bodyPr>
          <a:lstStyle/>
          <a:p>
            <a:r>
              <a:rPr lang="en-US" sz="1200" dirty="0"/>
              <a:t>[1] </a:t>
            </a:r>
            <a:r>
              <a:rPr lang="en-US" sz="1200" i="1" dirty="0"/>
              <a:t>Neural Message Passing for Quantum Chemistry</a:t>
            </a:r>
            <a:r>
              <a:rPr lang="en-US" sz="1200" dirty="0"/>
              <a:t>, Gilmer et al., 2017</a:t>
            </a:r>
          </a:p>
          <a:p>
            <a:r>
              <a:rPr lang="en-US" sz="1200" dirty="0"/>
              <a:t>[2] </a:t>
            </a:r>
            <a:r>
              <a:rPr lang="en-US" sz="1200" i="1" dirty="0"/>
              <a:t>Do Transformers Really Perform Bad for Graph Representation?</a:t>
            </a:r>
            <a:r>
              <a:rPr lang="en-US" sz="1200" dirty="0"/>
              <a:t>  Ying et al., 2021</a:t>
            </a:r>
            <a:endParaRPr lang="en-US" sz="1200" i="1" dirty="0"/>
          </a:p>
        </p:txBody>
      </p:sp>
    </p:spTree>
    <p:extLst>
      <p:ext uri="{BB962C8B-B14F-4D97-AF65-F5344CB8AC3E}">
        <p14:creationId xmlns:p14="http://schemas.microsoft.com/office/powerpoint/2010/main" val="140021953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E27C7A6-59BF-4AAA-9E0D-914FC776441C}"/>
              </a:ext>
            </a:extLst>
          </p:cNvPr>
          <p:cNvSpPr>
            <a:spLocks noGrp="1"/>
          </p:cNvSpPr>
          <p:nvPr>
            <p:ph sz="quarter" idx="13"/>
          </p:nvPr>
        </p:nvSpPr>
        <p:spPr>
          <a:xfrm>
            <a:off x="425038" y="1371600"/>
            <a:ext cx="11424062" cy="3600986"/>
          </a:xfrm>
        </p:spPr>
        <p:txBody>
          <a:bodyPr/>
          <a:lstStyle/>
          <a:p>
            <a:r>
              <a:rPr lang="en-US" dirty="0"/>
              <a:t>What are nodes? What are edges?</a:t>
            </a:r>
          </a:p>
          <a:p>
            <a:pPr lvl="1"/>
            <a:r>
              <a:rPr lang="en-US" dirty="0"/>
              <a:t>Row-wise</a:t>
            </a:r>
          </a:p>
          <a:p>
            <a:pPr lvl="1"/>
            <a:r>
              <a:rPr lang="en-US" dirty="0"/>
              <a:t>Column-wise</a:t>
            </a:r>
          </a:p>
          <a:p>
            <a:pPr lvl="1"/>
            <a:r>
              <a:rPr lang="en-US" dirty="0"/>
              <a:t>Cell-wise</a:t>
            </a:r>
          </a:p>
          <a:p>
            <a:r>
              <a:rPr lang="en-US" dirty="0"/>
              <a:t>How to retain the original tabular structural/semantical information?</a:t>
            </a:r>
          </a:p>
          <a:p>
            <a:pPr lvl="1"/>
            <a:r>
              <a:rPr lang="en-US" dirty="0"/>
              <a:t>Ideally the mapping from tables -&gt; graph should be bijective.</a:t>
            </a:r>
          </a:p>
          <a:p>
            <a:pPr lvl="1"/>
            <a:endParaRPr lang="en-US" dirty="0"/>
          </a:p>
        </p:txBody>
      </p:sp>
      <p:sp>
        <p:nvSpPr>
          <p:cNvPr id="3" name="灯片编号占位符 2">
            <a:extLst>
              <a:ext uri="{FF2B5EF4-FFF2-40B4-BE49-F238E27FC236}">
                <a16:creationId xmlns:a16="http://schemas.microsoft.com/office/drawing/2014/main" id="{AE8145DF-23CC-4CCA-B9FE-CB6CFF0167F0}"/>
              </a:ext>
            </a:extLst>
          </p:cNvPr>
          <p:cNvSpPr>
            <a:spLocks noGrp="1"/>
          </p:cNvSpPr>
          <p:nvPr>
            <p:ph type="sldNum" sz="quarter" idx="4"/>
          </p:nvPr>
        </p:nvSpPr>
        <p:spPr/>
        <p:txBody>
          <a:bodyPr/>
          <a:lstStyle/>
          <a:p>
            <a:fld id="{DC503246-BBCE-4F0A-BCDC-08FC4C52637D}" type="slidenum">
              <a:rPr lang="en-US" smtClean="0"/>
              <a:pPr/>
              <a:t>90</a:t>
            </a:fld>
            <a:endParaRPr lang="en-US"/>
          </a:p>
        </p:txBody>
      </p:sp>
      <p:sp>
        <p:nvSpPr>
          <p:cNvPr id="4" name="标题 3">
            <a:extLst>
              <a:ext uri="{FF2B5EF4-FFF2-40B4-BE49-F238E27FC236}">
                <a16:creationId xmlns:a16="http://schemas.microsoft.com/office/drawing/2014/main" id="{E8E4AE21-16FD-4664-A36C-5EBCA5D8C331}"/>
              </a:ext>
            </a:extLst>
          </p:cNvPr>
          <p:cNvSpPr>
            <a:spLocks noGrp="1"/>
          </p:cNvSpPr>
          <p:nvPr>
            <p:ph type="title"/>
          </p:nvPr>
        </p:nvSpPr>
        <p:spPr/>
        <p:txBody>
          <a:bodyPr/>
          <a:lstStyle/>
          <a:p>
            <a:r>
              <a:rPr lang="en-US" dirty="0"/>
              <a:t>Key design choices</a:t>
            </a:r>
          </a:p>
        </p:txBody>
      </p:sp>
    </p:spTree>
    <p:extLst>
      <p:ext uri="{BB962C8B-B14F-4D97-AF65-F5344CB8AC3E}">
        <p14:creationId xmlns:p14="http://schemas.microsoft.com/office/powerpoint/2010/main" val="96768430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6EFBBFC-ECA3-48D0-92E6-3E399746A2D7}"/>
              </a:ext>
            </a:extLst>
          </p:cNvPr>
          <p:cNvSpPr>
            <a:spLocks noGrp="1"/>
          </p:cNvSpPr>
          <p:nvPr>
            <p:ph sz="quarter" idx="13"/>
          </p:nvPr>
        </p:nvSpPr>
        <p:spPr>
          <a:xfrm>
            <a:off x="425038" y="1380931"/>
            <a:ext cx="6339656" cy="4401205"/>
          </a:xfrm>
        </p:spPr>
        <p:txBody>
          <a:bodyPr/>
          <a:lstStyle/>
          <a:p>
            <a:r>
              <a:rPr lang="en-US" dirty="0"/>
              <a:t>Treat each row as a node.</a:t>
            </a:r>
          </a:p>
          <a:p>
            <a:r>
              <a:rPr lang="en-US" dirty="0"/>
              <a:t>PK-FK relationships form the edges.</a:t>
            </a:r>
          </a:p>
          <a:p>
            <a:r>
              <a:rPr lang="en-US" dirty="0"/>
              <a:t>Rows of different tables are mapped to nodes of different types. Similarly, different PK-FK relationships are mapped to different edge types. The result graph is thus a heterogeneous graph.</a:t>
            </a:r>
          </a:p>
          <a:p>
            <a:r>
              <a:rPr lang="en-US" dirty="0"/>
              <a:t>Other row attributes become the node features. No edge features.</a:t>
            </a:r>
          </a:p>
          <a:p>
            <a:r>
              <a:rPr lang="en-US" dirty="0"/>
              <a:t>See paper [</a:t>
            </a:r>
            <a:r>
              <a:rPr lang="en-US" dirty="0" err="1"/>
              <a:t>Cvitkovic</a:t>
            </a:r>
            <a:r>
              <a:rPr lang="en-US" dirty="0"/>
              <a:t>, 2020] for details.</a:t>
            </a:r>
          </a:p>
        </p:txBody>
      </p:sp>
      <p:sp>
        <p:nvSpPr>
          <p:cNvPr id="3" name="灯片编号占位符 2">
            <a:extLst>
              <a:ext uri="{FF2B5EF4-FFF2-40B4-BE49-F238E27FC236}">
                <a16:creationId xmlns:a16="http://schemas.microsoft.com/office/drawing/2014/main" id="{0F259039-CB08-4C39-AC08-39FF35F338B6}"/>
              </a:ext>
            </a:extLst>
          </p:cNvPr>
          <p:cNvSpPr>
            <a:spLocks noGrp="1"/>
          </p:cNvSpPr>
          <p:nvPr>
            <p:ph type="sldNum" sz="quarter" idx="4"/>
          </p:nvPr>
        </p:nvSpPr>
        <p:spPr/>
        <p:txBody>
          <a:bodyPr/>
          <a:lstStyle/>
          <a:p>
            <a:fld id="{DC503246-BBCE-4F0A-BCDC-08FC4C52637D}" type="slidenum">
              <a:rPr lang="en-US" smtClean="0"/>
              <a:pPr/>
              <a:t>91</a:t>
            </a:fld>
            <a:endParaRPr lang="en-US" dirty="0"/>
          </a:p>
        </p:txBody>
      </p:sp>
      <p:sp>
        <p:nvSpPr>
          <p:cNvPr id="4" name="标题 3">
            <a:extLst>
              <a:ext uri="{FF2B5EF4-FFF2-40B4-BE49-F238E27FC236}">
                <a16:creationId xmlns:a16="http://schemas.microsoft.com/office/drawing/2014/main" id="{85A08BF5-86AB-4005-A92E-6C00504A8A6D}"/>
              </a:ext>
            </a:extLst>
          </p:cNvPr>
          <p:cNvSpPr>
            <a:spLocks noGrp="1"/>
          </p:cNvSpPr>
          <p:nvPr>
            <p:ph type="title"/>
          </p:nvPr>
        </p:nvSpPr>
        <p:spPr/>
        <p:txBody>
          <a:bodyPr/>
          <a:lstStyle/>
          <a:p>
            <a:r>
              <a:rPr lang="en-US" dirty="0"/>
              <a:t>Row2Node</a:t>
            </a:r>
          </a:p>
        </p:txBody>
      </p:sp>
      <p:pic>
        <p:nvPicPr>
          <p:cNvPr id="5" name="图片 4">
            <a:extLst>
              <a:ext uri="{FF2B5EF4-FFF2-40B4-BE49-F238E27FC236}">
                <a16:creationId xmlns:a16="http://schemas.microsoft.com/office/drawing/2014/main" id="{A5B675E6-B337-4DB5-BF75-61065A25B349}"/>
              </a:ext>
            </a:extLst>
          </p:cNvPr>
          <p:cNvPicPr>
            <a:picLocks noChangeAspect="1"/>
          </p:cNvPicPr>
          <p:nvPr/>
        </p:nvPicPr>
        <p:blipFill>
          <a:blip r:embed="rId2"/>
          <a:stretch>
            <a:fillRect/>
          </a:stretch>
        </p:blipFill>
        <p:spPr>
          <a:xfrm>
            <a:off x="8089810" y="514213"/>
            <a:ext cx="2247732" cy="3274785"/>
          </a:xfrm>
          <a:prstGeom prst="rect">
            <a:avLst/>
          </a:prstGeom>
        </p:spPr>
      </p:pic>
      <p:pic>
        <p:nvPicPr>
          <p:cNvPr id="6" name="图片 5">
            <a:extLst>
              <a:ext uri="{FF2B5EF4-FFF2-40B4-BE49-F238E27FC236}">
                <a16:creationId xmlns:a16="http://schemas.microsoft.com/office/drawing/2014/main" id="{0FECCB84-2CB0-4BCF-9E66-90F25B55B1CD}"/>
              </a:ext>
            </a:extLst>
          </p:cNvPr>
          <p:cNvPicPr>
            <a:picLocks noChangeAspect="1"/>
          </p:cNvPicPr>
          <p:nvPr/>
        </p:nvPicPr>
        <p:blipFill>
          <a:blip r:embed="rId3"/>
          <a:stretch>
            <a:fillRect/>
          </a:stretch>
        </p:blipFill>
        <p:spPr>
          <a:xfrm>
            <a:off x="7935839" y="4245428"/>
            <a:ext cx="2340123" cy="2010647"/>
          </a:xfrm>
          <a:prstGeom prst="rect">
            <a:avLst/>
          </a:prstGeom>
        </p:spPr>
      </p:pic>
      <p:sp>
        <p:nvSpPr>
          <p:cNvPr id="7" name="矩形 6">
            <a:extLst>
              <a:ext uri="{FF2B5EF4-FFF2-40B4-BE49-F238E27FC236}">
                <a16:creationId xmlns:a16="http://schemas.microsoft.com/office/drawing/2014/main" id="{BEEA80CC-47F1-4205-B8F5-48B86EC267E3}"/>
              </a:ext>
            </a:extLst>
          </p:cNvPr>
          <p:cNvSpPr/>
          <p:nvPr/>
        </p:nvSpPr>
        <p:spPr>
          <a:xfrm>
            <a:off x="967273" y="5751301"/>
            <a:ext cx="6096000" cy="646331"/>
          </a:xfrm>
          <a:prstGeom prst="rect">
            <a:avLst/>
          </a:prstGeom>
        </p:spPr>
        <p:txBody>
          <a:bodyPr>
            <a:spAutoFit/>
          </a:bodyPr>
          <a:lstStyle/>
          <a:p>
            <a:r>
              <a:rPr lang="en-US" i="1" dirty="0"/>
              <a:t>Supervised Learning on </a:t>
            </a:r>
            <a:r>
              <a:rPr lang="en-US" dirty="0"/>
              <a:t>et al.</a:t>
            </a:r>
            <a:r>
              <a:rPr lang="en-US" i="1" dirty="0"/>
              <a:t> Relational Databases with Graph Neural Networks</a:t>
            </a:r>
            <a:r>
              <a:rPr lang="en-US" dirty="0"/>
              <a:t>, Milan </a:t>
            </a:r>
            <a:r>
              <a:rPr lang="en-US" dirty="0" err="1"/>
              <a:t>Cvitkovic</a:t>
            </a:r>
            <a:endParaRPr lang="en-US" dirty="0"/>
          </a:p>
        </p:txBody>
      </p:sp>
    </p:spTree>
    <p:extLst>
      <p:ext uri="{BB962C8B-B14F-4D97-AF65-F5344CB8AC3E}">
        <p14:creationId xmlns:p14="http://schemas.microsoft.com/office/powerpoint/2010/main" val="312044006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6EFBBFC-ECA3-48D0-92E6-3E399746A2D7}"/>
              </a:ext>
            </a:extLst>
          </p:cNvPr>
          <p:cNvSpPr>
            <a:spLocks noGrp="1"/>
          </p:cNvSpPr>
          <p:nvPr>
            <p:ph sz="quarter" idx="13"/>
          </p:nvPr>
        </p:nvSpPr>
        <p:spPr>
          <a:xfrm>
            <a:off x="425038" y="1371600"/>
            <a:ext cx="6339656" cy="4401205"/>
          </a:xfrm>
        </p:spPr>
        <p:txBody>
          <a:bodyPr/>
          <a:lstStyle/>
          <a:p>
            <a:r>
              <a:rPr lang="en-US" dirty="0"/>
              <a:t>Extend upon Row2Node to further map some rows to edges.</a:t>
            </a:r>
          </a:p>
          <a:p>
            <a:r>
              <a:rPr lang="en-US" dirty="0"/>
              <a:t>Basic consideration is to identify tables that represent binary relationships</a:t>
            </a:r>
          </a:p>
          <a:p>
            <a:pPr lvl="1"/>
            <a:r>
              <a:rPr lang="en-US" dirty="0"/>
              <a:t>Tables with only two foreign keys and no primary keys</a:t>
            </a:r>
          </a:p>
          <a:p>
            <a:r>
              <a:rPr lang="en-US" dirty="0"/>
              <a:t>The result graph can have edge features.</a:t>
            </a:r>
          </a:p>
          <a:p>
            <a:r>
              <a:rPr lang="en-US" dirty="0"/>
              <a:t>If the prediction is on the rows that are mapped to edges, the task is converted to a link prediction task.</a:t>
            </a:r>
          </a:p>
        </p:txBody>
      </p:sp>
      <p:sp>
        <p:nvSpPr>
          <p:cNvPr id="3" name="灯片编号占位符 2">
            <a:extLst>
              <a:ext uri="{FF2B5EF4-FFF2-40B4-BE49-F238E27FC236}">
                <a16:creationId xmlns:a16="http://schemas.microsoft.com/office/drawing/2014/main" id="{0F259039-CB08-4C39-AC08-39FF35F338B6}"/>
              </a:ext>
            </a:extLst>
          </p:cNvPr>
          <p:cNvSpPr>
            <a:spLocks noGrp="1"/>
          </p:cNvSpPr>
          <p:nvPr>
            <p:ph type="sldNum" sz="quarter" idx="4"/>
          </p:nvPr>
        </p:nvSpPr>
        <p:spPr/>
        <p:txBody>
          <a:bodyPr/>
          <a:lstStyle/>
          <a:p>
            <a:fld id="{DC503246-BBCE-4F0A-BCDC-08FC4C52637D}" type="slidenum">
              <a:rPr lang="en-US" smtClean="0"/>
              <a:pPr/>
              <a:t>92</a:t>
            </a:fld>
            <a:endParaRPr lang="en-US" dirty="0"/>
          </a:p>
        </p:txBody>
      </p:sp>
      <p:sp>
        <p:nvSpPr>
          <p:cNvPr id="4" name="标题 3">
            <a:extLst>
              <a:ext uri="{FF2B5EF4-FFF2-40B4-BE49-F238E27FC236}">
                <a16:creationId xmlns:a16="http://schemas.microsoft.com/office/drawing/2014/main" id="{85A08BF5-86AB-4005-A92E-6C00504A8A6D}"/>
              </a:ext>
            </a:extLst>
          </p:cNvPr>
          <p:cNvSpPr>
            <a:spLocks noGrp="1"/>
          </p:cNvSpPr>
          <p:nvPr>
            <p:ph type="title"/>
          </p:nvPr>
        </p:nvSpPr>
        <p:spPr/>
        <p:txBody>
          <a:bodyPr/>
          <a:lstStyle/>
          <a:p>
            <a:r>
              <a:rPr lang="en-US" dirty="0"/>
              <a:t>Row2Node/Edge</a:t>
            </a:r>
          </a:p>
        </p:txBody>
      </p:sp>
      <p:pic>
        <p:nvPicPr>
          <p:cNvPr id="5" name="图片 4">
            <a:extLst>
              <a:ext uri="{FF2B5EF4-FFF2-40B4-BE49-F238E27FC236}">
                <a16:creationId xmlns:a16="http://schemas.microsoft.com/office/drawing/2014/main" id="{A5B675E6-B337-4DB5-BF75-61065A25B349}"/>
              </a:ext>
            </a:extLst>
          </p:cNvPr>
          <p:cNvPicPr>
            <a:picLocks noChangeAspect="1"/>
          </p:cNvPicPr>
          <p:nvPr/>
        </p:nvPicPr>
        <p:blipFill>
          <a:blip r:embed="rId2"/>
          <a:stretch>
            <a:fillRect/>
          </a:stretch>
        </p:blipFill>
        <p:spPr>
          <a:xfrm>
            <a:off x="8089810" y="514213"/>
            <a:ext cx="2247732" cy="3274785"/>
          </a:xfrm>
          <a:prstGeom prst="rect">
            <a:avLst/>
          </a:prstGeom>
        </p:spPr>
      </p:pic>
      <p:pic>
        <p:nvPicPr>
          <p:cNvPr id="7" name="图片 6">
            <a:extLst>
              <a:ext uri="{FF2B5EF4-FFF2-40B4-BE49-F238E27FC236}">
                <a16:creationId xmlns:a16="http://schemas.microsoft.com/office/drawing/2014/main" id="{6DA2D9B2-33A5-436E-8AF8-E61E28FD1BBD}"/>
              </a:ext>
            </a:extLst>
          </p:cNvPr>
          <p:cNvPicPr>
            <a:picLocks noChangeAspect="1"/>
          </p:cNvPicPr>
          <p:nvPr/>
        </p:nvPicPr>
        <p:blipFill>
          <a:blip r:embed="rId3"/>
          <a:stretch>
            <a:fillRect/>
          </a:stretch>
        </p:blipFill>
        <p:spPr>
          <a:xfrm>
            <a:off x="8089810" y="4419850"/>
            <a:ext cx="2247732" cy="1729024"/>
          </a:xfrm>
          <a:prstGeom prst="rect">
            <a:avLst/>
          </a:prstGeom>
        </p:spPr>
      </p:pic>
    </p:spTree>
    <p:extLst>
      <p:ext uri="{BB962C8B-B14F-4D97-AF65-F5344CB8AC3E}">
        <p14:creationId xmlns:p14="http://schemas.microsoft.com/office/powerpoint/2010/main" val="382155471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3902783-CF9F-4881-B31C-5C7A43DC3063}"/>
              </a:ext>
            </a:extLst>
          </p:cNvPr>
          <p:cNvSpPr>
            <a:spLocks noGrp="1"/>
          </p:cNvSpPr>
          <p:nvPr>
            <p:ph sz="quarter" idx="13"/>
          </p:nvPr>
        </p:nvSpPr>
        <p:spPr>
          <a:xfrm>
            <a:off x="425038" y="1371600"/>
            <a:ext cx="5593207" cy="2092881"/>
          </a:xfrm>
        </p:spPr>
        <p:txBody>
          <a:bodyPr/>
          <a:lstStyle/>
          <a:p>
            <a:r>
              <a:rPr lang="en-US" dirty="0"/>
              <a:t>Rows with more than 2 FKs represent high-order relationships, and can thus be mapped to hyperedges.</a:t>
            </a:r>
          </a:p>
          <a:p>
            <a:r>
              <a:rPr lang="en-US" dirty="0"/>
              <a:t>Row2Node can be viewed as the star expansion of such hypergraph.</a:t>
            </a:r>
          </a:p>
        </p:txBody>
      </p:sp>
      <p:sp>
        <p:nvSpPr>
          <p:cNvPr id="3" name="灯片编号占位符 2">
            <a:extLst>
              <a:ext uri="{FF2B5EF4-FFF2-40B4-BE49-F238E27FC236}">
                <a16:creationId xmlns:a16="http://schemas.microsoft.com/office/drawing/2014/main" id="{E499BF03-EC42-4C94-8DB2-D903AE5A1B8B}"/>
              </a:ext>
            </a:extLst>
          </p:cNvPr>
          <p:cNvSpPr>
            <a:spLocks noGrp="1"/>
          </p:cNvSpPr>
          <p:nvPr>
            <p:ph type="sldNum" sz="quarter" idx="4"/>
          </p:nvPr>
        </p:nvSpPr>
        <p:spPr/>
        <p:txBody>
          <a:bodyPr/>
          <a:lstStyle/>
          <a:p>
            <a:fld id="{DC503246-BBCE-4F0A-BCDC-08FC4C52637D}" type="slidenum">
              <a:rPr lang="en-US" smtClean="0"/>
              <a:pPr/>
              <a:t>93</a:t>
            </a:fld>
            <a:endParaRPr lang="en-US" dirty="0"/>
          </a:p>
        </p:txBody>
      </p:sp>
      <p:sp>
        <p:nvSpPr>
          <p:cNvPr id="4" name="标题 3">
            <a:extLst>
              <a:ext uri="{FF2B5EF4-FFF2-40B4-BE49-F238E27FC236}">
                <a16:creationId xmlns:a16="http://schemas.microsoft.com/office/drawing/2014/main" id="{5DDD7C3F-B08B-47FA-ABE3-4ECBA2A6B7DB}"/>
              </a:ext>
            </a:extLst>
          </p:cNvPr>
          <p:cNvSpPr>
            <a:spLocks noGrp="1"/>
          </p:cNvSpPr>
          <p:nvPr>
            <p:ph type="title"/>
          </p:nvPr>
        </p:nvSpPr>
        <p:spPr/>
        <p:txBody>
          <a:bodyPr/>
          <a:lstStyle/>
          <a:p>
            <a:r>
              <a:rPr lang="en-US" dirty="0"/>
              <a:t>Hypergraph</a:t>
            </a:r>
          </a:p>
        </p:txBody>
      </p:sp>
      <p:pic>
        <p:nvPicPr>
          <p:cNvPr id="5" name="图片 4">
            <a:extLst>
              <a:ext uri="{FF2B5EF4-FFF2-40B4-BE49-F238E27FC236}">
                <a16:creationId xmlns:a16="http://schemas.microsoft.com/office/drawing/2014/main" id="{82DAB18E-ADA4-4A49-B8E0-24B9AA19D710}"/>
              </a:ext>
            </a:extLst>
          </p:cNvPr>
          <p:cNvPicPr>
            <a:picLocks noChangeAspect="1"/>
          </p:cNvPicPr>
          <p:nvPr/>
        </p:nvPicPr>
        <p:blipFill>
          <a:blip r:embed="rId2"/>
          <a:stretch>
            <a:fillRect/>
          </a:stretch>
        </p:blipFill>
        <p:spPr>
          <a:xfrm>
            <a:off x="994210" y="4106979"/>
            <a:ext cx="3962953" cy="1505160"/>
          </a:xfrm>
          <a:prstGeom prst="rect">
            <a:avLst/>
          </a:prstGeom>
        </p:spPr>
      </p:pic>
      <p:pic>
        <p:nvPicPr>
          <p:cNvPr id="6" name="图片 5">
            <a:extLst>
              <a:ext uri="{FF2B5EF4-FFF2-40B4-BE49-F238E27FC236}">
                <a16:creationId xmlns:a16="http://schemas.microsoft.com/office/drawing/2014/main" id="{742945C9-B7C6-4A0C-A035-EAAE7421CD6E}"/>
              </a:ext>
            </a:extLst>
          </p:cNvPr>
          <p:cNvPicPr>
            <a:picLocks noChangeAspect="1"/>
          </p:cNvPicPr>
          <p:nvPr/>
        </p:nvPicPr>
        <p:blipFill>
          <a:blip r:embed="rId3"/>
          <a:stretch>
            <a:fillRect/>
          </a:stretch>
        </p:blipFill>
        <p:spPr>
          <a:xfrm>
            <a:off x="7281609" y="4106979"/>
            <a:ext cx="3648584" cy="1962424"/>
          </a:xfrm>
          <a:prstGeom prst="rect">
            <a:avLst/>
          </a:prstGeom>
        </p:spPr>
      </p:pic>
      <p:sp>
        <p:nvSpPr>
          <p:cNvPr id="7" name="矩形 6">
            <a:extLst>
              <a:ext uri="{FF2B5EF4-FFF2-40B4-BE49-F238E27FC236}">
                <a16:creationId xmlns:a16="http://schemas.microsoft.com/office/drawing/2014/main" id="{13246850-DED7-4C46-AEF8-63E211402F53}"/>
              </a:ext>
            </a:extLst>
          </p:cNvPr>
          <p:cNvSpPr/>
          <p:nvPr/>
        </p:nvSpPr>
        <p:spPr>
          <a:xfrm>
            <a:off x="7171353" y="3900087"/>
            <a:ext cx="1101012" cy="413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8" name="矩形 7">
            <a:extLst>
              <a:ext uri="{FF2B5EF4-FFF2-40B4-BE49-F238E27FC236}">
                <a16:creationId xmlns:a16="http://schemas.microsoft.com/office/drawing/2014/main" id="{92852A26-0B78-40AD-8F21-4136398A94AF}"/>
              </a:ext>
            </a:extLst>
          </p:cNvPr>
          <p:cNvSpPr/>
          <p:nvPr/>
        </p:nvSpPr>
        <p:spPr>
          <a:xfrm>
            <a:off x="7924801" y="3881373"/>
            <a:ext cx="1101012" cy="413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9" name="图片 8">
            <a:extLst>
              <a:ext uri="{FF2B5EF4-FFF2-40B4-BE49-F238E27FC236}">
                <a16:creationId xmlns:a16="http://schemas.microsoft.com/office/drawing/2014/main" id="{6232F938-BA10-4A0B-9802-C5CC54A44D5B}"/>
              </a:ext>
            </a:extLst>
          </p:cNvPr>
          <p:cNvPicPr>
            <a:picLocks noChangeAspect="1"/>
          </p:cNvPicPr>
          <p:nvPr/>
        </p:nvPicPr>
        <p:blipFill>
          <a:blip r:embed="rId4"/>
          <a:stretch>
            <a:fillRect/>
          </a:stretch>
        </p:blipFill>
        <p:spPr>
          <a:xfrm>
            <a:off x="6456706" y="1515858"/>
            <a:ext cx="5003454" cy="1194721"/>
          </a:xfrm>
          <a:prstGeom prst="rect">
            <a:avLst/>
          </a:prstGeom>
        </p:spPr>
      </p:pic>
      <p:sp>
        <p:nvSpPr>
          <p:cNvPr id="10" name="箭头: 右 9">
            <a:extLst>
              <a:ext uri="{FF2B5EF4-FFF2-40B4-BE49-F238E27FC236}">
                <a16:creationId xmlns:a16="http://schemas.microsoft.com/office/drawing/2014/main" id="{48016F79-C78E-4C02-91A7-DAA43916AF54}"/>
              </a:ext>
            </a:extLst>
          </p:cNvPr>
          <p:cNvSpPr/>
          <p:nvPr/>
        </p:nvSpPr>
        <p:spPr>
          <a:xfrm>
            <a:off x="5817636" y="4558647"/>
            <a:ext cx="727710" cy="601824"/>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1" name="文本框 10">
            <a:extLst>
              <a:ext uri="{FF2B5EF4-FFF2-40B4-BE49-F238E27FC236}">
                <a16:creationId xmlns:a16="http://schemas.microsoft.com/office/drawing/2014/main" id="{EC868ABD-C530-4C40-9373-078F93A7E44B}"/>
              </a:ext>
            </a:extLst>
          </p:cNvPr>
          <p:cNvSpPr txBox="1"/>
          <p:nvPr/>
        </p:nvSpPr>
        <p:spPr>
          <a:xfrm>
            <a:off x="5252039" y="5160471"/>
            <a:ext cx="1734694" cy="646331"/>
          </a:xfrm>
          <a:prstGeom prst="rect">
            <a:avLst/>
          </a:prstGeom>
          <a:noFill/>
        </p:spPr>
        <p:txBody>
          <a:bodyPr wrap="square" lIns="0" rIns="0" rtlCol="0">
            <a:spAutoFit/>
          </a:bodyPr>
          <a:lstStyle/>
          <a:p>
            <a:pPr algn="ctr"/>
            <a:r>
              <a:rPr lang="en-US" dirty="0"/>
              <a:t>Hypergraph construction</a:t>
            </a:r>
          </a:p>
        </p:txBody>
      </p:sp>
      <p:sp>
        <p:nvSpPr>
          <p:cNvPr id="12" name="箭头: 右 11">
            <a:extLst>
              <a:ext uri="{FF2B5EF4-FFF2-40B4-BE49-F238E27FC236}">
                <a16:creationId xmlns:a16="http://schemas.microsoft.com/office/drawing/2014/main" id="{962BC466-952D-48F9-9CCA-EDB019C43C2D}"/>
              </a:ext>
            </a:extLst>
          </p:cNvPr>
          <p:cNvSpPr/>
          <p:nvPr/>
        </p:nvSpPr>
        <p:spPr>
          <a:xfrm rot="16200000">
            <a:off x="8661958" y="3089741"/>
            <a:ext cx="727710" cy="601824"/>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3" name="文本框 12">
            <a:extLst>
              <a:ext uri="{FF2B5EF4-FFF2-40B4-BE49-F238E27FC236}">
                <a16:creationId xmlns:a16="http://schemas.microsoft.com/office/drawing/2014/main" id="{AACA09DE-79DD-405E-B02E-2A3D632B88EF}"/>
              </a:ext>
            </a:extLst>
          </p:cNvPr>
          <p:cNvSpPr txBox="1"/>
          <p:nvPr/>
        </p:nvSpPr>
        <p:spPr>
          <a:xfrm>
            <a:off x="9326725" y="3146185"/>
            <a:ext cx="1734694" cy="369332"/>
          </a:xfrm>
          <a:prstGeom prst="rect">
            <a:avLst/>
          </a:prstGeom>
          <a:noFill/>
        </p:spPr>
        <p:txBody>
          <a:bodyPr wrap="square" lIns="0" rIns="0" rtlCol="0">
            <a:spAutoFit/>
          </a:bodyPr>
          <a:lstStyle/>
          <a:p>
            <a:pPr algn="ctr"/>
            <a:r>
              <a:rPr lang="en-US" dirty="0"/>
              <a:t>Star Expansion</a:t>
            </a:r>
          </a:p>
        </p:txBody>
      </p:sp>
      <p:sp>
        <p:nvSpPr>
          <p:cNvPr id="14" name="文本框 13">
            <a:extLst>
              <a:ext uri="{FF2B5EF4-FFF2-40B4-BE49-F238E27FC236}">
                <a16:creationId xmlns:a16="http://schemas.microsoft.com/office/drawing/2014/main" id="{9572C881-D638-4592-A1EB-3BBE07CB811E}"/>
              </a:ext>
            </a:extLst>
          </p:cNvPr>
          <p:cNvSpPr txBox="1"/>
          <p:nvPr/>
        </p:nvSpPr>
        <p:spPr>
          <a:xfrm>
            <a:off x="2241199" y="6072150"/>
            <a:ext cx="9308254" cy="369332"/>
          </a:xfrm>
          <a:prstGeom prst="rect">
            <a:avLst/>
          </a:prstGeom>
          <a:noFill/>
        </p:spPr>
        <p:txBody>
          <a:bodyPr wrap="none" lIns="0" rIns="0" rtlCol="0">
            <a:spAutoFit/>
          </a:bodyPr>
          <a:lstStyle/>
          <a:p>
            <a:pPr algn="ctr"/>
            <a:r>
              <a:rPr lang="en-US" i="1" dirty="0"/>
              <a:t>Learning Enhanced Representations for Tabular Data via Neighborhood Propagation</a:t>
            </a:r>
            <a:r>
              <a:rPr lang="en-US" dirty="0"/>
              <a:t>, Du et al., 2022</a:t>
            </a:r>
          </a:p>
        </p:txBody>
      </p:sp>
    </p:spTree>
    <p:extLst>
      <p:ext uri="{BB962C8B-B14F-4D97-AF65-F5344CB8AC3E}">
        <p14:creationId xmlns:p14="http://schemas.microsoft.com/office/powerpoint/2010/main" val="25233353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3D98DE0-BF4B-42B0-BAA8-D4AA912462FE}"/>
              </a:ext>
            </a:extLst>
          </p:cNvPr>
          <p:cNvSpPr>
            <a:spLocks noGrp="1"/>
          </p:cNvSpPr>
          <p:nvPr>
            <p:ph type="sldNum" sz="quarter" idx="4"/>
          </p:nvPr>
        </p:nvSpPr>
        <p:spPr/>
        <p:txBody>
          <a:bodyPr/>
          <a:lstStyle/>
          <a:p>
            <a:fld id="{DC503246-BBCE-4F0A-BCDC-08FC4C52637D}" type="slidenum">
              <a:rPr lang="en-US" smtClean="0"/>
              <a:pPr/>
              <a:t>94</a:t>
            </a:fld>
            <a:endParaRPr lang="en-US" dirty="0"/>
          </a:p>
        </p:txBody>
      </p:sp>
      <p:sp>
        <p:nvSpPr>
          <p:cNvPr id="4" name="标题 3">
            <a:extLst>
              <a:ext uri="{FF2B5EF4-FFF2-40B4-BE49-F238E27FC236}">
                <a16:creationId xmlns:a16="http://schemas.microsoft.com/office/drawing/2014/main" id="{2005F76D-DA82-4DC2-88BA-DFC267868489}"/>
              </a:ext>
            </a:extLst>
          </p:cNvPr>
          <p:cNvSpPr>
            <a:spLocks noGrp="1"/>
          </p:cNvSpPr>
          <p:nvPr>
            <p:ph type="title"/>
          </p:nvPr>
        </p:nvSpPr>
        <p:spPr/>
        <p:txBody>
          <a:bodyPr/>
          <a:lstStyle/>
          <a:p>
            <a:r>
              <a:rPr lang="en-US" dirty="0"/>
              <a:t>Cell-wise graph</a:t>
            </a:r>
          </a:p>
        </p:txBody>
      </p:sp>
      <p:pic>
        <p:nvPicPr>
          <p:cNvPr id="5" name="图片 4">
            <a:extLst>
              <a:ext uri="{FF2B5EF4-FFF2-40B4-BE49-F238E27FC236}">
                <a16:creationId xmlns:a16="http://schemas.microsoft.com/office/drawing/2014/main" id="{5E47D11D-BD06-467B-A83A-83232A14D6F4}"/>
              </a:ext>
            </a:extLst>
          </p:cNvPr>
          <p:cNvPicPr>
            <a:picLocks noChangeAspect="1"/>
          </p:cNvPicPr>
          <p:nvPr/>
        </p:nvPicPr>
        <p:blipFill>
          <a:blip r:embed="rId2"/>
          <a:stretch>
            <a:fillRect/>
          </a:stretch>
        </p:blipFill>
        <p:spPr>
          <a:xfrm>
            <a:off x="1455576" y="1134333"/>
            <a:ext cx="9477972" cy="4589334"/>
          </a:xfrm>
          <a:prstGeom prst="rect">
            <a:avLst/>
          </a:prstGeom>
        </p:spPr>
      </p:pic>
      <p:sp>
        <p:nvSpPr>
          <p:cNvPr id="6" name="文本框 5">
            <a:extLst>
              <a:ext uri="{FF2B5EF4-FFF2-40B4-BE49-F238E27FC236}">
                <a16:creationId xmlns:a16="http://schemas.microsoft.com/office/drawing/2014/main" id="{1E3CD01B-AAB6-46B5-A870-BA620F804E4F}"/>
              </a:ext>
            </a:extLst>
          </p:cNvPr>
          <p:cNvSpPr txBox="1"/>
          <p:nvPr/>
        </p:nvSpPr>
        <p:spPr>
          <a:xfrm>
            <a:off x="2894591" y="5978819"/>
            <a:ext cx="6484955" cy="369332"/>
          </a:xfrm>
          <a:prstGeom prst="rect">
            <a:avLst/>
          </a:prstGeom>
          <a:noFill/>
        </p:spPr>
        <p:txBody>
          <a:bodyPr wrap="square" lIns="0" rIns="0" rtlCol="0">
            <a:spAutoFit/>
          </a:bodyPr>
          <a:lstStyle/>
          <a:p>
            <a:r>
              <a:rPr lang="en-US" u="sng" dirty="0"/>
              <a:t>WWW’23 Tutorial: Graph Neural Networks for Tabular Data Learning</a:t>
            </a:r>
          </a:p>
        </p:txBody>
      </p:sp>
    </p:spTree>
    <p:extLst>
      <p:ext uri="{BB962C8B-B14F-4D97-AF65-F5344CB8AC3E}">
        <p14:creationId xmlns:p14="http://schemas.microsoft.com/office/powerpoint/2010/main" val="145908362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2F8362D-F48F-4AE4-8362-2527F9CB8D6A}"/>
              </a:ext>
            </a:extLst>
          </p:cNvPr>
          <p:cNvSpPr>
            <a:spLocks noGrp="1"/>
          </p:cNvSpPr>
          <p:nvPr>
            <p:ph type="body" sz="quarter" idx="12"/>
          </p:nvPr>
        </p:nvSpPr>
        <p:spPr>
          <a:xfrm>
            <a:off x="2325936" y="1608620"/>
            <a:ext cx="2870355" cy="1077218"/>
          </a:xfrm>
        </p:spPr>
        <p:txBody>
          <a:bodyPr/>
          <a:lstStyle/>
          <a:p>
            <a:r>
              <a:rPr lang="en-US" sz="3200" dirty="0"/>
              <a:t>Schema Discovery </a:t>
            </a:r>
          </a:p>
        </p:txBody>
      </p:sp>
      <p:sp>
        <p:nvSpPr>
          <p:cNvPr id="3" name="文本占位符 2">
            <a:extLst>
              <a:ext uri="{FF2B5EF4-FFF2-40B4-BE49-F238E27FC236}">
                <a16:creationId xmlns:a16="http://schemas.microsoft.com/office/drawing/2014/main" id="{22ECD045-9CDE-4545-B1EE-C168FBAF8B88}"/>
              </a:ext>
            </a:extLst>
          </p:cNvPr>
          <p:cNvSpPr>
            <a:spLocks noGrp="1"/>
          </p:cNvSpPr>
          <p:nvPr>
            <p:ph type="body" sz="quarter" idx="13"/>
          </p:nvPr>
        </p:nvSpPr>
        <p:spPr/>
        <p:txBody>
          <a:bodyPr/>
          <a:lstStyle/>
          <a:p>
            <a:r>
              <a:rPr lang="en-US" dirty="0"/>
              <a:t>01</a:t>
            </a:r>
          </a:p>
        </p:txBody>
      </p:sp>
      <p:sp>
        <p:nvSpPr>
          <p:cNvPr id="5" name="文本占位符 4">
            <a:extLst>
              <a:ext uri="{FF2B5EF4-FFF2-40B4-BE49-F238E27FC236}">
                <a16:creationId xmlns:a16="http://schemas.microsoft.com/office/drawing/2014/main" id="{C577BDB3-1F71-4EBA-A5DA-BAE498FEED8B}"/>
              </a:ext>
            </a:extLst>
          </p:cNvPr>
          <p:cNvSpPr>
            <a:spLocks noGrp="1"/>
          </p:cNvSpPr>
          <p:nvPr>
            <p:ph type="body" sz="quarter" idx="19"/>
          </p:nvPr>
        </p:nvSpPr>
        <p:spPr/>
        <p:txBody>
          <a:bodyPr/>
          <a:lstStyle/>
          <a:p>
            <a:r>
              <a:rPr lang="en-US" dirty="0"/>
              <a:t>03</a:t>
            </a:r>
          </a:p>
        </p:txBody>
      </p:sp>
      <p:sp>
        <p:nvSpPr>
          <p:cNvPr id="8" name="文本占位符 7">
            <a:extLst>
              <a:ext uri="{FF2B5EF4-FFF2-40B4-BE49-F238E27FC236}">
                <a16:creationId xmlns:a16="http://schemas.microsoft.com/office/drawing/2014/main" id="{2B2C14A1-2EC2-4561-A8D3-9B13586BE948}"/>
              </a:ext>
            </a:extLst>
          </p:cNvPr>
          <p:cNvSpPr>
            <a:spLocks noGrp="1"/>
          </p:cNvSpPr>
          <p:nvPr>
            <p:ph type="body" sz="quarter" idx="23"/>
          </p:nvPr>
        </p:nvSpPr>
        <p:spPr/>
        <p:txBody>
          <a:bodyPr/>
          <a:lstStyle/>
          <a:p>
            <a:r>
              <a:rPr lang="en-US" dirty="0"/>
              <a:t>02</a:t>
            </a:r>
          </a:p>
        </p:txBody>
      </p:sp>
      <p:sp>
        <p:nvSpPr>
          <p:cNvPr id="10" name="文本占位符 9">
            <a:extLst>
              <a:ext uri="{FF2B5EF4-FFF2-40B4-BE49-F238E27FC236}">
                <a16:creationId xmlns:a16="http://schemas.microsoft.com/office/drawing/2014/main" id="{6CAF1716-D18F-4A4E-AF92-6C5F2AD829F5}"/>
              </a:ext>
            </a:extLst>
          </p:cNvPr>
          <p:cNvSpPr>
            <a:spLocks noGrp="1"/>
          </p:cNvSpPr>
          <p:nvPr>
            <p:ph type="body" sz="quarter" idx="25"/>
          </p:nvPr>
        </p:nvSpPr>
        <p:spPr/>
        <p:txBody>
          <a:bodyPr/>
          <a:lstStyle/>
          <a:p>
            <a:r>
              <a:rPr lang="en-US" dirty="0">
                <a:solidFill>
                  <a:schemeClr val="accent3">
                    <a:lumMod val="20000"/>
                    <a:lumOff val="80000"/>
                  </a:schemeClr>
                </a:solidFill>
              </a:rPr>
              <a:t>04</a:t>
            </a:r>
          </a:p>
        </p:txBody>
      </p:sp>
      <p:sp>
        <p:nvSpPr>
          <p:cNvPr id="11" name="灯片编号占位符 10">
            <a:extLst>
              <a:ext uri="{FF2B5EF4-FFF2-40B4-BE49-F238E27FC236}">
                <a16:creationId xmlns:a16="http://schemas.microsoft.com/office/drawing/2014/main" id="{F527E223-1D11-4B29-A194-3850ADE5FEDB}"/>
              </a:ext>
            </a:extLst>
          </p:cNvPr>
          <p:cNvSpPr>
            <a:spLocks noGrp="1"/>
          </p:cNvSpPr>
          <p:nvPr>
            <p:ph type="sldNum" sz="quarter" idx="4"/>
          </p:nvPr>
        </p:nvSpPr>
        <p:spPr/>
        <p:txBody>
          <a:bodyPr/>
          <a:lstStyle/>
          <a:p>
            <a:fld id="{DC503246-BBCE-4F0A-BCDC-08FC4C52637D}" type="slidenum">
              <a:rPr lang="en-US" smtClean="0"/>
              <a:pPr/>
              <a:t>95</a:t>
            </a:fld>
            <a:endParaRPr lang="en-US"/>
          </a:p>
        </p:txBody>
      </p:sp>
      <p:sp>
        <p:nvSpPr>
          <p:cNvPr id="12" name="文本占位符 1">
            <a:extLst>
              <a:ext uri="{FF2B5EF4-FFF2-40B4-BE49-F238E27FC236}">
                <a16:creationId xmlns:a16="http://schemas.microsoft.com/office/drawing/2014/main" id="{9CDCF9F2-C588-477E-A1EC-765D34575499}"/>
              </a:ext>
            </a:extLst>
          </p:cNvPr>
          <p:cNvSpPr txBox="1">
            <a:spLocks/>
          </p:cNvSpPr>
          <p:nvPr/>
        </p:nvSpPr>
        <p:spPr>
          <a:xfrm>
            <a:off x="8153851" y="1614674"/>
            <a:ext cx="2870355" cy="1077218"/>
          </a:xfrm>
          <a:prstGeom prst="rect">
            <a:avLst/>
          </a:prstGeom>
        </p:spPr>
        <p:txBody>
          <a:bodyPr vert="horz" wrap="square" lIns="0" tIns="45720" rIns="0" bIns="45720" rtlCol="0" anchor="b">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000" b="0" i="0" kern="1200">
                <a:solidFill>
                  <a:schemeClr val="tx1"/>
                </a:solidFill>
                <a:latin typeface="+mn-lt"/>
                <a:ea typeface="Amazon Ember Display" panose="020F0603020204020204" pitchFamily="34" charset="0"/>
                <a:cs typeface="Amazon Ember Display" panose="020F0603020204020204" pitchFamily="34" charset="0"/>
              </a:defRPr>
            </a:lvl1pPr>
            <a:lvl2pPr marL="228600" indent="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9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sz="3200" dirty="0"/>
              <a:t>Graph Construction</a:t>
            </a:r>
          </a:p>
        </p:txBody>
      </p:sp>
      <p:sp>
        <p:nvSpPr>
          <p:cNvPr id="13" name="文本占位符 1">
            <a:extLst>
              <a:ext uri="{FF2B5EF4-FFF2-40B4-BE49-F238E27FC236}">
                <a16:creationId xmlns:a16="http://schemas.microsoft.com/office/drawing/2014/main" id="{F5C90F5D-725A-4D03-8401-CAA2AD99B541}"/>
              </a:ext>
            </a:extLst>
          </p:cNvPr>
          <p:cNvSpPr txBox="1">
            <a:spLocks/>
          </p:cNvSpPr>
          <p:nvPr/>
        </p:nvSpPr>
        <p:spPr>
          <a:xfrm>
            <a:off x="2325936" y="4352253"/>
            <a:ext cx="2870355" cy="1077218"/>
          </a:xfrm>
          <a:prstGeom prst="rect">
            <a:avLst/>
          </a:prstGeom>
        </p:spPr>
        <p:txBody>
          <a:bodyPr vert="horz" wrap="square" lIns="0" tIns="45720" rIns="0" bIns="45720" rtlCol="0" anchor="b">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000" b="0" i="0" kern="1200">
                <a:solidFill>
                  <a:schemeClr val="tx1"/>
                </a:solidFill>
                <a:latin typeface="+mn-lt"/>
                <a:ea typeface="Amazon Ember Display" panose="020F0603020204020204" pitchFamily="34" charset="0"/>
                <a:cs typeface="Amazon Ember Display" panose="020F0603020204020204" pitchFamily="34" charset="0"/>
              </a:defRPr>
            </a:lvl1pPr>
            <a:lvl2pPr marL="228600" indent="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9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sz="3200" dirty="0"/>
              <a:t>Predictive Architecture</a:t>
            </a:r>
          </a:p>
        </p:txBody>
      </p:sp>
      <p:sp>
        <p:nvSpPr>
          <p:cNvPr id="14" name="文本占位符 1">
            <a:extLst>
              <a:ext uri="{FF2B5EF4-FFF2-40B4-BE49-F238E27FC236}">
                <a16:creationId xmlns:a16="http://schemas.microsoft.com/office/drawing/2014/main" id="{E1F3F7B2-1E9B-49B2-9B31-F31C5E1AF3F9}"/>
              </a:ext>
            </a:extLst>
          </p:cNvPr>
          <p:cNvSpPr txBox="1">
            <a:spLocks/>
          </p:cNvSpPr>
          <p:nvPr/>
        </p:nvSpPr>
        <p:spPr>
          <a:xfrm>
            <a:off x="8153851" y="4352253"/>
            <a:ext cx="2870355" cy="1077218"/>
          </a:xfrm>
          <a:prstGeom prst="rect">
            <a:avLst/>
          </a:prstGeom>
        </p:spPr>
        <p:txBody>
          <a:bodyPr vert="horz" wrap="square" lIns="0" tIns="45720" rIns="0" bIns="45720" rtlCol="0" anchor="b">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000" b="0" i="0" kern="1200">
                <a:solidFill>
                  <a:schemeClr val="tx1"/>
                </a:solidFill>
                <a:latin typeface="+mn-lt"/>
                <a:ea typeface="Amazon Ember Display" panose="020F0603020204020204" pitchFamily="34" charset="0"/>
                <a:cs typeface="Amazon Ember Display" panose="020F0603020204020204" pitchFamily="34" charset="0"/>
              </a:defRPr>
            </a:lvl1pPr>
            <a:lvl2pPr marL="228600" indent="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9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sz="3200" dirty="0">
                <a:solidFill>
                  <a:schemeClr val="bg1">
                    <a:lumMod val="85000"/>
                  </a:schemeClr>
                </a:solidFill>
              </a:rPr>
              <a:t>Resources</a:t>
            </a:r>
            <a:r>
              <a:rPr lang="en-US" sz="3200" dirty="0"/>
              <a:t> </a:t>
            </a:r>
            <a:r>
              <a:rPr lang="en-US" sz="3200" dirty="0">
                <a:solidFill>
                  <a:schemeClr val="bg1">
                    <a:lumMod val="85000"/>
                  </a:schemeClr>
                </a:solidFill>
              </a:rPr>
              <a:t>&amp;</a:t>
            </a:r>
            <a:r>
              <a:rPr lang="en-US" sz="3200" dirty="0"/>
              <a:t> </a:t>
            </a:r>
            <a:r>
              <a:rPr lang="en-US" sz="3200" dirty="0">
                <a:solidFill>
                  <a:schemeClr val="bg1">
                    <a:lumMod val="85000"/>
                  </a:schemeClr>
                </a:solidFill>
              </a:rPr>
              <a:t>Future</a:t>
            </a:r>
            <a:r>
              <a:rPr lang="en-US" sz="3200" dirty="0"/>
              <a:t> </a:t>
            </a:r>
            <a:r>
              <a:rPr lang="en-US" sz="3200" dirty="0">
                <a:solidFill>
                  <a:schemeClr val="bg1">
                    <a:lumMod val="85000"/>
                  </a:schemeClr>
                </a:solidFill>
              </a:rPr>
              <a:t>Directions</a:t>
            </a:r>
          </a:p>
        </p:txBody>
      </p:sp>
    </p:spTree>
    <p:extLst>
      <p:ext uri="{BB962C8B-B14F-4D97-AF65-F5344CB8AC3E}">
        <p14:creationId xmlns:p14="http://schemas.microsoft.com/office/powerpoint/2010/main" val="401612604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B73EB0-D423-4E1D-9B3B-ED25F0367C0C}"/>
              </a:ext>
            </a:extLst>
          </p:cNvPr>
          <p:cNvSpPr>
            <a:spLocks noGrp="1"/>
          </p:cNvSpPr>
          <p:nvPr>
            <p:ph type="sldNum" sz="quarter" idx="4"/>
          </p:nvPr>
        </p:nvSpPr>
        <p:spPr/>
        <p:txBody>
          <a:bodyPr/>
          <a:lstStyle/>
          <a:p>
            <a:fld id="{DC503246-BBCE-4F0A-BCDC-08FC4C52637D}" type="slidenum">
              <a:rPr lang="en-US" smtClean="0"/>
              <a:pPr/>
              <a:t>96</a:t>
            </a:fld>
            <a:endParaRPr lang="en-US"/>
          </a:p>
        </p:txBody>
      </p:sp>
      <p:sp>
        <p:nvSpPr>
          <p:cNvPr id="4" name="Title 3">
            <a:extLst>
              <a:ext uri="{FF2B5EF4-FFF2-40B4-BE49-F238E27FC236}">
                <a16:creationId xmlns:a16="http://schemas.microsoft.com/office/drawing/2014/main" id="{F432EE21-07A2-40AD-B965-8874838FC78A}"/>
              </a:ext>
            </a:extLst>
          </p:cNvPr>
          <p:cNvSpPr>
            <a:spLocks noGrp="1"/>
          </p:cNvSpPr>
          <p:nvPr>
            <p:ph type="title"/>
          </p:nvPr>
        </p:nvSpPr>
        <p:spPr/>
        <p:txBody>
          <a:bodyPr/>
          <a:lstStyle/>
          <a:p>
            <a:r>
              <a:rPr lang="en-US" dirty="0"/>
              <a:t>Predictive task on RDB</a:t>
            </a:r>
          </a:p>
        </p:txBody>
      </p:sp>
      <p:graphicFrame>
        <p:nvGraphicFramePr>
          <p:cNvPr id="7" name="表格 4">
            <a:extLst>
              <a:ext uri="{FF2B5EF4-FFF2-40B4-BE49-F238E27FC236}">
                <a16:creationId xmlns:a16="http://schemas.microsoft.com/office/drawing/2014/main" id="{D5D4CC61-55AC-43BB-9B23-881E10E1A0EF}"/>
              </a:ext>
            </a:extLst>
          </p:cNvPr>
          <p:cNvGraphicFramePr>
            <a:graphicFrameLocks noGrp="1"/>
          </p:cNvGraphicFramePr>
          <p:nvPr/>
        </p:nvGraphicFramePr>
        <p:xfrm>
          <a:off x="6564052" y="1503230"/>
          <a:ext cx="3108164" cy="1554480"/>
        </p:xfrm>
        <a:graphic>
          <a:graphicData uri="http://schemas.openxmlformats.org/drawingml/2006/table">
            <a:tbl>
              <a:tblPr firstRow="1" bandRow="1">
                <a:tableStyleId>{91EBBBCC-DAD2-459C-BE2E-F6DE35CF9A28}</a:tableStyleId>
              </a:tblPr>
              <a:tblGrid>
                <a:gridCol w="777041">
                  <a:extLst>
                    <a:ext uri="{9D8B030D-6E8A-4147-A177-3AD203B41FA5}">
                      <a16:colId xmlns:a16="http://schemas.microsoft.com/office/drawing/2014/main" val="2620867882"/>
                    </a:ext>
                  </a:extLst>
                </a:gridCol>
                <a:gridCol w="777041">
                  <a:extLst>
                    <a:ext uri="{9D8B030D-6E8A-4147-A177-3AD203B41FA5}">
                      <a16:colId xmlns:a16="http://schemas.microsoft.com/office/drawing/2014/main" val="2322188597"/>
                    </a:ext>
                  </a:extLst>
                </a:gridCol>
                <a:gridCol w="777041">
                  <a:extLst>
                    <a:ext uri="{9D8B030D-6E8A-4147-A177-3AD203B41FA5}">
                      <a16:colId xmlns:a16="http://schemas.microsoft.com/office/drawing/2014/main" val="1068284410"/>
                    </a:ext>
                  </a:extLst>
                </a:gridCol>
                <a:gridCol w="777041">
                  <a:extLst>
                    <a:ext uri="{9D8B030D-6E8A-4147-A177-3AD203B41FA5}">
                      <a16:colId xmlns:a16="http://schemas.microsoft.com/office/drawing/2014/main" val="134630685"/>
                    </a:ext>
                  </a:extLst>
                </a:gridCol>
              </a:tblGrid>
              <a:tr h="250759">
                <a:tc gridSpan="4">
                  <a:txBody>
                    <a:bodyPr/>
                    <a:lstStyle/>
                    <a:p>
                      <a:pPr algn="ctr"/>
                      <a:r>
                        <a:rPr lang="en-US" altLang="zh-CN" sz="1200" dirty="0" err="1"/>
                        <a:t>FraudulentUsers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Country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IsFraud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True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False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False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84581147"/>
                  </a:ext>
                </a:extLst>
              </a:tr>
              <a:tr h="208966">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Japan</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57743360"/>
                  </a:ext>
                </a:extLst>
              </a:tr>
            </a:tbl>
          </a:graphicData>
        </a:graphic>
      </p:graphicFrame>
      <p:graphicFrame>
        <p:nvGraphicFramePr>
          <p:cNvPr id="8" name="表格 4">
            <a:extLst>
              <a:ext uri="{FF2B5EF4-FFF2-40B4-BE49-F238E27FC236}">
                <a16:creationId xmlns:a16="http://schemas.microsoft.com/office/drawing/2014/main" id="{9814B7F9-8441-42FB-880E-3B5F3CEA8983}"/>
              </a:ext>
            </a:extLst>
          </p:cNvPr>
          <p:cNvGraphicFramePr>
            <a:graphicFrameLocks noGrp="1"/>
          </p:cNvGraphicFramePr>
          <p:nvPr/>
        </p:nvGraphicFramePr>
        <p:xfrm>
          <a:off x="1528360" y="1401532"/>
          <a:ext cx="3816425" cy="1554480"/>
        </p:xfrm>
        <a:graphic>
          <a:graphicData uri="http://schemas.openxmlformats.org/drawingml/2006/table">
            <a:tbl>
              <a:tblPr firstRow="1" bandRow="1">
                <a:tableStyleId>{91EBBBCC-DAD2-459C-BE2E-F6DE35CF9A28}</a:tableStyleId>
              </a:tblPr>
              <a:tblGrid>
                <a:gridCol w="763285">
                  <a:extLst>
                    <a:ext uri="{9D8B030D-6E8A-4147-A177-3AD203B41FA5}">
                      <a16:colId xmlns:a16="http://schemas.microsoft.com/office/drawing/2014/main" val="2620867882"/>
                    </a:ext>
                  </a:extLst>
                </a:gridCol>
                <a:gridCol w="763285">
                  <a:extLst>
                    <a:ext uri="{9D8B030D-6E8A-4147-A177-3AD203B41FA5}">
                      <a16:colId xmlns:a16="http://schemas.microsoft.com/office/drawing/2014/main" val="2322188597"/>
                    </a:ext>
                  </a:extLst>
                </a:gridCol>
                <a:gridCol w="763285">
                  <a:extLst>
                    <a:ext uri="{9D8B030D-6E8A-4147-A177-3AD203B41FA5}">
                      <a16:colId xmlns:a16="http://schemas.microsoft.com/office/drawing/2014/main" val="134630685"/>
                    </a:ext>
                  </a:extLst>
                </a:gridCol>
                <a:gridCol w="763285">
                  <a:extLst>
                    <a:ext uri="{9D8B030D-6E8A-4147-A177-3AD203B41FA5}">
                      <a16:colId xmlns:a16="http://schemas.microsoft.com/office/drawing/2014/main" val="329182359"/>
                    </a:ext>
                  </a:extLst>
                </a:gridCol>
                <a:gridCol w="763285">
                  <a:extLst>
                    <a:ext uri="{9D8B030D-6E8A-4147-A177-3AD203B41FA5}">
                      <a16:colId xmlns:a16="http://schemas.microsoft.com/office/drawing/2014/main" val="2969143317"/>
                    </a:ext>
                  </a:extLst>
                </a:gridCol>
              </a:tblGrid>
              <a:tr h="250759">
                <a:tc gridSpan="5">
                  <a:txBody>
                    <a:bodyPr/>
                    <a:lstStyle/>
                    <a:p>
                      <a:pPr algn="ctr"/>
                      <a:r>
                        <a:rPr lang="en-US" altLang="zh-CN" sz="1200" dirty="0" err="1"/>
                        <a:t>MobileInfo</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OS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AppVer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IP</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Android 13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2002/05/09</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7743360"/>
                  </a:ext>
                </a:extLst>
              </a:tr>
            </a:tbl>
          </a:graphicData>
        </a:graphic>
      </p:graphicFrame>
      <p:graphicFrame>
        <p:nvGraphicFramePr>
          <p:cNvPr id="9" name="表格 5">
            <a:extLst>
              <a:ext uri="{FF2B5EF4-FFF2-40B4-BE49-F238E27FC236}">
                <a16:creationId xmlns:a16="http://schemas.microsoft.com/office/drawing/2014/main" id="{32ABB0EA-52B9-45BB-9F6D-9EDD4A381D2C}"/>
              </a:ext>
            </a:extLst>
          </p:cNvPr>
          <p:cNvGraphicFramePr>
            <a:graphicFrameLocks noGrp="1"/>
          </p:cNvGraphicFramePr>
          <p:nvPr/>
        </p:nvGraphicFramePr>
        <p:xfrm>
          <a:off x="1528360" y="4023286"/>
          <a:ext cx="3456384" cy="1341120"/>
        </p:xfrm>
        <a:graphic>
          <a:graphicData uri="http://schemas.openxmlformats.org/drawingml/2006/table">
            <a:tbl>
              <a:tblPr firstRow="1" bandRow="1">
                <a:tableStyleId>{91EBBBCC-DAD2-459C-BE2E-F6DE35CF9A28}</a:tableStyleId>
              </a:tblPr>
              <a:tblGrid>
                <a:gridCol w="864096">
                  <a:extLst>
                    <a:ext uri="{9D8B030D-6E8A-4147-A177-3AD203B41FA5}">
                      <a16:colId xmlns:a16="http://schemas.microsoft.com/office/drawing/2014/main" val="2620867882"/>
                    </a:ext>
                  </a:extLst>
                </a:gridCol>
                <a:gridCol w="864096">
                  <a:extLst>
                    <a:ext uri="{9D8B030D-6E8A-4147-A177-3AD203B41FA5}">
                      <a16:colId xmlns:a16="http://schemas.microsoft.com/office/drawing/2014/main" val="2322188597"/>
                    </a:ext>
                  </a:extLst>
                </a:gridCol>
                <a:gridCol w="864096">
                  <a:extLst>
                    <a:ext uri="{9D8B030D-6E8A-4147-A177-3AD203B41FA5}">
                      <a16:colId xmlns:a16="http://schemas.microsoft.com/office/drawing/2014/main" val="134630685"/>
                    </a:ext>
                  </a:extLst>
                </a:gridCol>
                <a:gridCol w="864096">
                  <a:extLst>
                    <a:ext uri="{9D8B030D-6E8A-4147-A177-3AD203B41FA5}">
                      <a16:colId xmlns:a16="http://schemas.microsoft.com/office/drawing/2014/main" val="329182359"/>
                    </a:ext>
                  </a:extLst>
                </a:gridCol>
              </a:tblGrid>
              <a:tr h="250759">
                <a:tc gridSpan="4">
                  <a:txBody>
                    <a:bodyPr/>
                    <a:lstStyle/>
                    <a:p>
                      <a:pPr algn="ctr"/>
                      <a:r>
                        <a:rPr lang="en-US" altLang="zh-CN" sz="1200" dirty="0" err="1"/>
                        <a:t>CreditCard</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CardNumber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ExpiryDate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2006/04/08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2005/03/27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2006/09/12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2007/12/11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0" name="表格 7">
            <a:extLst>
              <a:ext uri="{FF2B5EF4-FFF2-40B4-BE49-F238E27FC236}">
                <a16:creationId xmlns:a16="http://schemas.microsoft.com/office/drawing/2014/main" id="{97B03748-26D4-4789-9BAB-46F1F923D320}"/>
              </a:ext>
            </a:extLst>
          </p:cNvPr>
          <p:cNvGraphicFramePr>
            <a:graphicFrameLocks noGrp="1"/>
          </p:cNvGraphicFramePr>
          <p:nvPr/>
        </p:nvGraphicFramePr>
        <p:xfrm>
          <a:off x="6096000" y="4056265"/>
          <a:ext cx="4103270" cy="1344293"/>
        </p:xfrm>
        <a:graphic>
          <a:graphicData uri="http://schemas.openxmlformats.org/drawingml/2006/table">
            <a:tbl>
              <a:tblPr firstRow="1" bandRow="1">
                <a:tableStyleId>{91EBBBCC-DAD2-459C-BE2E-F6DE35CF9A28}</a:tableStyleId>
              </a:tblPr>
              <a:tblGrid>
                <a:gridCol w="820654">
                  <a:extLst>
                    <a:ext uri="{9D8B030D-6E8A-4147-A177-3AD203B41FA5}">
                      <a16:colId xmlns:a16="http://schemas.microsoft.com/office/drawing/2014/main" val="2620867882"/>
                    </a:ext>
                  </a:extLst>
                </a:gridCol>
                <a:gridCol w="820654">
                  <a:extLst>
                    <a:ext uri="{9D8B030D-6E8A-4147-A177-3AD203B41FA5}">
                      <a16:colId xmlns:a16="http://schemas.microsoft.com/office/drawing/2014/main" val="2322188597"/>
                    </a:ext>
                  </a:extLst>
                </a:gridCol>
                <a:gridCol w="820654">
                  <a:extLst>
                    <a:ext uri="{9D8B030D-6E8A-4147-A177-3AD203B41FA5}">
                      <a16:colId xmlns:a16="http://schemas.microsoft.com/office/drawing/2014/main" val="134630685"/>
                    </a:ext>
                  </a:extLst>
                </a:gridCol>
                <a:gridCol w="820654">
                  <a:extLst>
                    <a:ext uri="{9D8B030D-6E8A-4147-A177-3AD203B41FA5}">
                      <a16:colId xmlns:a16="http://schemas.microsoft.com/office/drawing/2014/main" val="329182359"/>
                    </a:ext>
                  </a:extLst>
                </a:gridCol>
                <a:gridCol w="820654">
                  <a:extLst>
                    <a:ext uri="{9D8B030D-6E8A-4147-A177-3AD203B41FA5}">
                      <a16:colId xmlns:a16="http://schemas.microsoft.com/office/drawing/2014/main" val="2969143317"/>
                    </a:ext>
                  </a:extLst>
                </a:gridCol>
              </a:tblGrid>
              <a:tr h="250759">
                <a:tc gridSpan="5">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sp>
        <p:nvSpPr>
          <p:cNvPr id="24" name="TextBox 23">
            <a:extLst>
              <a:ext uri="{FF2B5EF4-FFF2-40B4-BE49-F238E27FC236}">
                <a16:creationId xmlns:a16="http://schemas.microsoft.com/office/drawing/2014/main" id="{035F4E85-85A7-462D-BAA1-0115DF3615E0}"/>
              </a:ext>
            </a:extLst>
          </p:cNvPr>
          <p:cNvSpPr txBox="1"/>
          <p:nvPr/>
        </p:nvSpPr>
        <p:spPr>
          <a:xfrm>
            <a:off x="7427555" y="1068792"/>
            <a:ext cx="1440160" cy="369332"/>
          </a:xfrm>
          <a:prstGeom prst="rect">
            <a:avLst/>
          </a:prstGeom>
          <a:noFill/>
        </p:spPr>
        <p:txBody>
          <a:bodyPr wrap="square" rtlCol="0">
            <a:spAutoFit/>
          </a:bodyPr>
          <a:lstStyle/>
          <a:p>
            <a:r>
              <a:rPr lang="en-US" dirty="0">
                <a:solidFill>
                  <a:srgbClr val="FF0000"/>
                </a:solidFill>
              </a:rPr>
              <a:t>Target Table</a:t>
            </a:r>
          </a:p>
        </p:txBody>
      </p:sp>
      <p:sp>
        <p:nvSpPr>
          <p:cNvPr id="25" name="TextBox 24">
            <a:extLst>
              <a:ext uri="{FF2B5EF4-FFF2-40B4-BE49-F238E27FC236}">
                <a16:creationId xmlns:a16="http://schemas.microsoft.com/office/drawing/2014/main" id="{387085F6-0DD7-4782-BD9B-9E84EF875DD5}"/>
              </a:ext>
            </a:extLst>
          </p:cNvPr>
          <p:cNvSpPr txBox="1"/>
          <p:nvPr/>
        </p:nvSpPr>
        <p:spPr>
          <a:xfrm>
            <a:off x="9163489" y="901294"/>
            <a:ext cx="1671821" cy="338554"/>
          </a:xfrm>
          <a:prstGeom prst="rect">
            <a:avLst/>
          </a:prstGeom>
          <a:noFill/>
        </p:spPr>
        <p:txBody>
          <a:bodyPr wrap="square" rtlCol="0">
            <a:spAutoFit/>
          </a:bodyPr>
          <a:lstStyle/>
          <a:p>
            <a:pPr algn="ctr"/>
            <a:r>
              <a:rPr lang="en-US" sz="1600" dirty="0">
                <a:solidFill>
                  <a:srgbClr val="FF0000"/>
                </a:solidFill>
              </a:rPr>
              <a:t>Target Column</a:t>
            </a:r>
          </a:p>
        </p:txBody>
      </p:sp>
      <p:cxnSp>
        <p:nvCxnSpPr>
          <p:cNvPr id="26" name="直接箭头连接符 11">
            <a:extLst>
              <a:ext uri="{FF2B5EF4-FFF2-40B4-BE49-F238E27FC236}">
                <a16:creationId xmlns:a16="http://schemas.microsoft.com/office/drawing/2014/main" id="{F5640116-BB48-4F3E-A2A7-BDD395BA3680}"/>
              </a:ext>
            </a:extLst>
          </p:cNvPr>
          <p:cNvCxnSpPr>
            <a:cxnSpLocks/>
          </p:cNvCxnSpPr>
          <p:nvPr/>
        </p:nvCxnSpPr>
        <p:spPr bwMode="auto">
          <a:xfrm flipH="1">
            <a:off x="9535886" y="1253458"/>
            <a:ext cx="401216" cy="584673"/>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15" name="直接箭头连接符 11">
            <a:extLst>
              <a:ext uri="{FF2B5EF4-FFF2-40B4-BE49-F238E27FC236}">
                <a16:creationId xmlns:a16="http://schemas.microsoft.com/office/drawing/2014/main" id="{BDBD7C10-ECC3-4978-8EB8-A726728C0A8C}"/>
              </a:ext>
            </a:extLst>
          </p:cNvPr>
          <p:cNvCxnSpPr>
            <a:cxnSpLocks/>
          </p:cNvCxnSpPr>
          <p:nvPr/>
        </p:nvCxnSpPr>
        <p:spPr bwMode="auto">
          <a:xfrm flipH="1" flipV="1">
            <a:off x="9604052" y="2765373"/>
            <a:ext cx="595218" cy="327628"/>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18" name="直接箭头连接符 11">
            <a:extLst>
              <a:ext uri="{FF2B5EF4-FFF2-40B4-BE49-F238E27FC236}">
                <a16:creationId xmlns:a16="http://schemas.microsoft.com/office/drawing/2014/main" id="{63581555-CD10-4013-97B2-812360A27D43}"/>
              </a:ext>
            </a:extLst>
          </p:cNvPr>
          <p:cNvCxnSpPr>
            <a:cxnSpLocks/>
          </p:cNvCxnSpPr>
          <p:nvPr/>
        </p:nvCxnSpPr>
        <p:spPr bwMode="auto">
          <a:xfrm flipH="1" flipV="1">
            <a:off x="9604052" y="2956012"/>
            <a:ext cx="595218" cy="15266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21" name="TextBox 24">
            <a:extLst>
              <a:ext uri="{FF2B5EF4-FFF2-40B4-BE49-F238E27FC236}">
                <a16:creationId xmlns:a16="http://schemas.microsoft.com/office/drawing/2014/main" id="{CC0C6E25-3A52-4220-9EC4-8B92C29DB3C5}"/>
              </a:ext>
            </a:extLst>
          </p:cNvPr>
          <p:cNvSpPr txBox="1"/>
          <p:nvPr/>
        </p:nvSpPr>
        <p:spPr>
          <a:xfrm>
            <a:off x="10177279" y="3027499"/>
            <a:ext cx="1671821" cy="338554"/>
          </a:xfrm>
          <a:prstGeom prst="rect">
            <a:avLst/>
          </a:prstGeom>
          <a:noFill/>
        </p:spPr>
        <p:txBody>
          <a:bodyPr wrap="square" rtlCol="0">
            <a:spAutoFit/>
          </a:bodyPr>
          <a:lstStyle/>
          <a:p>
            <a:pPr algn="ctr"/>
            <a:r>
              <a:rPr lang="en-US" sz="1600" dirty="0">
                <a:solidFill>
                  <a:srgbClr val="FF0000"/>
                </a:solidFill>
              </a:rPr>
              <a:t>Values to predict</a:t>
            </a:r>
          </a:p>
        </p:txBody>
      </p:sp>
    </p:spTree>
    <p:extLst>
      <p:ext uri="{BB962C8B-B14F-4D97-AF65-F5344CB8AC3E}">
        <p14:creationId xmlns:p14="http://schemas.microsoft.com/office/powerpoint/2010/main" val="329302500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6294B8B9-AC2F-4043-80D9-903AA99DED50}"/>
              </a:ext>
            </a:extLst>
          </p:cNvPr>
          <p:cNvCxnSpPr>
            <a:cxnSpLocks/>
          </p:cNvCxnSpPr>
          <p:nvPr/>
        </p:nvCxnSpPr>
        <p:spPr bwMode="auto">
          <a:xfrm>
            <a:off x="11145560" y="2921567"/>
            <a:ext cx="351040" cy="0"/>
          </a:xfrm>
          <a:prstGeom prst="straightConnector1">
            <a:avLst/>
          </a:prstGeom>
          <a:solidFill>
            <a:schemeClr val="accent1"/>
          </a:solidFill>
          <a:ln w="28575" cap="flat" cmpd="sng" algn="ctr">
            <a:solidFill>
              <a:srgbClr val="FF6969"/>
            </a:solidFill>
            <a:prstDash val="solid"/>
            <a:round/>
            <a:headEnd type="none" w="med" len="med"/>
            <a:tailEnd type="arrow"/>
          </a:ln>
          <a:effectLst/>
        </p:spPr>
      </p:cxnSp>
      <p:sp>
        <p:nvSpPr>
          <p:cNvPr id="3" name="Slide Number Placeholder 2">
            <a:extLst>
              <a:ext uri="{FF2B5EF4-FFF2-40B4-BE49-F238E27FC236}">
                <a16:creationId xmlns:a16="http://schemas.microsoft.com/office/drawing/2014/main" id="{BDAB5E45-5569-48C3-B845-8511CDB9B28B}"/>
              </a:ext>
            </a:extLst>
          </p:cNvPr>
          <p:cNvSpPr>
            <a:spLocks noGrp="1"/>
          </p:cNvSpPr>
          <p:nvPr>
            <p:ph type="sldNum" sz="quarter" idx="4"/>
          </p:nvPr>
        </p:nvSpPr>
        <p:spPr/>
        <p:txBody>
          <a:bodyPr/>
          <a:lstStyle/>
          <a:p>
            <a:fld id="{DC503246-BBCE-4F0A-BCDC-08FC4C52637D}" type="slidenum">
              <a:rPr lang="en-US" smtClean="0"/>
              <a:pPr/>
              <a:t>97</a:t>
            </a:fld>
            <a:endParaRPr lang="en-US"/>
          </a:p>
        </p:txBody>
      </p:sp>
      <p:sp>
        <p:nvSpPr>
          <p:cNvPr id="4" name="Title 3">
            <a:extLst>
              <a:ext uri="{FF2B5EF4-FFF2-40B4-BE49-F238E27FC236}">
                <a16:creationId xmlns:a16="http://schemas.microsoft.com/office/drawing/2014/main" id="{5ACF6D3B-AF7D-406D-B617-B8A135C2C611}"/>
              </a:ext>
            </a:extLst>
          </p:cNvPr>
          <p:cNvSpPr>
            <a:spLocks noGrp="1"/>
          </p:cNvSpPr>
          <p:nvPr>
            <p:ph type="title"/>
          </p:nvPr>
        </p:nvSpPr>
        <p:spPr/>
        <p:txBody>
          <a:bodyPr/>
          <a:lstStyle/>
          <a:p>
            <a:r>
              <a:rPr lang="en-US" dirty="0"/>
              <a:t>Single-table prediction</a:t>
            </a:r>
          </a:p>
        </p:txBody>
      </p:sp>
      <p:graphicFrame>
        <p:nvGraphicFramePr>
          <p:cNvPr id="5" name="表格 4">
            <a:extLst>
              <a:ext uri="{FF2B5EF4-FFF2-40B4-BE49-F238E27FC236}">
                <a16:creationId xmlns:a16="http://schemas.microsoft.com/office/drawing/2014/main" id="{5BEBC558-B5AE-4584-A3C1-091C1D80A82A}"/>
              </a:ext>
            </a:extLst>
          </p:cNvPr>
          <p:cNvGraphicFramePr>
            <a:graphicFrameLocks noGrp="1"/>
          </p:cNvGraphicFramePr>
          <p:nvPr/>
        </p:nvGraphicFramePr>
        <p:xfrm>
          <a:off x="8184232" y="1649046"/>
          <a:ext cx="3108164" cy="1554480"/>
        </p:xfrm>
        <a:graphic>
          <a:graphicData uri="http://schemas.openxmlformats.org/drawingml/2006/table">
            <a:tbl>
              <a:tblPr firstRow="1" bandRow="1">
                <a:tableStyleId>{91EBBBCC-DAD2-459C-BE2E-F6DE35CF9A28}</a:tableStyleId>
              </a:tblPr>
              <a:tblGrid>
                <a:gridCol w="777041">
                  <a:extLst>
                    <a:ext uri="{9D8B030D-6E8A-4147-A177-3AD203B41FA5}">
                      <a16:colId xmlns:a16="http://schemas.microsoft.com/office/drawing/2014/main" val="2620867882"/>
                    </a:ext>
                  </a:extLst>
                </a:gridCol>
                <a:gridCol w="777041">
                  <a:extLst>
                    <a:ext uri="{9D8B030D-6E8A-4147-A177-3AD203B41FA5}">
                      <a16:colId xmlns:a16="http://schemas.microsoft.com/office/drawing/2014/main" val="2322188597"/>
                    </a:ext>
                  </a:extLst>
                </a:gridCol>
                <a:gridCol w="777041">
                  <a:extLst>
                    <a:ext uri="{9D8B030D-6E8A-4147-A177-3AD203B41FA5}">
                      <a16:colId xmlns:a16="http://schemas.microsoft.com/office/drawing/2014/main" val="1068284410"/>
                    </a:ext>
                  </a:extLst>
                </a:gridCol>
                <a:gridCol w="777041">
                  <a:extLst>
                    <a:ext uri="{9D8B030D-6E8A-4147-A177-3AD203B41FA5}">
                      <a16:colId xmlns:a16="http://schemas.microsoft.com/office/drawing/2014/main" val="134630685"/>
                    </a:ext>
                  </a:extLst>
                </a:gridCol>
              </a:tblGrid>
              <a:tr h="250759">
                <a:tc gridSpan="4">
                  <a:txBody>
                    <a:bodyPr/>
                    <a:lstStyle/>
                    <a:p>
                      <a:pPr algn="ctr"/>
                      <a:r>
                        <a:rPr lang="en-US" altLang="zh-CN" sz="1200" dirty="0" err="1"/>
                        <a:t>FraudulentUsers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Country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IsFraud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True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False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False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5066815"/>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CN" sz="800" dirty="0"/>
                        <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CN" sz="800" dirty="0"/>
                        <a: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DBD"/>
                    </a:solidFill>
                  </a:tcPr>
                </a:tc>
                <a:extLst>
                  <a:ext uri="{0D108BD9-81ED-4DB2-BD59-A6C34878D82A}">
                    <a16:rowId xmlns:a16="http://schemas.microsoft.com/office/drawing/2014/main" val="1484581147"/>
                  </a:ext>
                </a:extLst>
              </a:tr>
              <a:tr h="208966">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Japan</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7743360"/>
                  </a:ext>
                </a:extLst>
              </a:tr>
            </a:tbl>
          </a:graphicData>
        </a:graphic>
      </p:graphicFrame>
      <mc:AlternateContent xmlns:mc="http://schemas.openxmlformats.org/markup-compatibility/2006" xmlns:a14="http://schemas.microsoft.com/office/drawing/2010/main">
        <mc:Choice Requires="a14">
          <p:sp>
            <p:nvSpPr>
              <p:cNvPr id="6" name="Object 30">
                <a:extLst>
                  <a:ext uri="{FF2B5EF4-FFF2-40B4-BE49-F238E27FC236}">
                    <a16:creationId xmlns:a16="http://schemas.microsoft.com/office/drawing/2014/main" id="{C602E058-C646-40C5-B297-BEE39DC0EC86}"/>
                  </a:ext>
                </a:extLst>
              </p:cNvPr>
              <p:cNvSpPr txBox="1"/>
              <p:nvPr/>
            </p:nvSpPr>
            <p:spPr>
              <a:xfrm>
                <a:off x="4754563" y="4427538"/>
                <a:ext cx="2457561" cy="541336"/>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𝑦</m:t>
                              </m:r>
                            </m:e>
                          </m:acc>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𝜃</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𝑖</m:t>
                          </m:r>
                        </m:sub>
                      </m:sSub>
                    </m:oMath>
                  </m:oMathPara>
                </a14:m>
                <a:endParaRPr lang="zh-CN" altLang="en-US" dirty="0"/>
              </a:p>
            </p:txBody>
          </p:sp>
        </mc:Choice>
        <mc:Fallback xmlns="">
          <p:sp>
            <p:nvSpPr>
              <p:cNvPr id="6" name="Object 30">
                <a:extLst>
                  <a:ext uri="{FF2B5EF4-FFF2-40B4-BE49-F238E27FC236}">
                    <a16:creationId xmlns:a16="http://schemas.microsoft.com/office/drawing/2014/main" id="{C602E058-C646-40C5-B297-BEE39DC0EC86}"/>
                  </a:ext>
                </a:extLst>
              </p:cNvPr>
              <p:cNvSpPr txBox="1">
                <a:spLocks noRot="1" noChangeAspect="1" noMove="1" noResize="1" noEditPoints="1" noAdjustHandles="1" noChangeArrowheads="1" noChangeShapeType="1" noTextEdit="1"/>
              </p:cNvSpPr>
              <p:nvPr/>
            </p:nvSpPr>
            <p:spPr>
              <a:xfrm>
                <a:off x="4754563" y="4427538"/>
                <a:ext cx="2457561" cy="541336"/>
              </a:xfrm>
              <a:prstGeom prst="rect">
                <a:avLst/>
              </a:prstGeom>
              <a:blipFill>
                <a:blip r:embed="rId2"/>
                <a:stretch>
                  <a:fillRect t="-4494"/>
                </a:stretch>
              </a:blipFill>
            </p:spPr>
            <p:txBody>
              <a:bodyPr/>
              <a:lstStyle/>
              <a:p>
                <a:r>
                  <a:rPr lang="en-US">
                    <a:noFill/>
                  </a:rPr>
                  <a:t> </a:t>
                </a:r>
              </a:p>
            </p:txBody>
          </p:sp>
        </mc:Fallback>
      </mc:AlternateContent>
      <p:sp>
        <p:nvSpPr>
          <p:cNvPr id="7" name="TextBox 31">
            <a:extLst>
              <a:ext uri="{FF2B5EF4-FFF2-40B4-BE49-F238E27FC236}">
                <a16:creationId xmlns:a16="http://schemas.microsoft.com/office/drawing/2014/main" id="{20E5060D-4E09-43BA-BA31-F86909C45C1C}"/>
              </a:ext>
            </a:extLst>
          </p:cNvPr>
          <p:cNvSpPr txBox="1"/>
          <p:nvPr/>
        </p:nvSpPr>
        <p:spPr>
          <a:xfrm>
            <a:off x="588253" y="2994871"/>
            <a:ext cx="6372708" cy="369332"/>
          </a:xfrm>
          <a:prstGeom prst="rect">
            <a:avLst/>
          </a:prstGeom>
          <a:noFill/>
        </p:spPr>
        <p:txBody>
          <a:bodyPr wrap="square" rtlCol="0">
            <a:spAutoFit/>
          </a:bodyPr>
          <a:lstStyle/>
          <a:p>
            <a:r>
              <a:rPr lang="en-US" dirty="0"/>
              <a:t>IID assumption across table rows:</a:t>
            </a:r>
          </a:p>
        </p:txBody>
      </p:sp>
      <mc:AlternateContent xmlns:mc="http://schemas.openxmlformats.org/markup-compatibility/2006" xmlns:a14="http://schemas.microsoft.com/office/drawing/2010/main">
        <mc:Choice Requires="a14">
          <p:sp>
            <p:nvSpPr>
              <p:cNvPr id="8" name="Object 32">
                <a:extLst>
                  <a:ext uri="{FF2B5EF4-FFF2-40B4-BE49-F238E27FC236}">
                    <a16:creationId xmlns:a16="http://schemas.microsoft.com/office/drawing/2014/main" id="{790757B0-5FEA-4ACD-945A-E0785A3C4A57}"/>
                  </a:ext>
                </a:extLst>
              </p:cNvPr>
              <p:cNvSpPr txBox="1"/>
              <p:nvPr/>
            </p:nvSpPr>
            <p:spPr>
              <a:xfrm>
                <a:off x="3110582" y="3401948"/>
                <a:ext cx="6537818" cy="541338"/>
              </a:xfrm>
              <a:prstGeom prst="rect">
                <a:avLst/>
              </a:prstGeom>
            </p:spPr>
            <p:txBody>
              <a:bodyPr>
                <a:noAutofit/>
              </a:bodyPr>
              <a:lstStyle/>
              <a:p>
                <a:pPr/>
                <a14:m>
                  <m:oMathPara xmlns:m="http://schemas.openxmlformats.org/officeDocument/2006/math">
                    <m:oMathParaPr>
                      <m:jc m:val="left"/>
                    </m:oMathParaPr>
                    <m:oMath xmlns:m="http://schemas.openxmlformats.org/officeDocument/2006/math">
                      <m:func>
                        <m:funcPr>
                          <m:ctrlPr>
                            <a:rPr lang="zh-CN" altLang="en-US" sz="1600" i="1">
                              <a:solidFill>
                                <a:srgbClr val="000000"/>
                              </a:solidFill>
                              <a:latin typeface="Cambria Math" panose="02040503050406030204" pitchFamily="18" charset="0"/>
                            </a:rPr>
                          </m:ctrlPr>
                        </m:funcPr>
                        <m:fName>
                          <m:r>
                            <m:rPr>
                              <m:sty m:val="p"/>
                            </m:rPr>
                            <a:rPr lang="zh-CN" altLang="en-US" sz="1600" i="0">
                              <a:solidFill>
                                <a:srgbClr val="000000"/>
                              </a:solidFill>
                              <a:latin typeface="Cambria Math" panose="02040503050406030204" pitchFamily="18" charset="0"/>
                            </a:rPr>
                            <m:t>log</m:t>
                          </m:r>
                        </m:fName>
                        <m:e>
                          <m:r>
                            <a:rPr lang="zh-CN" altLang="en-US" sz="1600" i="1">
                              <a:solidFill>
                                <a:srgbClr val="000000"/>
                              </a:solidFill>
                              <a:latin typeface="Cambria Math" panose="02040503050406030204" pitchFamily="18" charset="0"/>
                            </a:rPr>
                            <m:t>𝑝</m:t>
                          </m:r>
                        </m:e>
                      </m:func>
                      <m:d>
                        <m:dPr>
                          <m:ctrlPr>
                            <a:rPr lang="zh-CN" altLang="en-US" sz="1600" i="1">
                              <a:solidFill>
                                <a:srgbClr val="000000"/>
                              </a:solidFill>
                              <a:latin typeface="Cambria Math" panose="02040503050406030204" pitchFamily="18" charset="0"/>
                            </a:rPr>
                          </m:ctrlPr>
                        </m:dPr>
                        <m:e>
                          <m:r>
                            <a:rPr lang="zh-CN" altLang="en-US" sz="1600" i="1">
                              <a:solidFill>
                                <a:srgbClr val="000000"/>
                              </a:solidFill>
                              <a:latin typeface="Cambria Math" panose="02040503050406030204" pitchFamily="18" charset="0"/>
                            </a:rPr>
                            <m:t>𝑋</m:t>
                          </m:r>
                          <m:r>
                            <a:rPr lang="zh-CN" altLang="en-US" sz="1600" i="1">
                              <a:solidFill>
                                <a:srgbClr val="000000"/>
                              </a:solidFill>
                              <a:latin typeface="Cambria Math" panose="02040503050406030204" pitchFamily="18" charset="0"/>
                            </a:rPr>
                            <m:t>,</m:t>
                          </m:r>
                          <m:r>
                            <a:rPr lang="zh-CN" altLang="en-US" sz="1600" i="1">
                              <a:solidFill>
                                <a:srgbClr val="000000"/>
                              </a:solidFill>
                              <a:latin typeface="Cambria Math" panose="02040503050406030204" pitchFamily="18" charset="0"/>
                            </a:rPr>
                            <m:t>𝐲</m:t>
                          </m:r>
                        </m:e>
                      </m:d>
                      <m:r>
                        <a:rPr lang="zh-CN" altLang="en-US" sz="1600" i="1">
                          <a:solidFill>
                            <a:srgbClr val="000000"/>
                          </a:solidFill>
                          <a:latin typeface="Cambria Math" panose="02040503050406030204" pitchFamily="18" charset="0"/>
                        </a:rPr>
                        <m:t>=</m:t>
                      </m:r>
                      <m:nary>
                        <m:naryPr>
                          <m:chr m:val="∑"/>
                          <m:supHide m:val="on"/>
                          <m:ctrlPr>
                            <a:rPr lang="zh-CN" altLang="en-US" sz="1600" i="1">
                              <a:solidFill>
                                <a:srgbClr val="000000"/>
                              </a:solidFill>
                              <a:latin typeface="Cambria Math" panose="02040503050406030204" pitchFamily="18" charset="0"/>
                            </a:rPr>
                          </m:ctrlPr>
                        </m:naryPr>
                        <m:sub>
                          <m:r>
                            <a:rPr lang="zh-CN" altLang="en-US" sz="1600" i="1">
                              <a:solidFill>
                                <a:srgbClr val="000000"/>
                              </a:solidFill>
                              <a:latin typeface="Cambria Math" panose="02040503050406030204" pitchFamily="18" charset="0"/>
                            </a:rPr>
                            <m:t>𝑖</m:t>
                          </m:r>
                        </m:sub>
                        <m:sup/>
                        <m:e>
                          <m:func>
                            <m:funcPr>
                              <m:ctrlPr>
                                <a:rPr lang="zh-CN" altLang="en-US" sz="1600" i="1">
                                  <a:solidFill>
                                    <a:srgbClr val="000000"/>
                                  </a:solidFill>
                                  <a:latin typeface="Cambria Math" panose="02040503050406030204" pitchFamily="18" charset="0"/>
                                </a:rPr>
                              </m:ctrlPr>
                            </m:funcPr>
                            <m:fName>
                              <m:r>
                                <m:rPr>
                                  <m:sty m:val="p"/>
                                </m:rPr>
                                <a:rPr lang="zh-CN" altLang="en-US" sz="1600" i="0">
                                  <a:solidFill>
                                    <a:srgbClr val="000000"/>
                                  </a:solidFill>
                                  <a:latin typeface="Cambria Math" panose="02040503050406030204" pitchFamily="18" charset="0"/>
                                </a:rPr>
                                <m:t>log</m:t>
                              </m:r>
                            </m:fName>
                            <m:e>
                              <m:r>
                                <a:rPr lang="zh-CN" altLang="en-US" sz="1600" i="1">
                                  <a:solidFill>
                                    <a:srgbClr val="000000"/>
                                  </a:solidFill>
                                  <a:latin typeface="Cambria Math" panose="02040503050406030204" pitchFamily="18" charset="0"/>
                                </a:rPr>
                                <m:t>𝑝</m:t>
                              </m:r>
                            </m:e>
                          </m:func>
                          <m:d>
                            <m:dPr>
                              <m:ctrlPr>
                                <a:rPr lang="zh-CN" altLang="en-US" sz="1600" i="1">
                                  <a:solidFill>
                                    <a:srgbClr val="000000"/>
                                  </a:solidFill>
                                  <a:latin typeface="Cambria Math" panose="02040503050406030204" pitchFamily="18" charset="0"/>
                                </a:rPr>
                              </m:ctrlPr>
                            </m:dPr>
                            <m:e>
                              <m:sSub>
                                <m:sSubPr>
                                  <m:ctrlPr>
                                    <a:rPr lang="zh-CN" altLang="en-US" sz="1600" i="1">
                                      <a:solidFill>
                                        <a:srgbClr val="000000"/>
                                      </a:solidFill>
                                      <a:latin typeface="Cambria Math" panose="02040503050406030204" pitchFamily="18" charset="0"/>
                                    </a:rPr>
                                  </m:ctrlPr>
                                </m:sSubPr>
                                <m:e>
                                  <m:r>
                                    <a:rPr lang="zh-CN" altLang="en-US" sz="1600" b="1" i="1">
                                      <a:solidFill>
                                        <a:srgbClr val="000000"/>
                                      </a:solidFill>
                                      <a:latin typeface="Cambria Math" panose="02040503050406030204" pitchFamily="18" charset="0"/>
                                    </a:rPr>
                                    <m:t>𝒙</m:t>
                                  </m:r>
                                </m:e>
                                <m:sub>
                                  <m:r>
                                    <a:rPr lang="zh-CN" altLang="en-US" sz="1600" i="1">
                                      <a:solidFill>
                                        <a:srgbClr val="000000"/>
                                      </a:solidFill>
                                      <a:latin typeface="Cambria Math" panose="02040503050406030204" pitchFamily="18" charset="0"/>
                                    </a:rPr>
                                    <m:t>𝑖</m:t>
                                  </m:r>
                                </m:sub>
                              </m:sSub>
                              <m:r>
                                <a:rPr lang="zh-CN" altLang="en-US" sz="1600" i="1">
                                  <a:solidFill>
                                    <a:srgbClr val="000000"/>
                                  </a:solidFill>
                                  <a:latin typeface="Cambria Math" panose="02040503050406030204" pitchFamily="18" charset="0"/>
                                </a:rPr>
                                <m:t>,</m:t>
                              </m:r>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𝑦</m:t>
                                  </m:r>
                                </m:e>
                                <m:sub>
                                  <m:r>
                                    <a:rPr lang="zh-CN" altLang="en-US" sz="1600" i="1">
                                      <a:solidFill>
                                        <a:srgbClr val="000000"/>
                                      </a:solidFill>
                                      <a:latin typeface="Cambria Math" panose="02040503050406030204" pitchFamily="18" charset="0"/>
                                    </a:rPr>
                                    <m:t>𝑖</m:t>
                                  </m:r>
                                </m:sub>
                              </m:sSub>
                            </m:e>
                          </m:d>
                        </m:e>
                      </m:nary>
                      <m:r>
                        <a:rPr lang="zh-CN" altLang="en-US" sz="1600" i="1">
                          <a:solidFill>
                            <a:srgbClr val="000000"/>
                          </a:solidFill>
                          <a:latin typeface="Cambria Math" panose="02040503050406030204" pitchFamily="18" charset="0"/>
                        </a:rPr>
                        <m:t>=</m:t>
                      </m:r>
                      <m:nary>
                        <m:naryPr>
                          <m:chr m:val="∑"/>
                          <m:supHide m:val="on"/>
                          <m:ctrlPr>
                            <a:rPr lang="zh-CN" altLang="en-US" sz="1600" i="1">
                              <a:solidFill>
                                <a:srgbClr val="000000"/>
                              </a:solidFill>
                              <a:latin typeface="Cambria Math" panose="02040503050406030204" pitchFamily="18" charset="0"/>
                            </a:rPr>
                          </m:ctrlPr>
                        </m:naryPr>
                        <m:sub>
                          <m:r>
                            <a:rPr lang="zh-CN" altLang="en-US" sz="1600" i="1">
                              <a:solidFill>
                                <a:srgbClr val="000000"/>
                              </a:solidFill>
                              <a:latin typeface="Cambria Math" panose="02040503050406030204" pitchFamily="18" charset="0"/>
                            </a:rPr>
                            <m:t>𝑖</m:t>
                          </m:r>
                        </m:sub>
                        <m:sup/>
                        <m:e>
                          <m:func>
                            <m:funcPr>
                              <m:ctrlPr>
                                <a:rPr lang="zh-CN" altLang="en-US" sz="1600" i="1">
                                  <a:solidFill>
                                    <a:srgbClr val="000000"/>
                                  </a:solidFill>
                                  <a:latin typeface="Cambria Math" panose="02040503050406030204" pitchFamily="18" charset="0"/>
                                </a:rPr>
                              </m:ctrlPr>
                            </m:funcPr>
                            <m:fName>
                              <m:r>
                                <m:rPr>
                                  <m:sty m:val="p"/>
                                </m:rPr>
                                <a:rPr lang="zh-CN" altLang="en-US" sz="1600" i="0">
                                  <a:solidFill>
                                    <a:srgbClr val="000000"/>
                                  </a:solidFill>
                                  <a:latin typeface="Cambria Math" panose="02040503050406030204" pitchFamily="18" charset="0"/>
                                </a:rPr>
                                <m:t>log</m:t>
                              </m:r>
                            </m:fName>
                            <m:e>
                              <m:r>
                                <a:rPr lang="zh-CN" altLang="en-US" sz="1600" i="1">
                                  <a:solidFill>
                                    <a:srgbClr val="000000"/>
                                  </a:solidFill>
                                  <a:latin typeface="Cambria Math" panose="02040503050406030204" pitchFamily="18" charset="0"/>
                                </a:rPr>
                                <m:t>𝑝</m:t>
                              </m:r>
                            </m:e>
                          </m:func>
                          <m:d>
                            <m:dPr>
                              <m:ctrlPr>
                                <a:rPr lang="zh-CN" altLang="en-US" sz="1600" i="1">
                                  <a:solidFill>
                                    <a:srgbClr val="000000"/>
                                  </a:solidFill>
                                  <a:latin typeface="Cambria Math" panose="02040503050406030204" pitchFamily="18" charset="0"/>
                                </a:rPr>
                              </m:ctrlPr>
                            </m:dPr>
                            <m:e>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𝑦</m:t>
                                  </m:r>
                                </m:e>
                                <m:sub>
                                  <m:r>
                                    <a:rPr lang="zh-CN" altLang="en-US" sz="1600" i="1">
                                      <a:solidFill>
                                        <a:srgbClr val="000000"/>
                                      </a:solidFill>
                                      <a:latin typeface="Cambria Math" panose="02040503050406030204" pitchFamily="18" charset="0"/>
                                    </a:rPr>
                                    <m:t>𝑖</m:t>
                                  </m:r>
                                </m:sub>
                              </m:sSub>
                              <m:r>
                                <a:rPr lang="zh-CN" altLang="en-US" sz="1600" i="1">
                                  <a:solidFill>
                                    <a:srgbClr val="000000"/>
                                  </a:solidFill>
                                  <a:latin typeface="Cambria Math" panose="02040503050406030204" pitchFamily="18" charset="0"/>
                                </a:rPr>
                                <m:t>|</m:t>
                              </m:r>
                              <m:sSub>
                                <m:sSubPr>
                                  <m:ctrlPr>
                                    <a:rPr lang="zh-CN" altLang="en-US" sz="1600" i="1">
                                      <a:solidFill>
                                        <a:srgbClr val="000000"/>
                                      </a:solidFill>
                                      <a:latin typeface="Cambria Math" panose="02040503050406030204" pitchFamily="18" charset="0"/>
                                    </a:rPr>
                                  </m:ctrlPr>
                                </m:sSubPr>
                                <m:e>
                                  <m:r>
                                    <a:rPr lang="zh-CN" altLang="en-US" sz="1600" b="1" i="1">
                                      <a:solidFill>
                                        <a:srgbClr val="000000"/>
                                      </a:solidFill>
                                      <a:latin typeface="Cambria Math" panose="02040503050406030204" pitchFamily="18" charset="0"/>
                                    </a:rPr>
                                    <m:t>𝒙</m:t>
                                  </m:r>
                                </m:e>
                                <m:sub>
                                  <m:r>
                                    <a:rPr lang="zh-CN" altLang="en-US" sz="1600" i="1">
                                      <a:solidFill>
                                        <a:srgbClr val="000000"/>
                                      </a:solidFill>
                                      <a:latin typeface="Cambria Math" panose="02040503050406030204" pitchFamily="18" charset="0"/>
                                    </a:rPr>
                                    <m:t>𝑖</m:t>
                                  </m:r>
                                </m:sub>
                              </m:sSub>
                            </m:e>
                          </m:d>
                        </m:e>
                      </m:nary>
                      <m:r>
                        <a:rPr lang="zh-CN" altLang="en-US" sz="1600" i="1">
                          <a:solidFill>
                            <a:srgbClr val="000000"/>
                          </a:solidFill>
                          <a:latin typeface="Cambria Math" panose="02040503050406030204" pitchFamily="18" charset="0"/>
                        </a:rPr>
                        <m:t>+</m:t>
                      </m:r>
                      <m:r>
                        <a:rPr lang="zh-CN" altLang="en-US" sz="1600" i="1">
                          <a:solidFill>
                            <a:srgbClr val="000000"/>
                          </a:solidFill>
                          <a:latin typeface="Cambria Math" panose="02040503050406030204" pitchFamily="18" charset="0"/>
                        </a:rPr>
                        <m:t>𝐶</m:t>
                      </m:r>
                    </m:oMath>
                  </m:oMathPara>
                </a14:m>
                <a:endParaRPr lang="zh-CN" altLang="en-US" sz="1600" dirty="0"/>
              </a:p>
            </p:txBody>
          </p:sp>
        </mc:Choice>
        <mc:Fallback xmlns="">
          <p:sp>
            <p:nvSpPr>
              <p:cNvPr id="8" name="Object 32">
                <a:extLst>
                  <a:ext uri="{FF2B5EF4-FFF2-40B4-BE49-F238E27FC236}">
                    <a16:creationId xmlns:a16="http://schemas.microsoft.com/office/drawing/2014/main" id="{790757B0-5FEA-4ACD-945A-E0785A3C4A57}"/>
                  </a:ext>
                </a:extLst>
              </p:cNvPr>
              <p:cNvSpPr txBox="1">
                <a:spLocks noRot="1" noChangeAspect="1" noMove="1" noResize="1" noEditPoints="1" noAdjustHandles="1" noChangeArrowheads="1" noChangeShapeType="1" noTextEdit="1"/>
              </p:cNvSpPr>
              <p:nvPr/>
            </p:nvSpPr>
            <p:spPr>
              <a:xfrm>
                <a:off x="3110582" y="3401948"/>
                <a:ext cx="6537818" cy="541338"/>
              </a:xfrm>
              <a:prstGeom prst="rect">
                <a:avLst/>
              </a:prstGeom>
              <a:blipFill>
                <a:blip r:embed="rId3"/>
                <a:stretch>
                  <a:fillRect b="-17978"/>
                </a:stretch>
              </a:blipFill>
            </p:spPr>
            <p:txBody>
              <a:bodyPr/>
              <a:lstStyle/>
              <a:p>
                <a:r>
                  <a:rPr lang="en-US">
                    <a:noFill/>
                  </a:rPr>
                  <a:t> </a:t>
                </a:r>
              </a:p>
            </p:txBody>
          </p:sp>
        </mc:Fallback>
      </mc:AlternateContent>
      <p:sp>
        <p:nvSpPr>
          <p:cNvPr id="9" name="TextBox 35">
            <a:extLst>
              <a:ext uri="{FF2B5EF4-FFF2-40B4-BE49-F238E27FC236}">
                <a16:creationId xmlns:a16="http://schemas.microsoft.com/office/drawing/2014/main" id="{A15D5B6A-AACF-4FD3-BEAA-A2ECC9C3F054}"/>
              </a:ext>
            </a:extLst>
          </p:cNvPr>
          <p:cNvSpPr txBox="1"/>
          <p:nvPr/>
        </p:nvSpPr>
        <p:spPr>
          <a:xfrm>
            <a:off x="621504" y="3974057"/>
            <a:ext cx="8642848" cy="369332"/>
          </a:xfrm>
          <a:prstGeom prst="rect">
            <a:avLst/>
          </a:prstGeom>
          <a:noFill/>
        </p:spPr>
        <p:txBody>
          <a:bodyPr wrap="square" rtlCol="0">
            <a:spAutoFit/>
          </a:bodyPr>
          <a:lstStyle/>
          <a:p>
            <a:r>
              <a:rPr lang="en-US" dirty="0"/>
              <a:t>Goal:  Learn a row-wise predictive model (e.g. with </a:t>
            </a:r>
            <a:r>
              <a:rPr lang="en-US" dirty="0" err="1"/>
              <a:t>AutoGluon</a:t>
            </a:r>
            <a:r>
              <a:rPr lang="en-US" dirty="0"/>
              <a:t> [1], </a:t>
            </a:r>
            <a:r>
              <a:rPr lang="en-US" dirty="0" err="1"/>
              <a:t>XGBoost</a:t>
            </a:r>
            <a:r>
              <a:rPr lang="en-US" dirty="0"/>
              <a:t> [2], etc.)</a:t>
            </a:r>
          </a:p>
        </p:txBody>
      </p:sp>
      <p:sp>
        <p:nvSpPr>
          <p:cNvPr id="10" name="Left Brace 5">
            <a:extLst>
              <a:ext uri="{FF2B5EF4-FFF2-40B4-BE49-F238E27FC236}">
                <a16:creationId xmlns:a16="http://schemas.microsoft.com/office/drawing/2014/main" id="{B5413D44-3B17-4F82-A45B-03210513B3EB}"/>
              </a:ext>
            </a:extLst>
          </p:cNvPr>
          <p:cNvSpPr/>
          <p:nvPr/>
        </p:nvSpPr>
        <p:spPr bwMode="auto">
          <a:xfrm rot="5400000">
            <a:off x="9157074" y="386376"/>
            <a:ext cx="152074" cy="2097758"/>
          </a:xfrm>
          <a:prstGeom prst="leftBrace">
            <a:avLst>
              <a:gd name="adj1" fmla="val 73246"/>
              <a:gd name="adj2" fmla="val 50350"/>
            </a:avLst>
          </a:prstGeom>
          <a:noFill/>
          <a:ln w="12700" cap="flat" cmpd="sng" algn="ctr">
            <a:solidFill>
              <a:srgbClr val="254CF3"/>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endParaRPr lang="en-US"/>
          </a:p>
        </p:txBody>
      </p:sp>
      <p:sp>
        <p:nvSpPr>
          <p:cNvPr id="11" name="TextBox 6">
            <a:extLst>
              <a:ext uri="{FF2B5EF4-FFF2-40B4-BE49-F238E27FC236}">
                <a16:creationId xmlns:a16="http://schemas.microsoft.com/office/drawing/2014/main" id="{768175F2-FB71-4710-83AF-8F3A09A873DE}"/>
              </a:ext>
            </a:extLst>
          </p:cNvPr>
          <p:cNvSpPr txBox="1"/>
          <p:nvPr/>
        </p:nvSpPr>
        <p:spPr>
          <a:xfrm>
            <a:off x="8389090" y="1086608"/>
            <a:ext cx="1607909" cy="323165"/>
          </a:xfrm>
          <a:prstGeom prst="rect">
            <a:avLst/>
          </a:prstGeom>
          <a:noFill/>
        </p:spPr>
        <p:txBody>
          <a:bodyPr wrap="square" rtlCol="0">
            <a:spAutoFit/>
          </a:bodyPr>
          <a:lstStyle/>
          <a:p>
            <a:pPr algn="ctr"/>
            <a:r>
              <a:rPr lang="en-US" sz="1500" dirty="0">
                <a:solidFill>
                  <a:srgbClr val="295AD5"/>
                </a:solidFill>
              </a:rPr>
              <a:t>diverse features</a:t>
            </a:r>
          </a:p>
        </p:txBody>
      </p:sp>
      <p:sp>
        <p:nvSpPr>
          <p:cNvPr id="12" name="Left Brace 9">
            <a:extLst>
              <a:ext uri="{FF2B5EF4-FFF2-40B4-BE49-F238E27FC236}">
                <a16:creationId xmlns:a16="http://schemas.microsoft.com/office/drawing/2014/main" id="{CCD2704A-196D-49E5-B043-5407FE2DF5D3}"/>
              </a:ext>
            </a:extLst>
          </p:cNvPr>
          <p:cNvSpPr/>
          <p:nvPr/>
        </p:nvSpPr>
        <p:spPr bwMode="auto">
          <a:xfrm rot="5400000">
            <a:off x="10809887" y="1046941"/>
            <a:ext cx="168341" cy="720080"/>
          </a:xfrm>
          <a:prstGeom prst="leftBrace">
            <a:avLst>
              <a:gd name="adj1" fmla="val 73246"/>
              <a:gd name="adj2" fmla="val 50350"/>
            </a:avLst>
          </a:prstGeom>
          <a:noFill/>
          <a:ln w="12700" cap="flat" cmpd="sng" algn="ctr">
            <a:solidFill>
              <a:srgbClr val="FF0000"/>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endParaRPr lang="en-US"/>
          </a:p>
        </p:txBody>
      </p:sp>
      <p:sp>
        <p:nvSpPr>
          <p:cNvPr id="13" name="TextBox 10">
            <a:extLst>
              <a:ext uri="{FF2B5EF4-FFF2-40B4-BE49-F238E27FC236}">
                <a16:creationId xmlns:a16="http://schemas.microsoft.com/office/drawing/2014/main" id="{37426AB5-C323-43D6-B6E7-062BEB26A540}"/>
              </a:ext>
            </a:extLst>
          </p:cNvPr>
          <p:cNvSpPr txBox="1"/>
          <p:nvPr/>
        </p:nvSpPr>
        <p:spPr>
          <a:xfrm>
            <a:off x="10281990" y="1041228"/>
            <a:ext cx="1296144" cy="323165"/>
          </a:xfrm>
          <a:prstGeom prst="rect">
            <a:avLst/>
          </a:prstGeom>
          <a:noFill/>
          <a:ln>
            <a:noFill/>
          </a:ln>
        </p:spPr>
        <p:txBody>
          <a:bodyPr wrap="square" rtlCol="0">
            <a:spAutoFit/>
          </a:bodyPr>
          <a:lstStyle/>
          <a:p>
            <a:pPr algn="ctr"/>
            <a:r>
              <a:rPr lang="en-US" sz="1500" dirty="0">
                <a:solidFill>
                  <a:srgbClr val="FF0000"/>
                </a:solidFill>
              </a:rPr>
              <a:t>target</a:t>
            </a:r>
          </a:p>
        </p:txBody>
      </p:sp>
      <mc:AlternateContent xmlns:mc="http://schemas.openxmlformats.org/markup-compatibility/2006" xmlns:a14="http://schemas.microsoft.com/office/drawing/2010/main">
        <mc:Choice Requires="a14">
          <p:sp>
            <p:nvSpPr>
              <p:cNvPr id="16" name="Object 28">
                <a:extLst>
                  <a:ext uri="{FF2B5EF4-FFF2-40B4-BE49-F238E27FC236}">
                    <a16:creationId xmlns:a16="http://schemas.microsoft.com/office/drawing/2014/main" id="{9F50C182-59B7-4539-B25E-665FDFD7EB95}"/>
                  </a:ext>
                </a:extLst>
              </p:cNvPr>
              <p:cNvSpPr txBox="1"/>
              <p:nvPr/>
            </p:nvSpPr>
            <p:spPr>
              <a:xfrm>
                <a:off x="7556529" y="2696078"/>
                <a:ext cx="360363" cy="541338"/>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𝑖</m:t>
                          </m:r>
                        </m:sub>
                      </m:sSub>
                    </m:oMath>
                  </m:oMathPara>
                </a14:m>
                <a:endParaRPr lang="zh-CN" altLang="en-US" dirty="0"/>
              </a:p>
            </p:txBody>
          </p:sp>
        </mc:Choice>
        <mc:Fallback xmlns="">
          <p:sp>
            <p:nvSpPr>
              <p:cNvPr id="16" name="Object 28">
                <a:extLst>
                  <a:ext uri="{FF2B5EF4-FFF2-40B4-BE49-F238E27FC236}">
                    <a16:creationId xmlns:a16="http://schemas.microsoft.com/office/drawing/2014/main" id="{9F50C182-59B7-4539-B25E-665FDFD7EB95}"/>
                  </a:ext>
                </a:extLst>
              </p:cNvPr>
              <p:cNvSpPr txBox="1">
                <a:spLocks noRot="1" noChangeAspect="1" noMove="1" noResize="1" noEditPoints="1" noAdjustHandles="1" noChangeArrowheads="1" noChangeShapeType="1" noTextEdit="1"/>
              </p:cNvSpPr>
              <p:nvPr/>
            </p:nvSpPr>
            <p:spPr>
              <a:xfrm>
                <a:off x="7556529" y="2696078"/>
                <a:ext cx="360363" cy="54133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bject 29">
                <a:extLst>
                  <a:ext uri="{FF2B5EF4-FFF2-40B4-BE49-F238E27FC236}">
                    <a16:creationId xmlns:a16="http://schemas.microsoft.com/office/drawing/2014/main" id="{BC89F5B6-3E2A-423A-A63A-B6577354B948}"/>
                  </a:ext>
                </a:extLst>
              </p:cNvPr>
              <p:cNvSpPr txBox="1"/>
              <p:nvPr/>
            </p:nvSpPr>
            <p:spPr>
              <a:xfrm>
                <a:off x="11424592" y="2696078"/>
                <a:ext cx="336550" cy="504825"/>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𝑖</m:t>
                          </m:r>
                        </m:sub>
                      </m:sSub>
                    </m:oMath>
                  </m:oMathPara>
                </a14:m>
                <a:endParaRPr lang="zh-CN" altLang="en-US" dirty="0"/>
              </a:p>
            </p:txBody>
          </p:sp>
        </mc:Choice>
        <mc:Fallback xmlns="">
          <p:sp>
            <p:nvSpPr>
              <p:cNvPr id="17" name="Object 29">
                <a:extLst>
                  <a:ext uri="{FF2B5EF4-FFF2-40B4-BE49-F238E27FC236}">
                    <a16:creationId xmlns:a16="http://schemas.microsoft.com/office/drawing/2014/main" id="{BC89F5B6-3E2A-423A-A63A-B6577354B948}"/>
                  </a:ext>
                </a:extLst>
              </p:cNvPr>
              <p:cNvSpPr txBox="1">
                <a:spLocks noRot="1" noChangeAspect="1" noMove="1" noResize="1" noEditPoints="1" noAdjustHandles="1" noChangeArrowheads="1" noChangeShapeType="1" noTextEdit="1"/>
              </p:cNvSpPr>
              <p:nvPr/>
            </p:nvSpPr>
            <p:spPr>
              <a:xfrm>
                <a:off x="11424592" y="2696078"/>
                <a:ext cx="336550" cy="504825"/>
              </a:xfrm>
              <a:prstGeom prst="rect">
                <a:avLst/>
              </a:prstGeom>
              <a:blipFill>
                <a:blip r:embed="rId5"/>
                <a:stretch>
                  <a:fillRect r="-1818"/>
                </a:stretch>
              </a:blipFill>
            </p:spPr>
            <p:txBody>
              <a:bodyPr/>
              <a:lstStyle/>
              <a:p>
                <a:r>
                  <a:rPr lang="en-US">
                    <a:noFill/>
                  </a:rPr>
                  <a:t> </a:t>
                </a:r>
              </a:p>
            </p:txBody>
          </p:sp>
        </mc:Fallback>
      </mc:AlternateContent>
      <p:cxnSp>
        <p:nvCxnSpPr>
          <p:cNvPr id="18" name="Straight Arrow Connector 19">
            <a:extLst>
              <a:ext uri="{FF2B5EF4-FFF2-40B4-BE49-F238E27FC236}">
                <a16:creationId xmlns:a16="http://schemas.microsoft.com/office/drawing/2014/main" id="{614488A3-FE22-43EE-898E-E52D859A4B11}"/>
              </a:ext>
            </a:extLst>
          </p:cNvPr>
          <p:cNvCxnSpPr>
            <a:cxnSpLocks/>
          </p:cNvCxnSpPr>
          <p:nvPr/>
        </p:nvCxnSpPr>
        <p:spPr bwMode="auto">
          <a:xfrm flipH="1">
            <a:off x="7896200" y="2921567"/>
            <a:ext cx="288032" cy="0"/>
          </a:xfrm>
          <a:prstGeom prst="straightConnector1">
            <a:avLst/>
          </a:prstGeom>
          <a:ln>
            <a:headEnd type="none" w="med" len="med"/>
            <a:tailEnd type="arrow"/>
          </a:ln>
        </p:spPr>
        <p:style>
          <a:lnRef idx="3">
            <a:schemeClr val="accent5"/>
          </a:lnRef>
          <a:fillRef idx="0">
            <a:schemeClr val="accent5"/>
          </a:fillRef>
          <a:effectRef idx="2">
            <a:schemeClr val="accent5"/>
          </a:effectRef>
          <a:fontRef idx="minor">
            <a:schemeClr val="tx1"/>
          </a:fontRef>
        </p:style>
      </p:cxnSp>
      <p:sp>
        <p:nvSpPr>
          <p:cNvPr id="19" name="TextBox 35">
            <a:extLst>
              <a:ext uri="{FF2B5EF4-FFF2-40B4-BE49-F238E27FC236}">
                <a16:creationId xmlns:a16="http://schemas.microsoft.com/office/drawing/2014/main" id="{29ACCE7A-1012-4506-8903-CCF29CB9511B}"/>
              </a:ext>
            </a:extLst>
          </p:cNvPr>
          <p:cNvSpPr txBox="1"/>
          <p:nvPr/>
        </p:nvSpPr>
        <p:spPr>
          <a:xfrm>
            <a:off x="1027652" y="5452909"/>
            <a:ext cx="9917155" cy="646331"/>
          </a:xfrm>
          <a:prstGeom prst="rect">
            <a:avLst/>
          </a:prstGeom>
          <a:noFill/>
        </p:spPr>
        <p:txBody>
          <a:bodyPr wrap="square" rtlCol="0">
            <a:spAutoFit/>
          </a:bodyPr>
          <a:lstStyle/>
          <a:p>
            <a:r>
              <a:rPr lang="en-US" dirty="0"/>
              <a:t>[1] </a:t>
            </a:r>
            <a:r>
              <a:rPr lang="en-US" i="1" dirty="0" err="1"/>
              <a:t>AutoGluon</a:t>
            </a:r>
            <a:r>
              <a:rPr lang="en-US" i="1" dirty="0"/>
              <a:t>-Tabular: Robust and Accurate </a:t>
            </a:r>
            <a:r>
              <a:rPr lang="en-US" i="1" dirty="0" err="1"/>
              <a:t>AutoML</a:t>
            </a:r>
            <a:r>
              <a:rPr lang="en-US" i="1" dirty="0"/>
              <a:t> for Structured Data</a:t>
            </a:r>
            <a:r>
              <a:rPr lang="en-US" dirty="0"/>
              <a:t>, Erickson et al.</a:t>
            </a:r>
          </a:p>
          <a:p>
            <a:r>
              <a:rPr lang="en-US" dirty="0"/>
              <a:t>[2] </a:t>
            </a:r>
            <a:r>
              <a:rPr lang="en-US" i="1" dirty="0" err="1"/>
              <a:t>XGBoost</a:t>
            </a:r>
            <a:r>
              <a:rPr lang="en-US" i="1" dirty="0"/>
              <a:t>: A Scalable Tree Boosting System</a:t>
            </a:r>
            <a:r>
              <a:rPr lang="en-US" dirty="0"/>
              <a:t>, Chen at al.</a:t>
            </a:r>
          </a:p>
        </p:txBody>
      </p:sp>
    </p:spTree>
    <p:extLst>
      <p:ext uri="{BB962C8B-B14F-4D97-AF65-F5344CB8AC3E}">
        <p14:creationId xmlns:p14="http://schemas.microsoft.com/office/powerpoint/2010/main" val="18752597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FA0E705E-ACB6-41EF-AB18-4D06DBCF2A7E}"/>
              </a:ext>
            </a:extLst>
          </p:cNvPr>
          <p:cNvCxnSpPr>
            <a:cxnSpLocks/>
          </p:cNvCxnSpPr>
          <p:nvPr/>
        </p:nvCxnSpPr>
        <p:spPr bwMode="auto">
          <a:xfrm>
            <a:off x="11145560" y="2921567"/>
            <a:ext cx="351040" cy="0"/>
          </a:xfrm>
          <a:prstGeom prst="straightConnector1">
            <a:avLst/>
          </a:prstGeom>
          <a:solidFill>
            <a:schemeClr val="accent1"/>
          </a:solidFill>
          <a:ln w="28575" cap="flat" cmpd="sng" algn="ctr">
            <a:solidFill>
              <a:srgbClr val="FF6969"/>
            </a:solidFill>
            <a:prstDash val="solid"/>
            <a:round/>
            <a:headEnd type="none" w="med" len="med"/>
            <a:tailEnd type="arrow"/>
          </a:ln>
          <a:effectLst/>
        </p:spPr>
      </p:cxnSp>
      <p:sp>
        <p:nvSpPr>
          <p:cNvPr id="3" name="Slide Number Placeholder 2">
            <a:extLst>
              <a:ext uri="{FF2B5EF4-FFF2-40B4-BE49-F238E27FC236}">
                <a16:creationId xmlns:a16="http://schemas.microsoft.com/office/drawing/2014/main" id="{C4B73EB0-D423-4E1D-9B3B-ED25F0367C0C}"/>
              </a:ext>
            </a:extLst>
          </p:cNvPr>
          <p:cNvSpPr>
            <a:spLocks noGrp="1"/>
          </p:cNvSpPr>
          <p:nvPr>
            <p:ph type="sldNum" sz="quarter" idx="4"/>
          </p:nvPr>
        </p:nvSpPr>
        <p:spPr/>
        <p:txBody>
          <a:bodyPr/>
          <a:lstStyle/>
          <a:p>
            <a:fld id="{DC503246-BBCE-4F0A-BCDC-08FC4C52637D}" type="slidenum">
              <a:rPr lang="en-US" smtClean="0"/>
              <a:pPr/>
              <a:t>98</a:t>
            </a:fld>
            <a:endParaRPr lang="en-US"/>
          </a:p>
        </p:txBody>
      </p:sp>
      <p:sp>
        <p:nvSpPr>
          <p:cNvPr id="4" name="Title 3">
            <a:extLst>
              <a:ext uri="{FF2B5EF4-FFF2-40B4-BE49-F238E27FC236}">
                <a16:creationId xmlns:a16="http://schemas.microsoft.com/office/drawing/2014/main" id="{F432EE21-07A2-40AD-B965-8874838FC78A}"/>
              </a:ext>
            </a:extLst>
          </p:cNvPr>
          <p:cNvSpPr>
            <a:spLocks noGrp="1"/>
          </p:cNvSpPr>
          <p:nvPr>
            <p:ph type="title"/>
          </p:nvPr>
        </p:nvSpPr>
        <p:spPr/>
        <p:txBody>
          <a:bodyPr/>
          <a:lstStyle/>
          <a:p>
            <a:r>
              <a:rPr lang="en-US" dirty="0"/>
              <a:t>Going to multiple tables</a:t>
            </a:r>
          </a:p>
        </p:txBody>
      </p:sp>
      <p:graphicFrame>
        <p:nvGraphicFramePr>
          <p:cNvPr id="8" name="表格 4">
            <a:extLst>
              <a:ext uri="{FF2B5EF4-FFF2-40B4-BE49-F238E27FC236}">
                <a16:creationId xmlns:a16="http://schemas.microsoft.com/office/drawing/2014/main" id="{9814B7F9-8441-42FB-880E-3B5F3CEA8983}"/>
              </a:ext>
            </a:extLst>
          </p:cNvPr>
          <p:cNvGraphicFramePr>
            <a:graphicFrameLocks noGrp="1"/>
          </p:cNvGraphicFramePr>
          <p:nvPr/>
        </p:nvGraphicFramePr>
        <p:xfrm>
          <a:off x="371364" y="1569483"/>
          <a:ext cx="3816425" cy="1554480"/>
        </p:xfrm>
        <a:graphic>
          <a:graphicData uri="http://schemas.openxmlformats.org/drawingml/2006/table">
            <a:tbl>
              <a:tblPr firstRow="1" bandRow="1">
                <a:tableStyleId>{91EBBBCC-DAD2-459C-BE2E-F6DE35CF9A28}</a:tableStyleId>
              </a:tblPr>
              <a:tblGrid>
                <a:gridCol w="763285">
                  <a:extLst>
                    <a:ext uri="{9D8B030D-6E8A-4147-A177-3AD203B41FA5}">
                      <a16:colId xmlns:a16="http://schemas.microsoft.com/office/drawing/2014/main" val="2620867882"/>
                    </a:ext>
                  </a:extLst>
                </a:gridCol>
                <a:gridCol w="763285">
                  <a:extLst>
                    <a:ext uri="{9D8B030D-6E8A-4147-A177-3AD203B41FA5}">
                      <a16:colId xmlns:a16="http://schemas.microsoft.com/office/drawing/2014/main" val="2322188597"/>
                    </a:ext>
                  </a:extLst>
                </a:gridCol>
                <a:gridCol w="763285">
                  <a:extLst>
                    <a:ext uri="{9D8B030D-6E8A-4147-A177-3AD203B41FA5}">
                      <a16:colId xmlns:a16="http://schemas.microsoft.com/office/drawing/2014/main" val="134630685"/>
                    </a:ext>
                  </a:extLst>
                </a:gridCol>
                <a:gridCol w="763285">
                  <a:extLst>
                    <a:ext uri="{9D8B030D-6E8A-4147-A177-3AD203B41FA5}">
                      <a16:colId xmlns:a16="http://schemas.microsoft.com/office/drawing/2014/main" val="329182359"/>
                    </a:ext>
                  </a:extLst>
                </a:gridCol>
                <a:gridCol w="763285">
                  <a:extLst>
                    <a:ext uri="{9D8B030D-6E8A-4147-A177-3AD203B41FA5}">
                      <a16:colId xmlns:a16="http://schemas.microsoft.com/office/drawing/2014/main" val="2969143317"/>
                    </a:ext>
                  </a:extLst>
                </a:gridCol>
              </a:tblGrid>
              <a:tr h="250759">
                <a:tc gridSpan="5">
                  <a:txBody>
                    <a:bodyPr/>
                    <a:lstStyle/>
                    <a:p>
                      <a:pPr algn="ctr"/>
                      <a:r>
                        <a:rPr lang="en-US" altLang="zh-CN" sz="1200" dirty="0" err="1"/>
                        <a:t>MobileInfo</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OS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AppVer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IP</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extLst>
                  <a:ext uri="{0D108BD9-81ED-4DB2-BD59-A6C34878D82A}">
                    <a16:rowId xmlns:a16="http://schemas.microsoft.com/office/drawing/2014/main" val="349268730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extLst>
                  <a:ext uri="{0D108BD9-81ED-4DB2-BD59-A6C34878D82A}">
                    <a16:rowId xmlns:a16="http://schemas.microsoft.com/office/drawing/2014/main" val="4165066815"/>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iOS 15</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2.0.2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extLst>
                  <a:ext uri="{0D108BD9-81ED-4DB2-BD59-A6C34878D82A}">
                    <a16:rowId xmlns:a16="http://schemas.microsoft.com/office/drawing/2014/main" val="1484581147"/>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Android 13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2002/05/09</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7743360"/>
                  </a:ext>
                </a:extLst>
              </a:tr>
            </a:tbl>
          </a:graphicData>
        </a:graphic>
      </p:graphicFrame>
      <p:graphicFrame>
        <p:nvGraphicFramePr>
          <p:cNvPr id="9" name="表格 5">
            <a:extLst>
              <a:ext uri="{FF2B5EF4-FFF2-40B4-BE49-F238E27FC236}">
                <a16:creationId xmlns:a16="http://schemas.microsoft.com/office/drawing/2014/main" id="{32ABB0EA-52B9-45BB-9F6D-9EDD4A381D2C}"/>
              </a:ext>
            </a:extLst>
          </p:cNvPr>
          <p:cNvGraphicFramePr>
            <a:graphicFrameLocks noGrp="1"/>
          </p:cNvGraphicFramePr>
          <p:nvPr/>
        </p:nvGraphicFramePr>
        <p:xfrm>
          <a:off x="371364" y="4191237"/>
          <a:ext cx="3456384" cy="1341120"/>
        </p:xfrm>
        <a:graphic>
          <a:graphicData uri="http://schemas.openxmlformats.org/drawingml/2006/table">
            <a:tbl>
              <a:tblPr firstRow="1" bandRow="1">
                <a:tableStyleId>{91EBBBCC-DAD2-459C-BE2E-F6DE35CF9A28}</a:tableStyleId>
              </a:tblPr>
              <a:tblGrid>
                <a:gridCol w="864096">
                  <a:extLst>
                    <a:ext uri="{9D8B030D-6E8A-4147-A177-3AD203B41FA5}">
                      <a16:colId xmlns:a16="http://schemas.microsoft.com/office/drawing/2014/main" val="2620867882"/>
                    </a:ext>
                  </a:extLst>
                </a:gridCol>
                <a:gridCol w="864096">
                  <a:extLst>
                    <a:ext uri="{9D8B030D-6E8A-4147-A177-3AD203B41FA5}">
                      <a16:colId xmlns:a16="http://schemas.microsoft.com/office/drawing/2014/main" val="2322188597"/>
                    </a:ext>
                  </a:extLst>
                </a:gridCol>
                <a:gridCol w="864096">
                  <a:extLst>
                    <a:ext uri="{9D8B030D-6E8A-4147-A177-3AD203B41FA5}">
                      <a16:colId xmlns:a16="http://schemas.microsoft.com/office/drawing/2014/main" val="134630685"/>
                    </a:ext>
                  </a:extLst>
                </a:gridCol>
                <a:gridCol w="864096">
                  <a:extLst>
                    <a:ext uri="{9D8B030D-6E8A-4147-A177-3AD203B41FA5}">
                      <a16:colId xmlns:a16="http://schemas.microsoft.com/office/drawing/2014/main" val="329182359"/>
                    </a:ext>
                  </a:extLst>
                </a:gridCol>
              </a:tblGrid>
              <a:tr h="250759">
                <a:tc gridSpan="4">
                  <a:txBody>
                    <a:bodyPr/>
                    <a:lstStyle/>
                    <a:p>
                      <a:pPr algn="ctr"/>
                      <a:r>
                        <a:rPr lang="en-US" altLang="zh-CN" sz="1200" dirty="0" err="1"/>
                        <a:t>CreditCard</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lnL w="12700" cap="flat" cmpd="sng" algn="ctr">
                      <a:solidFill>
                        <a:schemeClr val="tx1"/>
                      </a:solidFill>
                      <a:prstDash val="solid"/>
                      <a:round/>
                      <a:headEnd type="none" w="med" len="med"/>
                      <a:tailEnd type="none" w="med" len="med"/>
                    </a:lnL>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CardNumber</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ExpiryDate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Status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2006/04/08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extLst>
                  <a:ext uri="{0D108BD9-81ED-4DB2-BD59-A6C34878D82A}">
                    <a16:rowId xmlns:a16="http://schemas.microsoft.com/office/drawing/2014/main" val="3492687303"/>
                  </a:ext>
                </a:extLst>
              </a:tr>
              <a:tr h="208966">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2005/03/27</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extLst>
                  <a:ext uri="{0D108BD9-81ED-4DB2-BD59-A6C34878D82A}">
                    <a16:rowId xmlns:a16="http://schemas.microsoft.com/office/drawing/2014/main" val="2355932933"/>
                  </a:ext>
                </a:extLst>
              </a:tr>
              <a:tr h="208966">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2006/09/12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extLst>
                  <a:ext uri="{0D108BD9-81ED-4DB2-BD59-A6C34878D82A}">
                    <a16:rowId xmlns:a16="http://schemas.microsoft.com/office/drawing/2014/main" val="4165066815"/>
                  </a:ext>
                </a:extLst>
              </a:tr>
              <a:tr h="208966">
                <a:tc>
                  <a:txBody>
                    <a:bodyPr/>
                    <a:lstStyle/>
                    <a:p>
                      <a:pPr algn="ctr"/>
                      <a:r>
                        <a:rPr lang="en-US" altLang="zh-CN" sz="800" dirty="0"/>
                        <a:t>1004</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err="1"/>
                        <a:t>xxxxxxxxx</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2007/12/11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0" name="表格 7">
            <a:extLst>
              <a:ext uri="{FF2B5EF4-FFF2-40B4-BE49-F238E27FC236}">
                <a16:creationId xmlns:a16="http://schemas.microsoft.com/office/drawing/2014/main" id="{97B03748-26D4-4789-9BAB-46F1F923D320}"/>
              </a:ext>
            </a:extLst>
          </p:cNvPr>
          <p:cNvGraphicFramePr>
            <a:graphicFrameLocks noGrp="1"/>
          </p:cNvGraphicFramePr>
          <p:nvPr/>
        </p:nvGraphicFramePr>
        <p:xfrm>
          <a:off x="7716180" y="4202081"/>
          <a:ext cx="4103270" cy="1344293"/>
        </p:xfrm>
        <a:graphic>
          <a:graphicData uri="http://schemas.openxmlformats.org/drawingml/2006/table">
            <a:tbl>
              <a:tblPr firstRow="1" bandRow="1">
                <a:tableStyleId>{91EBBBCC-DAD2-459C-BE2E-F6DE35CF9A28}</a:tableStyleId>
              </a:tblPr>
              <a:tblGrid>
                <a:gridCol w="820654">
                  <a:extLst>
                    <a:ext uri="{9D8B030D-6E8A-4147-A177-3AD203B41FA5}">
                      <a16:colId xmlns:a16="http://schemas.microsoft.com/office/drawing/2014/main" val="2620867882"/>
                    </a:ext>
                  </a:extLst>
                </a:gridCol>
                <a:gridCol w="820654">
                  <a:extLst>
                    <a:ext uri="{9D8B030D-6E8A-4147-A177-3AD203B41FA5}">
                      <a16:colId xmlns:a16="http://schemas.microsoft.com/office/drawing/2014/main" val="2322188597"/>
                    </a:ext>
                  </a:extLst>
                </a:gridCol>
                <a:gridCol w="820654">
                  <a:extLst>
                    <a:ext uri="{9D8B030D-6E8A-4147-A177-3AD203B41FA5}">
                      <a16:colId xmlns:a16="http://schemas.microsoft.com/office/drawing/2014/main" val="134630685"/>
                    </a:ext>
                  </a:extLst>
                </a:gridCol>
                <a:gridCol w="820654">
                  <a:extLst>
                    <a:ext uri="{9D8B030D-6E8A-4147-A177-3AD203B41FA5}">
                      <a16:colId xmlns:a16="http://schemas.microsoft.com/office/drawing/2014/main" val="329182359"/>
                    </a:ext>
                  </a:extLst>
                </a:gridCol>
                <a:gridCol w="820654">
                  <a:extLst>
                    <a:ext uri="{9D8B030D-6E8A-4147-A177-3AD203B41FA5}">
                      <a16:colId xmlns:a16="http://schemas.microsoft.com/office/drawing/2014/main" val="2969143317"/>
                    </a:ext>
                  </a:extLst>
                </a:gridCol>
              </a:tblGrid>
              <a:tr h="250759">
                <a:tc gridSpan="5">
                  <a:txBody>
                    <a:bodyPr/>
                    <a:lstStyle/>
                    <a:p>
                      <a:pPr algn="ctr"/>
                      <a:r>
                        <a:rPr lang="en-US" altLang="zh-CN" sz="1200" dirty="0" err="1"/>
                        <a:t>Topup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663333"/>
                  </a:ext>
                </a:extLst>
              </a:tr>
              <a:tr h="208966">
                <a:tc>
                  <a:txBody>
                    <a:bodyPr/>
                    <a:lstStyle/>
                    <a:p>
                      <a:pPr algn="ctr"/>
                      <a:r>
                        <a:rPr lang="en-US" altLang="zh-CN" sz="800" dirty="0" err="1"/>
                        <a:t>MerchantID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CardID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Amount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16533">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20.00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extLst>
                  <a:ext uri="{0D108BD9-81ED-4DB2-BD59-A6C34878D82A}">
                    <a16:rowId xmlns:a16="http://schemas.microsoft.com/office/drawing/2014/main" val="3492687303"/>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1003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8.00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extLst>
                  <a:ext uri="{0D108BD9-81ED-4DB2-BD59-A6C34878D82A}">
                    <a16:rowId xmlns:a16="http://schemas.microsoft.com/office/drawing/2014/main" val="2355932933"/>
                  </a:ext>
                </a:extLst>
              </a:tr>
              <a:tr h="208966">
                <a:tc>
                  <a:txBody>
                    <a:bodyPr/>
                    <a:lstStyle/>
                    <a:p>
                      <a:pPr algn="ctr"/>
                      <a:r>
                        <a:rPr lang="en-US" altLang="zh-CN" sz="800" dirty="0"/>
                        <a:t>A</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1002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23.00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extLst>
                  <a:ext uri="{0D108BD9-81ED-4DB2-BD59-A6C34878D82A}">
                    <a16:rowId xmlns:a16="http://schemas.microsoft.com/office/drawing/2014/main" val="4165066815"/>
                  </a:ext>
                </a:extLst>
              </a:tr>
              <a:tr h="208966">
                <a:tc>
                  <a:txBody>
                    <a:bodyPr/>
                    <a:lstStyle/>
                    <a:p>
                      <a:pPr algn="ctr"/>
                      <a:r>
                        <a:rPr lang="en-US" altLang="zh-CN" sz="800" dirty="0"/>
                        <a:t>B</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1001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8.50</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4581147"/>
                  </a:ext>
                </a:extLst>
              </a:tr>
            </a:tbl>
          </a:graphicData>
        </a:graphic>
      </p:graphicFrame>
      <p:graphicFrame>
        <p:nvGraphicFramePr>
          <p:cNvPr id="13" name="表格 4">
            <a:extLst>
              <a:ext uri="{FF2B5EF4-FFF2-40B4-BE49-F238E27FC236}">
                <a16:creationId xmlns:a16="http://schemas.microsoft.com/office/drawing/2014/main" id="{017603A9-59B3-4091-BB0E-E2A67042C5FC}"/>
              </a:ext>
            </a:extLst>
          </p:cNvPr>
          <p:cNvGraphicFramePr>
            <a:graphicFrameLocks noGrp="1"/>
          </p:cNvGraphicFramePr>
          <p:nvPr/>
        </p:nvGraphicFramePr>
        <p:xfrm>
          <a:off x="8184232" y="1649046"/>
          <a:ext cx="3108164" cy="1554480"/>
        </p:xfrm>
        <a:graphic>
          <a:graphicData uri="http://schemas.openxmlformats.org/drawingml/2006/table">
            <a:tbl>
              <a:tblPr firstRow="1" bandRow="1">
                <a:tableStyleId>{91EBBBCC-DAD2-459C-BE2E-F6DE35CF9A28}</a:tableStyleId>
              </a:tblPr>
              <a:tblGrid>
                <a:gridCol w="777041">
                  <a:extLst>
                    <a:ext uri="{9D8B030D-6E8A-4147-A177-3AD203B41FA5}">
                      <a16:colId xmlns:a16="http://schemas.microsoft.com/office/drawing/2014/main" val="2620867882"/>
                    </a:ext>
                  </a:extLst>
                </a:gridCol>
                <a:gridCol w="777041">
                  <a:extLst>
                    <a:ext uri="{9D8B030D-6E8A-4147-A177-3AD203B41FA5}">
                      <a16:colId xmlns:a16="http://schemas.microsoft.com/office/drawing/2014/main" val="2322188597"/>
                    </a:ext>
                  </a:extLst>
                </a:gridCol>
                <a:gridCol w="777041">
                  <a:extLst>
                    <a:ext uri="{9D8B030D-6E8A-4147-A177-3AD203B41FA5}">
                      <a16:colId xmlns:a16="http://schemas.microsoft.com/office/drawing/2014/main" val="1068284410"/>
                    </a:ext>
                  </a:extLst>
                </a:gridCol>
                <a:gridCol w="777041">
                  <a:extLst>
                    <a:ext uri="{9D8B030D-6E8A-4147-A177-3AD203B41FA5}">
                      <a16:colId xmlns:a16="http://schemas.microsoft.com/office/drawing/2014/main" val="134630685"/>
                    </a:ext>
                  </a:extLst>
                </a:gridCol>
              </a:tblGrid>
              <a:tr h="250759">
                <a:tc gridSpan="4">
                  <a:txBody>
                    <a:bodyPr/>
                    <a:lstStyle/>
                    <a:p>
                      <a:pPr algn="ctr"/>
                      <a:r>
                        <a:rPr lang="en-US" altLang="zh-CN" sz="1200" dirty="0" err="1"/>
                        <a:t>FraudulentUsers</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18663333"/>
                  </a:ext>
                </a:extLst>
              </a:tr>
              <a:tr h="208966">
                <a:tc>
                  <a:txBody>
                    <a:bodyPr/>
                    <a:lstStyle/>
                    <a:p>
                      <a:pPr algn="ctr"/>
                      <a:r>
                        <a:rPr lang="en-US" altLang="zh-CN" sz="800" dirty="0" err="1"/>
                        <a:t>UserID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Date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a:t>Country</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sz="800" dirty="0" err="1"/>
                        <a:t>IsFraud</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827720276"/>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True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2687303"/>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2002/05/06</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False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extLst>
                  <a:ext uri="{0D108BD9-81ED-4DB2-BD59-A6C34878D82A}">
                    <a16:rowId xmlns:a16="http://schemas.microsoft.com/office/drawing/2014/main" val="2355932933"/>
                  </a:ext>
                </a:extLst>
              </a:tr>
              <a:tr h="208966">
                <a:tc>
                  <a:txBody>
                    <a:bodyPr/>
                    <a:lstStyle/>
                    <a:p>
                      <a:pPr algn="ctr"/>
                      <a:r>
                        <a:rPr lang="en-US" altLang="zh-CN" sz="800" dirty="0"/>
                        <a:t>1</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tc>
                  <a:txBody>
                    <a:bodyPr/>
                    <a:lstStyle/>
                    <a:p>
                      <a:pPr algn="ctr"/>
                      <a:r>
                        <a:rPr lang="en-US" altLang="zh-CN" sz="800" dirty="0"/>
                        <a:t>False</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B45"/>
                    </a:solidFill>
                  </a:tcPr>
                </a:tc>
                <a:extLst>
                  <a:ext uri="{0D108BD9-81ED-4DB2-BD59-A6C34878D82A}">
                    <a16:rowId xmlns:a16="http://schemas.microsoft.com/office/drawing/2014/main" val="4165066815"/>
                  </a:ext>
                </a:extLst>
              </a:tr>
              <a:tr h="208966">
                <a:tc>
                  <a:txBody>
                    <a:bodyPr/>
                    <a:lstStyle/>
                    <a:p>
                      <a:pPr algn="ctr"/>
                      <a:r>
                        <a:rPr lang="en-US" altLang="zh-CN" sz="800" dirty="0"/>
                        <a:t>2</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CN" sz="800" dirty="0"/>
                        <a:t>US</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altLang="zh-CN" sz="800" dirty="0"/>
                        <a: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DBD"/>
                    </a:solidFill>
                  </a:tcPr>
                </a:tc>
                <a:extLst>
                  <a:ext uri="{0D108BD9-81ED-4DB2-BD59-A6C34878D82A}">
                    <a16:rowId xmlns:a16="http://schemas.microsoft.com/office/drawing/2014/main" val="1484581147"/>
                  </a:ext>
                </a:extLst>
              </a:tr>
              <a:tr h="208966">
                <a:tc>
                  <a:txBody>
                    <a:bodyPr/>
                    <a:lstStyle/>
                    <a:p>
                      <a:pPr algn="ctr"/>
                      <a:r>
                        <a:rPr lang="en-US" altLang="zh-CN" sz="800" dirty="0"/>
                        <a:t>3</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2002/05/08</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Japan</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800" dirty="0"/>
                        <a:t>?</a:t>
                      </a:r>
                      <a:endParaRPr lang="zh-CN" alt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7743360"/>
                  </a:ext>
                </a:extLst>
              </a:tr>
            </a:tbl>
          </a:graphicData>
        </a:graphic>
      </p:graphicFrame>
      <mc:AlternateContent xmlns:mc="http://schemas.openxmlformats.org/markup-compatibility/2006" xmlns:a14="http://schemas.microsoft.com/office/drawing/2010/main">
        <mc:Choice Requires="a14">
          <p:sp>
            <p:nvSpPr>
              <p:cNvPr id="14" name="Object 28">
                <a:extLst>
                  <a:ext uri="{FF2B5EF4-FFF2-40B4-BE49-F238E27FC236}">
                    <a16:creationId xmlns:a16="http://schemas.microsoft.com/office/drawing/2014/main" id="{B97A7970-0237-4FCA-8BAD-716358127082}"/>
                  </a:ext>
                </a:extLst>
              </p:cNvPr>
              <p:cNvSpPr txBox="1"/>
              <p:nvPr/>
            </p:nvSpPr>
            <p:spPr>
              <a:xfrm>
                <a:off x="7556529" y="2696078"/>
                <a:ext cx="360363" cy="541338"/>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𝑖</m:t>
                          </m:r>
                        </m:sub>
                      </m:sSub>
                    </m:oMath>
                  </m:oMathPara>
                </a14:m>
                <a:endParaRPr lang="zh-CN" altLang="en-US" dirty="0"/>
              </a:p>
            </p:txBody>
          </p:sp>
        </mc:Choice>
        <mc:Fallback xmlns="">
          <p:sp>
            <p:nvSpPr>
              <p:cNvPr id="14" name="Object 28">
                <a:extLst>
                  <a:ext uri="{FF2B5EF4-FFF2-40B4-BE49-F238E27FC236}">
                    <a16:creationId xmlns:a16="http://schemas.microsoft.com/office/drawing/2014/main" id="{B97A7970-0237-4FCA-8BAD-716358127082}"/>
                  </a:ext>
                </a:extLst>
              </p:cNvPr>
              <p:cNvSpPr txBox="1">
                <a:spLocks noRot="1" noChangeAspect="1" noMove="1" noResize="1" noEditPoints="1" noAdjustHandles="1" noChangeArrowheads="1" noChangeShapeType="1" noTextEdit="1"/>
              </p:cNvSpPr>
              <p:nvPr/>
            </p:nvSpPr>
            <p:spPr>
              <a:xfrm>
                <a:off x="7556529" y="2696078"/>
                <a:ext cx="360363" cy="54133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bject 29">
                <a:extLst>
                  <a:ext uri="{FF2B5EF4-FFF2-40B4-BE49-F238E27FC236}">
                    <a16:creationId xmlns:a16="http://schemas.microsoft.com/office/drawing/2014/main" id="{7F4B3580-83CA-4D6C-9620-449D71B44929}"/>
                  </a:ext>
                </a:extLst>
              </p:cNvPr>
              <p:cNvSpPr txBox="1"/>
              <p:nvPr/>
            </p:nvSpPr>
            <p:spPr>
              <a:xfrm>
                <a:off x="11424592" y="2696078"/>
                <a:ext cx="336550" cy="504825"/>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𝑖</m:t>
                          </m:r>
                        </m:sub>
                      </m:sSub>
                    </m:oMath>
                  </m:oMathPara>
                </a14:m>
                <a:endParaRPr lang="zh-CN" altLang="en-US" dirty="0"/>
              </a:p>
            </p:txBody>
          </p:sp>
        </mc:Choice>
        <mc:Fallback xmlns="">
          <p:sp>
            <p:nvSpPr>
              <p:cNvPr id="15" name="Object 29">
                <a:extLst>
                  <a:ext uri="{FF2B5EF4-FFF2-40B4-BE49-F238E27FC236}">
                    <a16:creationId xmlns:a16="http://schemas.microsoft.com/office/drawing/2014/main" id="{7F4B3580-83CA-4D6C-9620-449D71B44929}"/>
                  </a:ext>
                </a:extLst>
              </p:cNvPr>
              <p:cNvSpPr txBox="1">
                <a:spLocks noRot="1" noChangeAspect="1" noMove="1" noResize="1" noEditPoints="1" noAdjustHandles="1" noChangeArrowheads="1" noChangeShapeType="1" noTextEdit="1"/>
              </p:cNvSpPr>
              <p:nvPr/>
            </p:nvSpPr>
            <p:spPr>
              <a:xfrm>
                <a:off x="11424592" y="2696078"/>
                <a:ext cx="336550" cy="504825"/>
              </a:xfrm>
              <a:prstGeom prst="rect">
                <a:avLst/>
              </a:prstGeom>
              <a:blipFill>
                <a:blip r:embed="rId3"/>
                <a:stretch>
                  <a:fillRect r="-1818"/>
                </a:stretch>
              </a:blipFill>
            </p:spPr>
            <p:txBody>
              <a:bodyPr/>
              <a:lstStyle/>
              <a:p>
                <a:r>
                  <a:rPr lang="en-US">
                    <a:noFill/>
                  </a:rPr>
                  <a:t> </a:t>
                </a:r>
              </a:p>
            </p:txBody>
          </p:sp>
        </mc:Fallback>
      </mc:AlternateContent>
      <p:cxnSp>
        <p:nvCxnSpPr>
          <p:cNvPr id="16" name="Straight Arrow Connector 19">
            <a:extLst>
              <a:ext uri="{FF2B5EF4-FFF2-40B4-BE49-F238E27FC236}">
                <a16:creationId xmlns:a16="http://schemas.microsoft.com/office/drawing/2014/main" id="{9466D7A2-B025-4FDE-839F-9AC2421F1E76}"/>
              </a:ext>
            </a:extLst>
          </p:cNvPr>
          <p:cNvCxnSpPr>
            <a:cxnSpLocks/>
          </p:cNvCxnSpPr>
          <p:nvPr/>
        </p:nvCxnSpPr>
        <p:spPr bwMode="auto">
          <a:xfrm flipH="1">
            <a:off x="7896200" y="2921567"/>
            <a:ext cx="288032" cy="0"/>
          </a:xfrm>
          <a:prstGeom prst="straightConnector1">
            <a:avLst/>
          </a:prstGeom>
          <a:ln>
            <a:headEnd type="none" w="med" len="med"/>
            <a:tailEnd type="arrow"/>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17" name="Object 29">
                <a:extLst>
                  <a:ext uri="{FF2B5EF4-FFF2-40B4-BE49-F238E27FC236}">
                    <a16:creationId xmlns:a16="http://schemas.microsoft.com/office/drawing/2014/main" id="{92B54F94-2BE6-480D-8D9B-5F3B023E81BD}"/>
                  </a:ext>
                </a:extLst>
              </p:cNvPr>
              <p:cNvSpPr txBox="1"/>
              <p:nvPr/>
            </p:nvSpPr>
            <p:spPr>
              <a:xfrm>
                <a:off x="5006880" y="2855590"/>
                <a:ext cx="1946280" cy="5048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3200" i="1" smtClean="0">
                              <a:solidFill>
                                <a:srgbClr val="000000"/>
                              </a:solidFill>
                              <a:latin typeface="Cambria Math" panose="02040503050406030204" pitchFamily="18" charset="0"/>
                            </a:rPr>
                          </m:ctrlPr>
                        </m:sSubPr>
                        <m:e>
                          <m:r>
                            <a:rPr lang="en-US" altLang="zh-CN" sz="3200" b="1" i="1" smtClean="0">
                              <a:solidFill>
                                <a:srgbClr val="000000"/>
                              </a:solidFill>
                              <a:latin typeface="Cambria Math" panose="02040503050406030204" pitchFamily="18" charset="0"/>
                            </a:rPr>
                            <m:t>𝒛</m:t>
                          </m:r>
                        </m:e>
                        <m:sub>
                          <m:r>
                            <a:rPr lang="zh-CN" altLang="en-US" sz="3200" i="1">
                              <a:solidFill>
                                <a:srgbClr val="000000"/>
                              </a:solidFill>
                              <a:latin typeface="Cambria Math" panose="02040503050406030204" pitchFamily="18" charset="0"/>
                            </a:rPr>
                            <m:t>𝑖</m:t>
                          </m:r>
                        </m:sub>
                      </m:sSub>
                      <m:r>
                        <a:rPr lang="en-US" altLang="zh-CN" sz="3200" b="0" i="1" smtClean="0">
                          <a:solidFill>
                            <a:srgbClr val="000000"/>
                          </a:solidFill>
                          <a:latin typeface="Cambria Math" panose="02040503050406030204" pitchFamily="18" charset="0"/>
                        </a:rPr>
                        <m:t>={…}</m:t>
                      </m:r>
                    </m:oMath>
                  </m:oMathPara>
                </a14:m>
                <a:endParaRPr lang="zh-CN" altLang="en-US" sz="3200" dirty="0"/>
              </a:p>
            </p:txBody>
          </p:sp>
        </mc:Choice>
        <mc:Fallback xmlns="">
          <p:sp>
            <p:nvSpPr>
              <p:cNvPr id="17" name="Object 29">
                <a:extLst>
                  <a:ext uri="{FF2B5EF4-FFF2-40B4-BE49-F238E27FC236}">
                    <a16:creationId xmlns:a16="http://schemas.microsoft.com/office/drawing/2014/main" id="{92B54F94-2BE6-480D-8D9B-5F3B023E81BD}"/>
                  </a:ext>
                </a:extLst>
              </p:cNvPr>
              <p:cNvSpPr txBox="1">
                <a:spLocks noRot="1" noChangeAspect="1" noMove="1" noResize="1" noEditPoints="1" noAdjustHandles="1" noChangeArrowheads="1" noChangeShapeType="1" noTextEdit="1"/>
              </p:cNvSpPr>
              <p:nvPr/>
            </p:nvSpPr>
            <p:spPr>
              <a:xfrm>
                <a:off x="5006880" y="2855590"/>
                <a:ext cx="1946280" cy="504825"/>
              </a:xfrm>
              <a:prstGeom prst="rect">
                <a:avLst/>
              </a:prstGeom>
              <a:blipFill>
                <a:blip r:embed="rId4"/>
                <a:stretch>
                  <a:fillRect b="-2410"/>
                </a:stretch>
              </a:blipFill>
            </p:spPr>
            <p:txBody>
              <a:bodyPr/>
              <a:lstStyle/>
              <a:p>
                <a:r>
                  <a:rPr lang="en-US">
                    <a:noFill/>
                  </a:rPr>
                  <a:t> </a:t>
                </a:r>
              </a:p>
            </p:txBody>
          </p:sp>
        </mc:Fallback>
      </mc:AlternateContent>
      <p:sp>
        <p:nvSpPr>
          <p:cNvPr id="18" name="左大括号 1">
            <a:extLst>
              <a:ext uri="{FF2B5EF4-FFF2-40B4-BE49-F238E27FC236}">
                <a16:creationId xmlns:a16="http://schemas.microsoft.com/office/drawing/2014/main" id="{BB9CCBC5-F0E0-48A6-AB15-15B867B8B019}"/>
              </a:ext>
            </a:extLst>
          </p:cNvPr>
          <p:cNvSpPr/>
          <p:nvPr/>
        </p:nvSpPr>
        <p:spPr bwMode="auto">
          <a:xfrm>
            <a:off x="7788188" y="2384884"/>
            <a:ext cx="396044" cy="396044"/>
          </a:xfrm>
          <a:prstGeom prst="leftBrace">
            <a:avLst/>
          </a:prstGeom>
          <a:noFill/>
          <a:ln w="25400" cap="flat" cmpd="sng" algn="ctr">
            <a:solidFill>
              <a:srgbClr val="F9CDA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19" name="任意多边形: 形状 30">
            <a:extLst>
              <a:ext uri="{FF2B5EF4-FFF2-40B4-BE49-F238E27FC236}">
                <a16:creationId xmlns:a16="http://schemas.microsoft.com/office/drawing/2014/main" id="{1B4912A4-83EC-4F55-AA7C-A204BFFA63D2}"/>
              </a:ext>
            </a:extLst>
          </p:cNvPr>
          <p:cNvSpPr/>
          <p:nvPr/>
        </p:nvSpPr>
        <p:spPr bwMode="auto">
          <a:xfrm>
            <a:off x="6290258" y="2575559"/>
            <a:ext cx="1466902" cy="408623"/>
          </a:xfrm>
          <a:custGeom>
            <a:avLst/>
            <a:gdLst>
              <a:gd name="connsiteX0" fmla="*/ 1562100 w 1562100"/>
              <a:gd name="connsiteY0" fmla="*/ 2311 h 444271"/>
              <a:gd name="connsiteX1" fmla="*/ 1082040 w 1562100"/>
              <a:gd name="connsiteY1" fmla="*/ 9931 h 444271"/>
              <a:gd name="connsiteX2" fmla="*/ 205740 w 1562100"/>
              <a:gd name="connsiteY2" fmla="*/ 40411 h 444271"/>
              <a:gd name="connsiteX3" fmla="*/ 0 w 1562100"/>
              <a:gd name="connsiteY3" fmla="*/ 444271 h 444271"/>
              <a:gd name="connsiteX0" fmla="*/ 1562100 w 1562100"/>
              <a:gd name="connsiteY0" fmla="*/ 27060 h 469020"/>
              <a:gd name="connsiteX1" fmla="*/ 1082040 w 1562100"/>
              <a:gd name="connsiteY1" fmla="*/ 34680 h 469020"/>
              <a:gd name="connsiteX2" fmla="*/ 0 w 1562100"/>
              <a:gd name="connsiteY2" fmla="*/ 469020 h 469020"/>
              <a:gd name="connsiteX0" fmla="*/ 1562100 w 1562100"/>
              <a:gd name="connsiteY0" fmla="*/ 0 h 441960"/>
              <a:gd name="connsiteX1" fmla="*/ 0 w 1562100"/>
              <a:gd name="connsiteY1" fmla="*/ 441960 h 441960"/>
              <a:gd name="connsiteX0" fmla="*/ 1562100 w 1562100"/>
              <a:gd name="connsiteY0" fmla="*/ 0 h 441960"/>
              <a:gd name="connsiteX1" fmla="*/ 786765 w 1562100"/>
              <a:gd name="connsiteY1" fmla="*/ 224790 h 441960"/>
              <a:gd name="connsiteX2" fmla="*/ 0 w 1562100"/>
              <a:gd name="connsiteY2" fmla="*/ 441960 h 441960"/>
              <a:gd name="connsiteX0" fmla="*/ 1562100 w 1562100"/>
              <a:gd name="connsiteY0" fmla="*/ 0 h 441960"/>
              <a:gd name="connsiteX1" fmla="*/ 786765 w 1562100"/>
              <a:gd name="connsiteY1" fmla="*/ 224790 h 441960"/>
              <a:gd name="connsiteX2" fmla="*/ 0 w 1562100"/>
              <a:gd name="connsiteY2" fmla="*/ 441960 h 441960"/>
              <a:gd name="connsiteX0" fmla="*/ 1562100 w 1562100"/>
              <a:gd name="connsiteY0" fmla="*/ 0 h 441960"/>
              <a:gd name="connsiteX1" fmla="*/ 572453 w 1562100"/>
              <a:gd name="connsiteY1" fmla="*/ 81915 h 441960"/>
              <a:gd name="connsiteX2" fmla="*/ 0 w 1562100"/>
              <a:gd name="connsiteY2" fmla="*/ 441960 h 441960"/>
              <a:gd name="connsiteX0" fmla="*/ 1562100 w 1562100"/>
              <a:gd name="connsiteY0" fmla="*/ 0 h 441960"/>
              <a:gd name="connsiteX1" fmla="*/ 572453 w 1562100"/>
              <a:gd name="connsiteY1" fmla="*/ 81915 h 441960"/>
              <a:gd name="connsiteX2" fmla="*/ 0 w 1562100"/>
              <a:gd name="connsiteY2" fmla="*/ 441960 h 441960"/>
              <a:gd name="connsiteX0" fmla="*/ 1562100 w 1562100"/>
              <a:gd name="connsiteY0" fmla="*/ 0 h 441960"/>
              <a:gd name="connsiteX1" fmla="*/ 572453 w 1562100"/>
              <a:gd name="connsiteY1" fmla="*/ 81915 h 441960"/>
              <a:gd name="connsiteX2" fmla="*/ 0 w 1562100"/>
              <a:gd name="connsiteY2" fmla="*/ 441960 h 441960"/>
              <a:gd name="connsiteX0" fmla="*/ 1562100 w 1562100"/>
              <a:gd name="connsiteY0" fmla="*/ 0 h 441960"/>
              <a:gd name="connsiteX1" fmla="*/ 458153 w 1562100"/>
              <a:gd name="connsiteY1" fmla="*/ 77153 h 441960"/>
              <a:gd name="connsiteX2" fmla="*/ 0 w 1562100"/>
              <a:gd name="connsiteY2" fmla="*/ 441960 h 441960"/>
              <a:gd name="connsiteX0" fmla="*/ 1466850 w 1466850"/>
              <a:gd name="connsiteY0" fmla="*/ 0 h 408623"/>
              <a:gd name="connsiteX1" fmla="*/ 362903 w 1466850"/>
              <a:gd name="connsiteY1" fmla="*/ 77153 h 408623"/>
              <a:gd name="connsiteX2" fmla="*/ 0 w 1466850"/>
              <a:gd name="connsiteY2" fmla="*/ 408623 h 408623"/>
              <a:gd name="connsiteX0" fmla="*/ 1466910 w 1466910"/>
              <a:gd name="connsiteY0" fmla="*/ 0 h 408623"/>
              <a:gd name="connsiteX1" fmla="*/ 362963 w 1466910"/>
              <a:gd name="connsiteY1" fmla="*/ 77153 h 408623"/>
              <a:gd name="connsiteX2" fmla="*/ 60 w 1466910"/>
              <a:gd name="connsiteY2" fmla="*/ 408623 h 408623"/>
              <a:gd name="connsiteX0" fmla="*/ 1466928 w 1466928"/>
              <a:gd name="connsiteY0" fmla="*/ 20708 h 429331"/>
              <a:gd name="connsiteX1" fmla="*/ 334406 w 1466928"/>
              <a:gd name="connsiteY1" fmla="*/ 26424 h 429331"/>
              <a:gd name="connsiteX2" fmla="*/ 78 w 1466928"/>
              <a:gd name="connsiteY2" fmla="*/ 429331 h 429331"/>
              <a:gd name="connsiteX0" fmla="*/ 1466892 w 1466892"/>
              <a:gd name="connsiteY0" fmla="*/ 4220 h 412843"/>
              <a:gd name="connsiteX1" fmla="*/ 334370 w 1466892"/>
              <a:gd name="connsiteY1" fmla="*/ 9936 h 412843"/>
              <a:gd name="connsiteX2" fmla="*/ 42 w 1466892"/>
              <a:gd name="connsiteY2" fmla="*/ 412843 h 412843"/>
              <a:gd name="connsiteX0" fmla="*/ 1466882 w 1466882"/>
              <a:gd name="connsiteY0" fmla="*/ 0 h 408623"/>
              <a:gd name="connsiteX1" fmla="*/ 396272 w 1466882"/>
              <a:gd name="connsiteY1" fmla="*/ 77154 h 408623"/>
              <a:gd name="connsiteX2" fmla="*/ 32 w 1466882"/>
              <a:gd name="connsiteY2" fmla="*/ 408623 h 408623"/>
              <a:gd name="connsiteX0" fmla="*/ 1466886 w 1466886"/>
              <a:gd name="connsiteY0" fmla="*/ 0 h 408623"/>
              <a:gd name="connsiteX1" fmla="*/ 396276 w 1466886"/>
              <a:gd name="connsiteY1" fmla="*/ 77154 h 408623"/>
              <a:gd name="connsiteX2" fmla="*/ 36 w 1466886"/>
              <a:gd name="connsiteY2" fmla="*/ 408623 h 408623"/>
              <a:gd name="connsiteX0" fmla="*/ 1466902 w 1466902"/>
              <a:gd name="connsiteY0" fmla="*/ 0 h 408623"/>
              <a:gd name="connsiteX1" fmla="*/ 329617 w 1466902"/>
              <a:gd name="connsiteY1" fmla="*/ 20004 h 408623"/>
              <a:gd name="connsiteX2" fmla="*/ 52 w 1466902"/>
              <a:gd name="connsiteY2" fmla="*/ 408623 h 408623"/>
            </a:gdLst>
            <a:ahLst/>
            <a:cxnLst>
              <a:cxn ang="0">
                <a:pos x="connsiteX0" y="connsiteY0"/>
              </a:cxn>
              <a:cxn ang="0">
                <a:pos x="connsiteX1" y="connsiteY1"/>
              </a:cxn>
              <a:cxn ang="0">
                <a:pos x="connsiteX2" y="connsiteY2"/>
              </a:cxn>
            </a:cxnLst>
            <a:rect l="l" t="t" r="r" b="b"/>
            <a:pathLst>
              <a:path w="1466902" h="408623">
                <a:moveTo>
                  <a:pt x="1466902" y="0"/>
                </a:moveTo>
                <a:lnTo>
                  <a:pt x="329617" y="20004"/>
                </a:lnTo>
                <a:cubicBezTo>
                  <a:pt x="137529" y="40483"/>
                  <a:pt x="-3123" y="27940"/>
                  <a:pt x="52" y="408623"/>
                </a:cubicBezTo>
              </a:path>
            </a:pathLst>
          </a:custGeom>
          <a:noFill/>
          <a:ln w="25400" cap="flat" cmpd="sng" algn="ctr">
            <a:solidFill>
              <a:srgbClr val="F9CDA1"/>
            </a:solidFill>
            <a:prstDash val="solid"/>
            <a:round/>
            <a:headEnd type="none" w="med" len="med"/>
            <a:tailEnd type="triangl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21" name="右大括号 21">
            <a:extLst>
              <a:ext uri="{FF2B5EF4-FFF2-40B4-BE49-F238E27FC236}">
                <a16:creationId xmlns:a16="http://schemas.microsoft.com/office/drawing/2014/main" id="{3056F482-9CDB-4908-9D0A-B56DA9808604}"/>
              </a:ext>
            </a:extLst>
          </p:cNvPr>
          <p:cNvSpPr/>
          <p:nvPr/>
        </p:nvSpPr>
        <p:spPr bwMode="auto">
          <a:xfrm>
            <a:off x="4187789" y="2132856"/>
            <a:ext cx="468051" cy="722734"/>
          </a:xfrm>
          <a:prstGeom prst="rightBrace">
            <a:avLst/>
          </a:prstGeom>
          <a:noFill/>
          <a:ln w="25400" cap="flat" cmpd="sng" algn="ctr">
            <a:solidFill>
              <a:srgbClr val="F9CDA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22" name="任意多边形: 形状 30">
            <a:extLst>
              <a:ext uri="{FF2B5EF4-FFF2-40B4-BE49-F238E27FC236}">
                <a16:creationId xmlns:a16="http://schemas.microsoft.com/office/drawing/2014/main" id="{7FA6EBC1-6285-428C-8C11-0EDD32434F7F}"/>
              </a:ext>
            </a:extLst>
          </p:cNvPr>
          <p:cNvSpPr/>
          <p:nvPr/>
        </p:nvSpPr>
        <p:spPr bwMode="auto">
          <a:xfrm flipH="1">
            <a:off x="4538827" y="2491739"/>
            <a:ext cx="1751429" cy="504825"/>
          </a:xfrm>
          <a:custGeom>
            <a:avLst/>
            <a:gdLst>
              <a:gd name="connsiteX0" fmla="*/ 1562100 w 1562100"/>
              <a:gd name="connsiteY0" fmla="*/ 2311 h 444271"/>
              <a:gd name="connsiteX1" fmla="*/ 1082040 w 1562100"/>
              <a:gd name="connsiteY1" fmla="*/ 9931 h 444271"/>
              <a:gd name="connsiteX2" fmla="*/ 205740 w 1562100"/>
              <a:gd name="connsiteY2" fmla="*/ 40411 h 444271"/>
              <a:gd name="connsiteX3" fmla="*/ 0 w 1562100"/>
              <a:gd name="connsiteY3" fmla="*/ 444271 h 444271"/>
              <a:gd name="connsiteX0" fmla="*/ 1562100 w 1562100"/>
              <a:gd name="connsiteY0" fmla="*/ 27060 h 469020"/>
              <a:gd name="connsiteX1" fmla="*/ 1082040 w 1562100"/>
              <a:gd name="connsiteY1" fmla="*/ 34680 h 469020"/>
              <a:gd name="connsiteX2" fmla="*/ 0 w 1562100"/>
              <a:gd name="connsiteY2" fmla="*/ 469020 h 469020"/>
              <a:gd name="connsiteX0" fmla="*/ 1562100 w 1562100"/>
              <a:gd name="connsiteY0" fmla="*/ 0 h 441960"/>
              <a:gd name="connsiteX1" fmla="*/ 0 w 1562100"/>
              <a:gd name="connsiteY1" fmla="*/ 441960 h 441960"/>
              <a:gd name="connsiteX0" fmla="*/ 1562100 w 1562100"/>
              <a:gd name="connsiteY0" fmla="*/ 0 h 441960"/>
              <a:gd name="connsiteX1" fmla="*/ 786765 w 1562100"/>
              <a:gd name="connsiteY1" fmla="*/ 224790 h 441960"/>
              <a:gd name="connsiteX2" fmla="*/ 0 w 1562100"/>
              <a:gd name="connsiteY2" fmla="*/ 441960 h 441960"/>
              <a:gd name="connsiteX0" fmla="*/ 1562100 w 1562100"/>
              <a:gd name="connsiteY0" fmla="*/ 0 h 441960"/>
              <a:gd name="connsiteX1" fmla="*/ 786765 w 1562100"/>
              <a:gd name="connsiteY1" fmla="*/ 224790 h 441960"/>
              <a:gd name="connsiteX2" fmla="*/ 0 w 1562100"/>
              <a:gd name="connsiteY2" fmla="*/ 441960 h 441960"/>
              <a:gd name="connsiteX0" fmla="*/ 1562100 w 1562100"/>
              <a:gd name="connsiteY0" fmla="*/ 0 h 441960"/>
              <a:gd name="connsiteX1" fmla="*/ 572453 w 1562100"/>
              <a:gd name="connsiteY1" fmla="*/ 81915 h 441960"/>
              <a:gd name="connsiteX2" fmla="*/ 0 w 1562100"/>
              <a:gd name="connsiteY2" fmla="*/ 441960 h 441960"/>
              <a:gd name="connsiteX0" fmla="*/ 1562100 w 1562100"/>
              <a:gd name="connsiteY0" fmla="*/ 0 h 441960"/>
              <a:gd name="connsiteX1" fmla="*/ 572453 w 1562100"/>
              <a:gd name="connsiteY1" fmla="*/ 81915 h 441960"/>
              <a:gd name="connsiteX2" fmla="*/ 0 w 1562100"/>
              <a:gd name="connsiteY2" fmla="*/ 441960 h 441960"/>
              <a:gd name="connsiteX0" fmla="*/ 1562100 w 1562100"/>
              <a:gd name="connsiteY0" fmla="*/ 0 h 441960"/>
              <a:gd name="connsiteX1" fmla="*/ 572453 w 1562100"/>
              <a:gd name="connsiteY1" fmla="*/ 81915 h 441960"/>
              <a:gd name="connsiteX2" fmla="*/ 0 w 1562100"/>
              <a:gd name="connsiteY2" fmla="*/ 441960 h 441960"/>
              <a:gd name="connsiteX0" fmla="*/ 1562100 w 1562100"/>
              <a:gd name="connsiteY0" fmla="*/ 0 h 441960"/>
              <a:gd name="connsiteX1" fmla="*/ 458153 w 1562100"/>
              <a:gd name="connsiteY1" fmla="*/ 77153 h 441960"/>
              <a:gd name="connsiteX2" fmla="*/ 0 w 1562100"/>
              <a:gd name="connsiteY2" fmla="*/ 441960 h 441960"/>
              <a:gd name="connsiteX0" fmla="*/ 1466850 w 1466850"/>
              <a:gd name="connsiteY0" fmla="*/ 0 h 408623"/>
              <a:gd name="connsiteX1" fmla="*/ 362903 w 1466850"/>
              <a:gd name="connsiteY1" fmla="*/ 77153 h 408623"/>
              <a:gd name="connsiteX2" fmla="*/ 0 w 1466850"/>
              <a:gd name="connsiteY2" fmla="*/ 408623 h 408623"/>
              <a:gd name="connsiteX0" fmla="*/ 1466910 w 1466910"/>
              <a:gd name="connsiteY0" fmla="*/ 0 h 408623"/>
              <a:gd name="connsiteX1" fmla="*/ 362963 w 1466910"/>
              <a:gd name="connsiteY1" fmla="*/ 77153 h 408623"/>
              <a:gd name="connsiteX2" fmla="*/ 60 w 1466910"/>
              <a:gd name="connsiteY2" fmla="*/ 408623 h 408623"/>
              <a:gd name="connsiteX0" fmla="*/ 1466928 w 1466928"/>
              <a:gd name="connsiteY0" fmla="*/ 20708 h 429331"/>
              <a:gd name="connsiteX1" fmla="*/ 334406 w 1466928"/>
              <a:gd name="connsiteY1" fmla="*/ 26424 h 429331"/>
              <a:gd name="connsiteX2" fmla="*/ 78 w 1466928"/>
              <a:gd name="connsiteY2" fmla="*/ 429331 h 429331"/>
              <a:gd name="connsiteX0" fmla="*/ 1466892 w 1466892"/>
              <a:gd name="connsiteY0" fmla="*/ 4220 h 412843"/>
              <a:gd name="connsiteX1" fmla="*/ 334370 w 1466892"/>
              <a:gd name="connsiteY1" fmla="*/ 9936 h 412843"/>
              <a:gd name="connsiteX2" fmla="*/ 42 w 1466892"/>
              <a:gd name="connsiteY2" fmla="*/ 412843 h 412843"/>
              <a:gd name="connsiteX0" fmla="*/ 1466882 w 1466882"/>
              <a:gd name="connsiteY0" fmla="*/ 0 h 408623"/>
              <a:gd name="connsiteX1" fmla="*/ 396272 w 1466882"/>
              <a:gd name="connsiteY1" fmla="*/ 77154 h 408623"/>
              <a:gd name="connsiteX2" fmla="*/ 32 w 1466882"/>
              <a:gd name="connsiteY2" fmla="*/ 408623 h 408623"/>
              <a:gd name="connsiteX0" fmla="*/ 1466886 w 1466886"/>
              <a:gd name="connsiteY0" fmla="*/ 0 h 408623"/>
              <a:gd name="connsiteX1" fmla="*/ 396276 w 1466886"/>
              <a:gd name="connsiteY1" fmla="*/ 77154 h 408623"/>
              <a:gd name="connsiteX2" fmla="*/ 36 w 1466886"/>
              <a:gd name="connsiteY2" fmla="*/ 408623 h 408623"/>
              <a:gd name="connsiteX0" fmla="*/ 1466902 w 1466902"/>
              <a:gd name="connsiteY0" fmla="*/ 0 h 408623"/>
              <a:gd name="connsiteX1" fmla="*/ 329617 w 1466902"/>
              <a:gd name="connsiteY1" fmla="*/ 20004 h 408623"/>
              <a:gd name="connsiteX2" fmla="*/ 52 w 1466902"/>
              <a:gd name="connsiteY2" fmla="*/ 408623 h 408623"/>
            </a:gdLst>
            <a:ahLst/>
            <a:cxnLst>
              <a:cxn ang="0">
                <a:pos x="connsiteX0" y="connsiteY0"/>
              </a:cxn>
              <a:cxn ang="0">
                <a:pos x="connsiteX1" y="connsiteY1"/>
              </a:cxn>
              <a:cxn ang="0">
                <a:pos x="connsiteX2" y="connsiteY2"/>
              </a:cxn>
            </a:cxnLst>
            <a:rect l="l" t="t" r="r" b="b"/>
            <a:pathLst>
              <a:path w="1466902" h="408623">
                <a:moveTo>
                  <a:pt x="1466902" y="0"/>
                </a:moveTo>
                <a:lnTo>
                  <a:pt x="329617" y="20004"/>
                </a:lnTo>
                <a:cubicBezTo>
                  <a:pt x="137529" y="40483"/>
                  <a:pt x="-3123" y="27940"/>
                  <a:pt x="52" y="408623"/>
                </a:cubicBezTo>
              </a:path>
            </a:pathLst>
          </a:custGeom>
          <a:noFill/>
          <a:ln w="25400" cap="flat" cmpd="sng" algn="ctr">
            <a:solidFill>
              <a:srgbClr val="F9CDA1"/>
            </a:solidFill>
            <a:prstDash val="solid"/>
            <a:round/>
            <a:headEnd type="none" w="med" len="med"/>
            <a:tailEnd type="triangl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23" name="右大括号 31">
            <a:extLst>
              <a:ext uri="{FF2B5EF4-FFF2-40B4-BE49-F238E27FC236}">
                <a16:creationId xmlns:a16="http://schemas.microsoft.com/office/drawing/2014/main" id="{5903F3C0-C8E8-4CC6-A8C0-5A2FD136EB70}"/>
              </a:ext>
            </a:extLst>
          </p:cNvPr>
          <p:cNvSpPr/>
          <p:nvPr/>
        </p:nvSpPr>
        <p:spPr bwMode="auto">
          <a:xfrm>
            <a:off x="3827748" y="4805678"/>
            <a:ext cx="468051" cy="498228"/>
          </a:xfrm>
          <a:prstGeom prst="rightBrace">
            <a:avLst/>
          </a:prstGeom>
          <a:noFill/>
          <a:ln w="25400" cap="flat" cmpd="sng" algn="ctr">
            <a:solidFill>
              <a:srgbClr val="F9CDA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27" name="左大括号 33">
            <a:extLst>
              <a:ext uri="{FF2B5EF4-FFF2-40B4-BE49-F238E27FC236}">
                <a16:creationId xmlns:a16="http://schemas.microsoft.com/office/drawing/2014/main" id="{4C37E0D5-7C5D-490A-9161-E6BAA67EB8E7}"/>
              </a:ext>
            </a:extLst>
          </p:cNvPr>
          <p:cNvSpPr/>
          <p:nvPr/>
        </p:nvSpPr>
        <p:spPr bwMode="auto">
          <a:xfrm>
            <a:off x="7320136" y="4805678"/>
            <a:ext cx="396044" cy="498228"/>
          </a:xfrm>
          <a:prstGeom prst="leftBrace">
            <a:avLst/>
          </a:prstGeom>
          <a:noFill/>
          <a:ln w="25400" cap="flat" cmpd="sng" algn="ctr">
            <a:solidFill>
              <a:srgbClr val="F9CDA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28" name="任意多边形: 形状 35">
            <a:extLst>
              <a:ext uri="{FF2B5EF4-FFF2-40B4-BE49-F238E27FC236}">
                <a16:creationId xmlns:a16="http://schemas.microsoft.com/office/drawing/2014/main" id="{1D447A74-F8A8-4FBE-BFD8-C30A6A30EE81}"/>
              </a:ext>
            </a:extLst>
          </p:cNvPr>
          <p:cNvSpPr/>
          <p:nvPr/>
        </p:nvSpPr>
        <p:spPr bwMode="auto">
          <a:xfrm flipH="1" flipV="1">
            <a:off x="4336549" y="2687292"/>
            <a:ext cx="1912956" cy="2376756"/>
          </a:xfrm>
          <a:custGeom>
            <a:avLst/>
            <a:gdLst>
              <a:gd name="connsiteX0" fmla="*/ 1562100 w 1562100"/>
              <a:gd name="connsiteY0" fmla="*/ 2311 h 444271"/>
              <a:gd name="connsiteX1" fmla="*/ 1082040 w 1562100"/>
              <a:gd name="connsiteY1" fmla="*/ 9931 h 444271"/>
              <a:gd name="connsiteX2" fmla="*/ 205740 w 1562100"/>
              <a:gd name="connsiteY2" fmla="*/ 40411 h 444271"/>
              <a:gd name="connsiteX3" fmla="*/ 0 w 1562100"/>
              <a:gd name="connsiteY3" fmla="*/ 444271 h 444271"/>
              <a:gd name="connsiteX0" fmla="*/ 1562100 w 1562100"/>
              <a:gd name="connsiteY0" fmla="*/ 27060 h 469020"/>
              <a:gd name="connsiteX1" fmla="*/ 1082040 w 1562100"/>
              <a:gd name="connsiteY1" fmla="*/ 34680 h 469020"/>
              <a:gd name="connsiteX2" fmla="*/ 0 w 1562100"/>
              <a:gd name="connsiteY2" fmla="*/ 469020 h 469020"/>
              <a:gd name="connsiteX0" fmla="*/ 1562100 w 1562100"/>
              <a:gd name="connsiteY0" fmla="*/ 0 h 441960"/>
              <a:gd name="connsiteX1" fmla="*/ 0 w 1562100"/>
              <a:gd name="connsiteY1" fmla="*/ 441960 h 441960"/>
              <a:gd name="connsiteX0" fmla="*/ 1562100 w 1562100"/>
              <a:gd name="connsiteY0" fmla="*/ 0 h 441960"/>
              <a:gd name="connsiteX1" fmla="*/ 786765 w 1562100"/>
              <a:gd name="connsiteY1" fmla="*/ 224790 h 441960"/>
              <a:gd name="connsiteX2" fmla="*/ 0 w 1562100"/>
              <a:gd name="connsiteY2" fmla="*/ 441960 h 441960"/>
              <a:gd name="connsiteX0" fmla="*/ 1562100 w 1562100"/>
              <a:gd name="connsiteY0" fmla="*/ 0 h 441960"/>
              <a:gd name="connsiteX1" fmla="*/ 786765 w 1562100"/>
              <a:gd name="connsiteY1" fmla="*/ 224790 h 441960"/>
              <a:gd name="connsiteX2" fmla="*/ 0 w 1562100"/>
              <a:gd name="connsiteY2" fmla="*/ 441960 h 441960"/>
              <a:gd name="connsiteX0" fmla="*/ 1562100 w 1562100"/>
              <a:gd name="connsiteY0" fmla="*/ 0 h 441960"/>
              <a:gd name="connsiteX1" fmla="*/ 572453 w 1562100"/>
              <a:gd name="connsiteY1" fmla="*/ 81915 h 441960"/>
              <a:gd name="connsiteX2" fmla="*/ 0 w 1562100"/>
              <a:gd name="connsiteY2" fmla="*/ 441960 h 441960"/>
              <a:gd name="connsiteX0" fmla="*/ 1562100 w 1562100"/>
              <a:gd name="connsiteY0" fmla="*/ 0 h 441960"/>
              <a:gd name="connsiteX1" fmla="*/ 572453 w 1562100"/>
              <a:gd name="connsiteY1" fmla="*/ 81915 h 441960"/>
              <a:gd name="connsiteX2" fmla="*/ 0 w 1562100"/>
              <a:gd name="connsiteY2" fmla="*/ 441960 h 441960"/>
              <a:gd name="connsiteX0" fmla="*/ 1562100 w 1562100"/>
              <a:gd name="connsiteY0" fmla="*/ 0 h 441960"/>
              <a:gd name="connsiteX1" fmla="*/ 572453 w 1562100"/>
              <a:gd name="connsiteY1" fmla="*/ 81915 h 441960"/>
              <a:gd name="connsiteX2" fmla="*/ 0 w 1562100"/>
              <a:gd name="connsiteY2" fmla="*/ 441960 h 441960"/>
              <a:gd name="connsiteX0" fmla="*/ 1562100 w 1562100"/>
              <a:gd name="connsiteY0" fmla="*/ 0 h 441960"/>
              <a:gd name="connsiteX1" fmla="*/ 458153 w 1562100"/>
              <a:gd name="connsiteY1" fmla="*/ 77153 h 441960"/>
              <a:gd name="connsiteX2" fmla="*/ 0 w 1562100"/>
              <a:gd name="connsiteY2" fmla="*/ 441960 h 441960"/>
              <a:gd name="connsiteX0" fmla="*/ 1466850 w 1466850"/>
              <a:gd name="connsiteY0" fmla="*/ 0 h 408623"/>
              <a:gd name="connsiteX1" fmla="*/ 362903 w 1466850"/>
              <a:gd name="connsiteY1" fmla="*/ 77153 h 408623"/>
              <a:gd name="connsiteX2" fmla="*/ 0 w 1466850"/>
              <a:gd name="connsiteY2" fmla="*/ 408623 h 408623"/>
              <a:gd name="connsiteX0" fmla="*/ 1466910 w 1466910"/>
              <a:gd name="connsiteY0" fmla="*/ 0 h 408623"/>
              <a:gd name="connsiteX1" fmla="*/ 362963 w 1466910"/>
              <a:gd name="connsiteY1" fmla="*/ 77153 h 408623"/>
              <a:gd name="connsiteX2" fmla="*/ 60 w 1466910"/>
              <a:gd name="connsiteY2" fmla="*/ 408623 h 408623"/>
              <a:gd name="connsiteX0" fmla="*/ 1466928 w 1466928"/>
              <a:gd name="connsiteY0" fmla="*/ 20708 h 429331"/>
              <a:gd name="connsiteX1" fmla="*/ 334406 w 1466928"/>
              <a:gd name="connsiteY1" fmla="*/ 26424 h 429331"/>
              <a:gd name="connsiteX2" fmla="*/ 78 w 1466928"/>
              <a:gd name="connsiteY2" fmla="*/ 429331 h 429331"/>
              <a:gd name="connsiteX0" fmla="*/ 1466892 w 1466892"/>
              <a:gd name="connsiteY0" fmla="*/ 4220 h 412843"/>
              <a:gd name="connsiteX1" fmla="*/ 334370 w 1466892"/>
              <a:gd name="connsiteY1" fmla="*/ 9936 h 412843"/>
              <a:gd name="connsiteX2" fmla="*/ 42 w 1466892"/>
              <a:gd name="connsiteY2" fmla="*/ 412843 h 412843"/>
              <a:gd name="connsiteX0" fmla="*/ 1466882 w 1466882"/>
              <a:gd name="connsiteY0" fmla="*/ 0 h 408623"/>
              <a:gd name="connsiteX1" fmla="*/ 396272 w 1466882"/>
              <a:gd name="connsiteY1" fmla="*/ 77154 h 408623"/>
              <a:gd name="connsiteX2" fmla="*/ 32 w 1466882"/>
              <a:gd name="connsiteY2" fmla="*/ 408623 h 408623"/>
              <a:gd name="connsiteX0" fmla="*/ 1466886 w 1466886"/>
              <a:gd name="connsiteY0" fmla="*/ 0 h 408623"/>
              <a:gd name="connsiteX1" fmla="*/ 396276 w 1466886"/>
              <a:gd name="connsiteY1" fmla="*/ 77154 h 408623"/>
              <a:gd name="connsiteX2" fmla="*/ 36 w 1466886"/>
              <a:gd name="connsiteY2" fmla="*/ 408623 h 408623"/>
              <a:gd name="connsiteX0" fmla="*/ 1466902 w 1466902"/>
              <a:gd name="connsiteY0" fmla="*/ 0 h 408623"/>
              <a:gd name="connsiteX1" fmla="*/ 329617 w 1466902"/>
              <a:gd name="connsiteY1" fmla="*/ 20004 h 408623"/>
              <a:gd name="connsiteX2" fmla="*/ 52 w 1466902"/>
              <a:gd name="connsiteY2" fmla="*/ 408623 h 408623"/>
              <a:gd name="connsiteX0" fmla="*/ 5007120 w 5007120"/>
              <a:gd name="connsiteY0" fmla="*/ 23329 h 552553"/>
              <a:gd name="connsiteX1" fmla="*/ 3869835 w 5007120"/>
              <a:gd name="connsiteY1" fmla="*/ 43333 h 552553"/>
              <a:gd name="connsiteX2" fmla="*/ 2 w 5007120"/>
              <a:gd name="connsiteY2" fmla="*/ 552553 h 552553"/>
              <a:gd name="connsiteX0" fmla="*/ 5007117 w 5007117"/>
              <a:gd name="connsiteY0" fmla="*/ 23329 h 585927"/>
              <a:gd name="connsiteX1" fmla="*/ 3869832 w 5007117"/>
              <a:gd name="connsiteY1" fmla="*/ 43333 h 585927"/>
              <a:gd name="connsiteX2" fmla="*/ -1 w 5007117"/>
              <a:gd name="connsiteY2" fmla="*/ 552553 h 585927"/>
              <a:gd name="connsiteX0" fmla="*/ 5007117 w 5007117"/>
              <a:gd name="connsiteY0" fmla="*/ 0 h 617180"/>
              <a:gd name="connsiteX1" fmla="*/ 3894763 w 5007117"/>
              <a:gd name="connsiteY1" fmla="*/ 483489 h 617180"/>
              <a:gd name="connsiteX2" fmla="*/ -1 w 5007117"/>
              <a:gd name="connsiteY2" fmla="*/ 529224 h 617180"/>
              <a:gd name="connsiteX0" fmla="*/ 5007117 w 5007117"/>
              <a:gd name="connsiteY0" fmla="*/ 0 h 535188"/>
              <a:gd name="connsiteX1" fmla="*/ 3894763 w 5007117"/>
              <a:gd name="connsiteY1" fmla="*/ 483489 h 535188"/>
              <a:gd name="connsiteX2" fmla="*/ 2131136 w 5007117"/>
              <a:gd name="connsiteY2" fmla="*/ 526591 h 535188"/>
              <a:gd name="connsiteX3" fmla="*/ -1 w 5007117"/>
              <a:gd name="connsiteY3" fmla="*/ 529224 h 535188"/>
              <a:gd name="connsiteX0" fmla="*/ 5007117 w 5007117"/>
              <a:gd name="connsiteY0" fmla="*/ 0 h 584039"/>
              <a:gd name="connsiteX1" fmla="*/ 3894763 w 5007117"/>
              <a:gd name="connsiteY1" fmla="*/ 483489 h 584039"/>
              <a:gd name="connsiteX2" fmla="*/ 2097894 w 5007117"/>
              <a:gd name="connsiteY2" fmla="*/ 583344 h 584039"/>
              <a:gd name="connsiteX3" fmla="*/ -1 w 5007117"/>
              <a:gd name="connsiteY3" fmla="*/ 529224 h 584039"/>
              <a:gd name="connsiteX0" fmla="*/ 5007117 w 5007117"/>
              <a:gd name="connsiteY0" fmla="*/ 0 h 584039"/>
              <a:gd name="connsiteX1" fmla="*/ 3894763 w 5007117"/>
              <a:gd name="connsiteY1" fmla="*/ 483489 h 584039"/>
              <a:gd name="connsiteX2" fmla="*/ 2097894 w 5007117"/>
              <a:gd name="connsiteY2" fmla="*/ 583344 h 584039"/>
              <a:gd name="connsiteX3" fmla="*/ -1 w 5007117"/>
              <a:gd name="connsiteY3" fmla="*/ 529224 h 584039"/>
              <a:gd name="connsiteX0" fmla="*/ 5007117 w 5007117"/>
              <a:gd name="connsiteY0" fmla="*/ 0 h 583368"/>
              <a:gd name="connsiteX1" fmla="*/ 3894763 w 5007117"/>
              <a:gd name="connsiteY1" fmla="*/ 483489 h 583368"/>
              <a:gd name="connsiteX2" fmla="*/ 2097894 w 5007117"/>
              <a:gd name="connsiteY2" fmla="*/ 583344 h 583368"/>
              <a:gd name="connsiteX3" fmla="*/ -1 w 5007117"/>
              <a:gd name="connsiteY3" fmla="*/ 529224 h 583368"/>
              <a:gd name="connsiteX0" fmla="*/ 5007117 w 5007117"/>
              <a:gd name="connsiteY0" fmla="*/ 0 h 583441"/>
              <a:gd name="connsiteX1" fmla="*/ 3894763 w 5007117"/>
              <a:gd name="connsiteY1" fmla="*/ 483489 h 583441"/>
              <a:gd name="connsiteX2" fmla="*/ 2097894 w 5007117"/>
              <a:gd name="connsiteY2" fmla="*/ 583344 h 583441"/>
              <a:gd name="connsiteX3" fmla="*/ -1 w 5007117"/>
              <a:gd name="connsiteY3" fmla="*/ 529224 h 583441"/>
              <a:gd name="connsiteX0" fmla="*/ 5007117 w 5007117"/>
              <a:gd name="connsiteY0" fmla="*/ 0 h 583741"/>
              <a:gd name="connsiteX1" fmla="*/ 3894763 w 5007117"/>
              <a:gd name="connsiteY1" fmla="*/ 483489 h 583741"/>
              <a:gd name="connsiteX2" fmla="*/ 2097894 w 5007117"/>
              <a:gd name="connsiteY2" fmla="*/ 583344 h 583741"/>
              <a:gd name="connsiteX3" fmla="*/ 0 w 5007117"/>
              <a:gd name="connsiteY3" fmla="*/ 510306 h 583741"/>
              <a:gd name="connsiteX0" fmla="*/ 5007117 w 5007117"/>
              <a:gd name="connsiteY0" fmla="*/ 0 h 582182"/>
              <a:gd name="connsiteX1" fmla="*/ 3894763 w 5007117"/>
              <a:gd name="connsiteY1" fmla="*/ 483489 h 582182"/>
              <a:gd name="connsiteX2" fmla="*/ 818079 w 5007117"/>
              <a:gd name="connsiteY2" fmla="*/ 581768 h 582182"/>
              <a:gd name="connsiteX3" fmla="*/ 0 w 5007117"/>
              <a:gd name="connsiteY3" fmla="*/ 510306 h 582182"/>
              <a:gd name="connsiteX0" fmla="*/ 5007117 w 5007117"/>
              <a:gd name="connsiteY0" fmla="*/ 0 h 590064"/>
              <a:gd name="connsiteX1" fmla="*/ 3894763 w 5007117"/>
              <a:gd name="connsiteY1" fmla="*/ 491371 h 590064"/>
              <a:gd name="connsiteX2" fmla="*/ 818079 w 5007117"/>
              <a:gd name="connsiteY2" fmla="*/ 589650 h 590064"/>
              <a:gd name="connsiteX3" fmla="*/ 0 w 5007117"/>
              <a:gd name="connsiteY3" fmla="*/ 518188 h 590064"/>
              <a:gd name="connsiteX0" fmla="*/ 5007117 w 5007117"/>
              <a:gd name="connsiteY0" fmla="*/ 14 h 590078"/>
              <a:gd name="connsiteX1" fmla="*/ 3894763 w 5007117"/>
              <a:gd name="connsiteY1" fmla="*/ 491385 h 590078"/>
              <a:gd name="connsiteX2" fmla="*/ 818079 w 5007117"/>
              <a:gd name="connsiteY2" fmla="*/ 589664 h 590078"/>
              <a:gd name="connsiteX3" fmla="*/ 0 w 5007117"/>
              <a:gd name="connsiteY3" fmla="*/ 518202 h 590078"/>
              <a:gd name="connsiteX0" fmla="*/ 5007117 w 5007117"/>
              <a:gd name="connsiteY0" fmla="*/ 0 h 590064"/>
              <a:gd name="connsiteX1" fmla="*/ 3894763 w 5007117"/>
              <a:gd name="connsiteY1" fmla="*/ 491371 h 590064"/>
              <a:gd name="connsiteX2" fmla="*/ 818079 w 5007117"/>
              <a:gd name="connsiteY2" fmla="*/ 589650 h 590064"/>
              <a:gd name="connsiteX3" fmla="*/ 0 w 5007117"/>
              <a:gd name="connsiteY3" fmla="*/ 518188 h 590064"/>
            </a:gdLst>
            <a:ahLst/>
            <a:cxnLst>
              <a:cxn ang="0">
                <a:pos x="connsiteX0" y="connsiteY0"/>
              </a:cxn>
              <a:cxn ang="0">
                <a:pos x="connsiteX1" y="connsiteY1"/>
              </a:cxn>
              <a:cxn ang="0">
                <a:pos x="connsiteX2" y="connsiteY2"/>
              </a:cxn>
              <a:cxn ang="0">
                <a:pos x="connsiteX3" y="connsiteY3"/>
              </a:cxn>
            </a:cxnLst>
            <a:rect l="l" t="t" r="r" b="b"/>
            <a:pathLst>
              <a:path w="5007117" h="590064">
                <a:moveTo>
                  <a:pt x="5007117" y="0"/>
                </a:moveTo>
                <a:cubicBezTo>
                  <a:pt x="4079531" y="1938"/>
                  <a:pt x="4592936" y="393096"/>
                  <a:pt x="3894763" y="491371"/>
                </a:cubicBezTo>
                <a:cubicBezTo>
                  <a:pt x="3196590" y="589646"/>
                  <a:pt x="1467206" y="585181"/>
                  <a:pt x="818079" y="589650"/>
                </a:cubicBezTo>
                <a:cubicBezTo>
                  <a:pt x="168952" y="594119"/>
                  <a:pt x="22770" y="561891"/>
                  <a:pt x="0" y="518188"/>
                </a:cubicBezTo>
              </a:path>
            </a:pathLst>
          </a:custGeom>
          <a:noFill/>
          <a:ln w="25400" cap="flat" cmpd="sng" algn="ctr">
            <a:solidFill>
              <a:srgbClr val="F9CDA1"/>
            </a:solidFill>
            <a:prstDash val="solid"/>
            <a:round/>
            <a:headEnd type="none" w="med" len="med"/>
            <a:tailEnd type="triangl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
        <p:nvSpPr>
          <p:cNvPr id="29" name="任意多边形: 形状 37">
            <a:extLst>
              <a:ext uri="{FF2B5EF4-FFF2-40B4-BE49-F238E27FC236}">
                <a16:creationId xmlns:a16="http://schemas.microsoft.com/office/drawing/2014/main" id="{6ADFD3A5-0CD5-4662-AD57-38EB1A59C7F5}"/>
              </a:ext>
            </a:extLst>
          </p:cNvPr>
          <p:cNvSpPr/>
          <p:nvPr/>
        </p:nvSpPr>
        <p:spPr bwMode="auto">
          <a:xfrm flipV="1">
            <a:off x="6398264" y="2687292"/>
            <a:ext cx="954135" cy="2367500"/>
          </a:xfrm>
          <a:custGeom>
            <a:avLst/>
            <a:gdLst>
              <a:gd name="connsiteX0" fmla="*/ 1562100 w 1562100"/>
              <a:gd name="connsiteY0" fmla="*/ 2311 h 444271"/>
              <a:gd name="connsiteX1" fmla="*/ 1082040 w 1562100"/>
              <a:gd name="connsiteY1" fmla="*/ 9931 h 444271"/>
              <a:gd name="connsiteX2" fmla="*/ 205740 w 1562100"/>
              <a:gd name="connsiteY2" fmla="*/ 40411 h 444271"/>
              <a:gd name="connsiteX3" fmla="*/ 0 w 1562100"/>
              <a:gd name="connsiteY3" fmla="*/ 444271 h 444271"/>
              <a:gd name="connsiteX0" fmla="*/ 1562100 w 1562100"/>
              <a:gd name="connsiteY0" fmla="*/ 27060 h 469020"/>
              <a:gd name="connsiteX1" fmla="*/ 1082040 w 1562100"/>
              <a:gd name="connsiteY1" fmla="*/ 34680 h 469020"/>
              <a:gd name="connsiteX2" fmla="*/ 0 w 1562100"/>
              <a:gd name="connsiteY2" fmla="*/ 469020 h 469020"/>
              <a:gd name="connsiteX0" fmla="*/ 1562100 w 1562100"/>
              <a:gd name="connsiteY0" fmla="*/ 0 h 441960"/>
              <a:gd name="connsiteX1" fmla="*/ 0 w 1562100"/>
              <a:gd name="connsiteY1" fmla="*/ 441960 h 441960"/>
              <a:gd name="connsiteX0" fmla="*/ 1562100 w 1562100"/>
              <a:gd name="connsiteY0" fmla="*/ 0 h 441960"/>
              <a:gd name="connsiteX1" fmla="*/ 786765 w 1562100"/>
              <a:gd name="connsiteY1" fmla="*/ 224790 h 441960"/>
              <a:gd name="connsiteX2" fmla="*/ 0 w 1562100"/>
              <a:gd name="connsiteY2" fmla="*/ 441960 h 441960"/>
              <a:gd name="connsiteX0" fmla="*/ 1562100 w 1562100"/>
              <a:gd name="connsiteY0" fmla="*/ 0 h 441960"/>
              <a:gd name="connsiteX1" fmla="*/ 786765 w 1562100"/>
              <a:gd name="connsiteY1" fmla="*/ 224790 h 441960"/>
              <a:gd name="connsiteX2" fmla="*/ 0 w 1562100"/>
              <a:gd name="connsiteY2" fmla="*/ 441960 h 441960"/>
              <a:gd name="connsiteX0" fmla="*/ 1562100 w 1562100"/>
              <a:gd name="connsiteY0" fmla="*/ 0 h 441960"/>
              <a:gd name="connsiteX1" fmla="*/ 572453 w 1562100"/>
              <a:gd name="connsiteY1" fmla="*/ 81915 h 441960"/>
              <a:gd name="connsiteX2" fmla="*/ 0 w 1562100"/>
              <a:gd name="connsiteY2" fmla="*/ 441960 h 441960"/>
              <a:gd name="connsiteX0" fmla="*/ 1562100 w 1562100"/>
              <a:gd name="connsiteY0" fmla="*/ 0 h 441960"/>
              <a:gd name="connsiteX1" fmla="*/ 572453 w 1562100"/>
              <a:gd name="connsiteY1" fmla="*/ 81915 h 441960"/>
              <a:gd name="connsiteX2" fmla="*/ 0 w 1562100"/>
              <a:gd name="connsiteY2" fmla="*/ 441960 h 441960"/>
              <a:gd name="connsiteX0" fmla="*/ 1562100 w 1562100"/>
              <a:gd name="connsiteY0" fmla="*/ 0 h 441960"/>
              <a:gd name="connsiteX1" fmla="*/ 572453 w 1562100"/>
              <a:gd name="connsiteY1" fmla="*/ 81915 h 441960"/>
              <a:gd name="connsiteX2" fmla="*/ 0 w 1562100"/>
              <a:gd name="connsiteY2" fmla="*/ 441960 h 441960"/>
              <a:gd name="connsiteX0" fmla="*/ 1562100 w 1562100"/>
              <a:gd name="connsiteY0" fmla="*/ 0 h 441960"/>
              <a:gd name="connsiteX1" fmla="*/ 458153 w 1562100"/>
              <a:gd name="connsiteY1" fmla="*/ 77153 h 441960"/>
              <a:gd name="connsiteX2" fmla="*/ 0 w 1562100"/>
              <a:gd name="connsiteY2" fmla="*/ 441960 h 441960"/>
              <a:gd name="connsiteX0" fmla="*/ 1466850 w 1466850"/>
              <a:gd name="connsiteY0" fmla="*/ 0 h 408623"/>
              <a:gd name="connsiteX1" fmla="*/ 362903 w 1466850"/>
              <a:gd name="connsiteY1" fmla="*/ 77153 h 408623"/>
              <a:gd name="connsiteX2" fmla="*/ 0 w 1466850"/>
              <a:gd name="connsiteY2" fmla="*/ 408623 h 408623"/>
              <a:gd name="connsiteX0" fmla="*/ 1466910 w 1466910"/>
              <a:gd name="connsiteY0" fmla="*/ 0 h 408623"/>
              <a:gd name="connsiteX1" fmla="*/ 362963 w 1466910"/>
              <a:gd name="connsiteY1" fmla="*/ 77153 h 408623"/>
              <a:gd name="connsiteX2" fmla="*/ 60 w 1466910"/>
              <a:gd name="connsiteY2" fmla="*/ 408623 h 408623"/>
              <a:gd name="connsiteX0" fmla="*/ 1466928 w 1466928"/>
              <a:gd name="connsiteY0" fmla="*/ 20708 h 429331"/>
              <a:gd name="connsiteX1" fmla="*/ 334406 w 1466928"/>
              <a:gd name="connsiteY1" fmla="*/ 26424 h 429331"/>
              <a:gd name="connsiteX2" fmla="*/ 78 w 1466928"/>
              <a:gd name="connsiteY2" fmla="*/ 429331 h 429331"/>
              <a:gd name="connsiteX0" fmla="*/ 1466892 w 1466892"/>
              <a:gd name="connsiteY0" fmla="*/ 4220 h 412843"/>
              <a:gd name="connsiteX1" fmla="*/ 334370 w 1466892"/>
              <a:gd name="connsiteY1" fmla="*/ 9936 h 412843"/>
              <a:gd name="connsiteX2" fmla="*/ 42 w 1466892"/>
              <a:gd name="connsiteY2" fmla="*/ 412843 h 412843"/>
              <a:gd name="connsiteX0" fmla="*/ 1466882 w 1466882"/>
              <a:gd name="connsiteY0" fmla="*/ 0 h 408623"/>
              <a:gd name="connsiteX1" fmla="*/ 396272 w 1466882"/>
              <a:gd name="connsiteY1" fmla="*/ 77154 h 408623"/>
              <a:gd name="connsiteX2" fmla="*/ 32 w 1466882"/>
              <a:gd name="connsiteY2" fmla="*/ 408623 h 408623"/>
              <a:gd name="connsiteX0" fmla="*/ 1466886 w 1466886"/>
              <a:gd name="connsiteY0" fmla="*/ 0 h 408623"/>
              <a:gd name="connsiteX1" fmla="*/ 396276 w 1466886"/>
              <a:gd name="connsiteY1" fmla="*/ 77154 h 408623"/>
              <a:gd name="connsiteX2" fmla="*/ 36 w 1466886"/>
              <a:gd name="connsiteY2" fmla="*/ 408623 h 408623"/>
              <a:gd name="connsiteX0" fmla="*/ 1466902 w 1466902"/>
              <a:gd name="connsiteY0" fmla="*/ 0 h 408623"/>
              <a:gd name="connsiteX1" fmla="*/ 329617 w 1466902"/>
              <a:gd name="connsiteY1" fmla="*/ 20004 h 408623"/>
              <a:gd name="connsiteX2" fmla="*/ 52 w 1466902"/>
              <a:gd name="connsiteY2" fmla="*/ 408623 h 408623"/>
              <a:gd name="connsiteX0" fmla="*/ 5007120 w 5007120"/>
              <a:gd name="connsiteY0" fmla="*/ 23329 h 552553"/>
              <a:gd name="connsiteX1" fmla="*/ 3869835 w 5007120"/>
              <a:gd name="connsiteY1" fmla="*/ 43333 h 552553"/>
              <a:gd name="connsiteX2" fmla="*/ 2 w 5007120"/>
              <a:gd name="connsiteY2" fmla="*/ 552553 h 552553"/>
              <a:gd name="connsiteX0" fmla="*/ 5007117 w 5007117"/>
              <a:gd name="connsiteY0" fmla="*/ 23329 h 585927"/>
              <a:gd name="connsiteX1" fmla="*/ 3869832 w 5007117"/>
              <a:gd name="connsiteY1" fmla="*/ 43333 h 585927"/>
              <a:gd name="connsiteX2" fmla="*/ -1 w 5007117"/>
              <a:gd name="connsiteY2" fmla="*/ 552553 h 585927"/>
              <a:gd name="connsiteX0" fmla="*/ 5007117 w 5007117"/>
              <a:gd name="connsiteY0" fmla="*/ 0 h 617180"/>
              <a:gd name="connsiteX1" fmla="*/ 3894763 w 5007117"/>
              <a:gd name="connsiteY1" fmla="*/ 483489 h 617180"/>
              <a:gd name="connsiteX2" fmla="*/ -1 w 5007117"/>
              <a:gd name="connsiteY2" fmla="*/ 529224 h 617180"/>
              <a:gd name="connsiteX0" fmla="*/ 5007117 w 5007117"/>
              <a:gd name="connsiteY0" fmla="*/ 0 h 535188"/>
              <a:gd name="connsiteX1" fmla="*/ 3894763 w 5007117"/>
              <a:gd name="connsiteY1" fmla="*/ 483489 h 535188"/>
              <a:gd name="connsiteX2" fmla="*/ 2131136 w 5007117"/>
              <a:gd name="connsiteY2" fmla="*/ 526591 h 535188"/>
              <a:gd name="connsiteX3" fmla="*/ -1 w 5007117"/>
              <a:gd name="connsiteY3" fmla="*/ 529224 h 535188"/>
              <a:gd name="connsiteX0" fmla="*/ 5007117 w 5007117"/>
              <a:gd name="connsiteY0" fmla="*/ 0 h 584039"/>
              <a:gd name="connsiteX1" fmla="*/ 3894763 w 5007117"/>
              <a:gd name="connsiteY1" fmla="*/ 483489 h 584039"/>
              <a:gd name="connsiteX2" fmla="*/ 2097894 w 5007117"/>
              <a:gd name="connsiteY2" fmla="*/ 583344 h 584039"/>
              <a:gd name="connsiteX3" fmla="*/ -1 w 5007117"/>
              <a:gd name="connsiteY3" fmla="*/ 529224 h 584039"/>
              <a:gd name="connsiteX0" fmla="*/ 5007117 w 5007117"/>
              <a:gd name="connsiteY0" fmla="*/ 0 h 584039"/>
              <a:gd name="connsiteX1" fmla="*/ 3894763 w 5007117"/>
              <a:gd name="connsiteY1" fmla="*/ 483489 h 584039"/>
              <a:gd name="connsiteX2" fmla="*/ 2097894 w 5007117"/>
              <a:gd name="connsiteY2" fmla="*/ 583344 h 584039"/>
              <a:gd name="connsiteX3" fmla="*/ -1 w 5007117"/>
              <a:gd name="connsiteY3" fmla="*/ 529224 h 584039"/>
              <a:gd name="connsiteX0" fmla="*/ 5007117 w 5007117"/>
              <a:gd name="connsiteY0" fmla="*/ 0 h 583368"/>
              <a:gd name="connsiteX1" fmla="*/ 3894763 w 5007117"/>
              <a:gd name="connsiteY1" fmla="*/ 483489 h 583368"/>
              <a:gd name="connsiteX2" fmla="*/ 2097894 w 5007117"/>
              <a:gd name="connsiteY2" fmla="*/ 583344 h 583368"/>
              <a:gd name="connsiteX3" fmla="*/ -1 w 5007117"/>
              <a:gd name="connsiteY3" fmla="*/ 529224 h 583368"/>
              <a:gd name="connsiteX0" fmla="*/ 5007117 w 5007117"/>
              <a:gd name="connsiteY0" fmla="*/ 0 h 583441"/>
              <a:gd name="connsiteX1" fmla="*/ 3894763 w 5007117"/>
              <a:gd name="connsiteY1" fmla="*/ 483489 h 583441"/>
              <a:gd name="connsiteX2" fmla="*/ 2097894 w 5007117"/>
              <a:gd name="connsiteY2" fmla="*/ 583344 h 583441"/>
              <a:gd name="connsiteX3" fmla="*/ -1 w 5007117"/>
              <a:gd name="connsiteY3" fmla="*/ 529224 h 583441"/>
              <a:gd name="connsiteX0" fmla="*/ 5007117 w 5007117"/>
              <a:gd name="connsiteY0" fmla="*/ 0 h 583741"/>
              <a:gd name="connsiteX1" fmla="*/ 3894763 w 5007117"/>
              <a:gd name="connsiteY1" fmla="*/ 483489 h 583741"/>
              <a:gd name="connsiteX2" fmla="*/ 2097894 w 5007117"/>
              <a:gd name="connsiteY2" fmla="*/ 583344 h 583741"/>
              <a:gd name="connsiteX3" fmla="*/ 0 w 5007117"/>
              <a:gd name="connsiteY3" fmla="*/ 510306 h 583741"/>
              <a:gd name="connsiteX0" fmla="*/ 5007117 w 5007117"/>
              <a:gd name="connsiteY0" fmla="*/ 0 h 582182"/>
              <a:gd name="connsiteX1" fmla="*/ 3894763 w 5007117"/>
              <a:gd name="connsiteY1" fmla="*/ 483489 h 582182"/>
              <a:gd name="connsiteX2" fmla="*/ 818079 w 5007117"/>
              <a:gd name="connsiteY2" fmla="*/ 581768 h 582182"/>
              <a:gd name="connsiteX3" fmla="*/ 0 w 5007117"/>
              <a:gd name="connsiteY3" fmla="*/ 510306 h 582182"/>
              <a:gd name="connsiteX0" fmla="*/ 5007117 w 5007117"/>
              <a:gd name="connsiteY0" fmla="*/ 0 h 590064"/>
              <a:gd name="connsiteX1" fmla="*/ 3894763 w 5007117"/>
              <a:gd name="connsiteY1" fmla="*/ 491371 h 590064"/>
              <a:gd name="connsiteX2" fmla="*/ 818079 w 5007117"/>
              <a:gd name="connsiteY2" fmla="*/ 589650 h 590064"/>
              <a:gd name="connsiteX3" fmla="*/ 0 w 5007117"/>
              <a:gd name="connsiteY3" fmla="*/ 518188 h 590064"/>
              <a:gd name="connsiteX0" fmla="*/ 5007117 w 5007117"/>
              <a:gd name="connsiteY0" fmla="*/ 14 h 590078"/>
              <a:gd name="connsiteX1" fmla="*/ 3894763 w 5007117"/>
              <a:gd name="connsiteY1" fmla="*/ 491385 h 590078"/>
              <a:gd name="connsiteX2" fmla="*/ 818079 w 5007117"/>
              <a:gd name="connsiteY2" fmla="*/ 589664 h 590078"/>
              <a:gd name="connsiteX3" fmla="*/ 0 w 5007117"/>
              <a:gd name="connsiteY3" fmla="*/ 518202 h 590078"/>
              <a:gd name="connsiteX0" fmla="*/ 5007117 w 5007117"/>
              <a:gd name="connsiteY0" fmla="*/ 0 h 590064"/>
              <a:gd name="connsiteX1" fmla="*/ 3894763 w 5007117"/>
              <a:gd name="connsiteY1" fmla="*/ 491371 h 590064"/>
              <a:gd name="connsiteX2" fmla="*/ 818079 w 5007117"/>
              <a:gd name="connsiteY2" fmla="*/ 589650 h 590064"/>
              <a:gd name="connsiteX3" fmla="*/ 0 w 5007117"/>
              <a:gd name="connsiteY3" fmla="*/ 518188 h 590064"/>
            </a:gdLst>
            <a:ahLst/>
            <a:cxnLst>
              <a:cxn ang="0">
                <a:pos x="connsiteX0" y="connsiteY0"/>
              </a:cxn>
              <a:cxn ang="0">
                <a:pos x="connsiteX1" y="connsiteY1"/>
              </a:cxn>
              <a:cxn ang="0">
                <a:pos x="connsiteX2" y="connsiteY2"/>
              </a:cxn>
              <a:cxn ang="0">
                <a:pos x="connsiteX3" y="connsiteY3"/>
              </a:cxn>
            </a:cxnLst>
            <a:rect l="l" t="t" r="r" b="b"/>
            <a:pathLst>
              <a:path w="5007117" h="590064">
                <a:moveTo>
                  <a:pt x="5007117" y="0"/>
                </a:moveTo>
                <a:cubicBezTo>
                  <a:pt x="4079531" y="1938"/>
                  <a:pt x="4592936" y="393096"/>
                  <a:pt x="3894763" y="491371"/>
                </a:cubicBezTo>
                <a:cubicBezTo>
                  <a:pt x="3196590" y="589646"/>
                  <a:pt x="1467206" y="585181"/>
                  <a:pt x="818079" y="589650"/>
                </a:cubicBezTo>
                <a:cubicBezTo>
                  <a:pt x="168952" y="594119"/>
                  <a:pt x="22770" y="561891"/>
                  <a:pt x="0" y="518188"/>
                </a:cubicBezTo>
              </a:path>
            </a:pathLst>
          </a:custGeom>
          <a:noFill/>
          <a:ln w="25400" cap="flat" cmpd="sng" algn="ctr">
            <a:solidFill>
              <a:srgbClr val="F9CDA1"/>
            </a:solidFill>
            <a:prstDash val="solid"/>
            <a:round/>
            <a:headEnd type="none" w="med" len="med"/>
            <a:tailEnd type="triangle" w="med" len="med"/>
          </a:ln>
          <a:effectLst/>
        </p:spPr>
        <p:txBody>
          <a:bodyPr vert="horz" wrap="square" lIns="91599" tIns="45048" rIns="91599" bIns="45048"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
                <a:schemeClr val="tx2"/>
              </a:buClr>
              <a:buSzPct val="65000"/>
              <a:buFont typeface="Symbol" pitchFamily="18" charset="2"/>
              <a:buNone/>
              <a:tabLst/>
            </a:pPr>
            <a:endParaRPr kumimoji="0" lang="zh-CN" altLang="en-US" sz="2000" b="0" i="0" u="none" strike="noStrike" cap="none" normalizeH="0" baseline="0">
              <a:ln>
                <a:noFill/>
              </a:ln>
              <a:solidFill>
                <a:schemeClr val="tx1"/>
              </a:solidFill>
              <a:effectLst/>
              <a:latin typeface="Palatino" pitchFamily="18" charset="0"/>
            </a:endParaRPr>
          </a:p>
        </p:txBody>
      </p:sp>
    </p:spTree>
    <p:extLst>
      <p:ext uri="{BB962C8B-B14F-4D97-AF65-F5344CB8AC3E}">
        <p14:creationId xmlns:p14="http://schemas.microsoft.com/office/powerpoint/2010/main" val="319131568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AB5E45-5569-48C3-B845-8511CDB9B28B}"/>
              </a:ext>
            </a:extLst>
          </p:cNvPr>
          <p:cNvSpPr>
            <a:spLocks noGrp="1"/>
          </p:cNvSpPr>
          <p:nvPr>
            <p:ph type="sldNum" sz="quarter" idx="4"/>
          </p:nvPr>
        </p:nvSpPr>
        <p:spPr/>
        <p:txBody>
          <a:bodyPr/>
          <a:lstStyle/>
          <a:p>
            <a:fld id="{DC503246-BBCE-4F0A-BCDC-08FC4C52637D}" type="slidenum">
              <a:rPr lang="en-US" smtClean="0"/>
              <a:pPr/>
              <a:t>99</a:t>
            </a:fld>
            <a:endParaRPr lang="en-US"/>
          </a:p>
        </p:txBody>
      </p:sp>
      <p:sp>
        <p:nvSpPr>
          <p:cNvPr id="4" name="Title 3">
            <a:extLst>
              <a:ext uri="{FF2B5EF4-FFF2-40B4-BE49-F238E27FC236}">
                <a16:creationId xmlns:a16="http://schemas.microsoft.com/office/drawing/2014/main" id="{5ACF6D3B-AF7D-406D-B617-B8A135C2C611}"/>
              </a:ext>
            </a:extLst>
          </p:cNvPr>
          <p:cNvSpPr>
            <a:spLocks noGrp="1"/>
          </p:cNvSpPr>
          <p:nvPr>
            <p:ph type="title"/>
          </p:nvPr>
        </p:nvSpPr>
        <p:spPr/>
        <p:txBody>
          <a:bodyPr/>
          <a:lstStyle/>
          <a:p>
            <a:r>
              <a:rPr lang="en-US" dirty="0"/>
              <a:t>Prediction with context information</a:t>
            </a:r>
          </a:p>
        </p:txBody>
      </p:sp>
      <mc:AlternateContent xmlns:mc="http://schemas.openxmlformats.org/markup-compatibility/2006" xmlns:a14="http://schemas.microsoft.com/office/drawing/2010/main">
        <mc:Choice Requires="a14">
          <p:sp>
            <p:nvSpPr>
              <p:cNvPr id="32" name="Object 13">
                <a:extLst>
                  <a:ext uri="{FF2B5EF4-FFF2-40B4-BE49-F238E27FC236}">
                    <a16:creationId xmlns:a16="http://schemas.microsoft.com/office/drawing/2014/main" id="{8264884A-3077-496A-9DB8-D70DDB1453C6}"/>
                  </a:ext>
                </a:extLst>
              </p:cNvPr>
              <p:cNvSpPr txBox="1"/>
              <p:nvPr/>
            </p:nvSpPr>
            <p:spPr>
              <a:xfrm>
                <a:off x="2628072" y="3737352"/>
                <a:ext cx="8100899" cy="865960"/>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smtClean="0">
                              <a:solidFill>
                                <a:srgbClr val="000000"/>
                              </a:solidFill>
                              <a:latin typeface="Cambria Math" panose="02040503050406030204" pitchFamily="18" charset="0"/>
                            </a:rPr>
                          </m:ctrlPr>
                        </m:sSupPr>
                        <m:e>
                          <m:func>
                            <m:funcPr>
                              <m:ctrlPr>
                                <a:rPr lang="zh-CN" altLang="en-US" i="1">
                                  <a:solidFill>
                                    <a:srgbClr val="000000"/>
                                  </a:solidFill>
                                  <a:latin typeface="Cambria Math" panose="02040503050406030204" pitchFamily="18" charset="0"/>
                                </a:rPr>
                              </m:ctrlPr>
                            </m:funcPr>
                            <m:fName>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E</m:t>
                                  </m:r>
                                </m:e>
                                <m:sub>
                                  <m:r>
                                    <a:rPr lang="zh-CN" altLang="en-US" i="1">
                                      <a:solidFill>
                                        <a:srgbClr val="000000"/>
                                      </a:solidFill>
                                      <a:latin typeface="Cambria Math" panose="02040503050406030204" pitchFamily="18" charset="0"/>
                                    </a:rPr>
                                    <m:t>𝑝</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𝑖</m:t>
                                          </m:r>
                                        </m:sub>
                                      </m:sSub>
                                      <m:r>
                                        <a:rPr lang="en-US" altLang="zh-CN" b="0" i="1" smtClean="0">
                                          <a:solidFill>
                                            <a:srgbClr val="000000"/>
                                          </a:solidFill>
                                          <a:latin typeface="Cambria Math" panose="02040503050406030204" pitchFamily="18" charset="0"/>
                                        </a:rPr>
                                        <m:t>,</m:t>
                                      </m:r>
                                      <m:sSub>
                                        <m:sSubPr>
                                          <m:ctrlPr>
                                            <a:rPr lang="en-US" altLang="zh-CN" b="0" i="1" smtClean="0">
                                              <a:solidFill>
                                                <a:srgbClr val="E28700"/>
                                              </a:solidFill>
                                              <a:latin typeface="Cambria Math" panose="02040503050406030204" pitchFamily="18" charset="0"/>
                                            </a:rPr>
                                          </m:ctrlPr>
                                        </m:sSubPr>
                                        <m:e>
                                          <m:r>
                                            <a:rPr lang="en-US" altLang="zh-CN" b="1" i="1" smtClean="0">
                                              <a:solidFill>
                                                <a:srgbClr val="E28700"/>
                                              </a:solidFill>
                                              <a:latin typeface="Cambria Math" panose="02040503050406030204" pitchFamily="18" charset="0"/>
                                            </a:rPr>
                                            <m:t>𝒛</m:t>
                                          </m:r>
                                        </m:e>
                                        <m:sub>
                                          <m:r>
                                            <a:rPr lang="en-US" altLang="zh-CN" b="0" i="1" smtClean="0">
                                              <a:solidFill>
                                                <a:srgbClr val="E28700"/>
                                              </a:solidFill>
                                              <a:latin typeface="Cambria Math" panose="02040503050406030204" pitchFamily="18" charset="0"/>
                                            </a:rPr>
                                            <m:t>𝑖</m:t>
                                          </m:r>
                                        </m:sub>
                                      </m:sSub>
                                    </m:e>
                                  </m:d>
                                </m:sub>
                              </m:sSub>
                            </m:fName>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𝑦</m:t>
                                          </m:r>
                                        </m:e>
                                      </m:acc>
                                    </m:e>
                                    <m:sub>
                                      <m:r>
                                        <a:rPr lang="zh-CN" altLang="en-US" i="1">
                                          <a:solidFill>
                                            <a:srgbClr val="000000"/>
                                          </a:solidFill>
                                          <a:latin typeface="Cambria Math" panose="02040503050406030204" pitchFamily="18" charset="0"/>
                                        </a:rPr>
                                        <m:t>𝑖</m:t>
                                      </m:r>
                                    </m:sub>
                                  </m:sSub>
                                </m:e>
                              </m:d>
                            </m:e>
                          </m:func>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unc>
                                <m:funcPr>
                                  <m:ctrlPr>
                                    <a:rPr lang="zh-CN" altLang="en-US" i="1">
                                      <a:solidFill>
                                        <a:srgbClr val="000000"/>
                                      </a:solidFill>
                                      <a:latin typeface="Cambria Math" panose="02040503050406030204" pitchFamily="18" charset="0"/>
                                    </a:rPr>
                                  </m:ctrlPr>
                                </m:funcPr>
                                <m:fName>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mean</m:t>
                                      </m:r>
                                    </m:e>
                                    <m:sub>
                                      <m:r>
                                        <a:rPr lang="zh-CN" altLang="en-US" i="1">
                                          <a:solidFill>
                                            <a:srgbClr val="000000"/>
                                          </a:solidFill>
                                          <a:latin typeface="Cambria Math" panose="02040503050406030204" pitchFamily="18" charset="0"/>
                                        </a:rPr>
                                        <m:t>𝑝</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𝑖</m:t>
                                              </m:r>
                                            </m:sub>
                                          </m:sSub>
                                          <m:r>
                                            <a:rPr lang="en-US" altLang="zh-CN" b="0" i="1" smtClean="0">
                                              <a:solidFill>
                                                <a:srgbClr val="000000"/>
                                              </a:solidFill>
                                              <a:latin typeface="Cambria Math" panose="02040503050406030204" pitchFamily="18" charset="0"/>
                                            </a:rPr>
                                            <m:t>,</m:t>
                                          </m:r>
                                          <m:sSub>
                                            <m:sSubPr>
                                              <m:ctrlPr>
                                                <a:rPr lang="en-US" altLang="zh-CN" b="0" i="1" smtClean="0">
                                                  <a:solidFill>
                                                    <a:srgbClr val="E28700"/>
                                                  </a:solidFill>
                                                  <a:latin typeface="Cambria Math" panose="02040503050406030204" pitchFamily="18" charset="0"/>
                                                </a:rPr>
                                              </m:ctrlPr>
                                            </m:sSubPr>
                                            <m:e>
                                              <m:r>
                                                <a:rPr lang="en-US" altLang="zh-CN" b="1" i="1" smtClean="0">
                                                  <a:solidFill>
                                                    <a:srgbClr val="E28700"/>
                                                  </a:solidFill>
                                                  <a:latin typeface="Cambria Math" panose="02040503050406030204" pitchFamily="18" charset="0"/>
                                                </a:rPr>
                                                <m:t>𝒛</m:t>
                                              </m:r>
                                            </m:e>
                                            <m:sub>
                                              <m:r>
                                                <a:rPr lang="en-US" altLang="zh-CN" b="0" i="1" smtClean="0">
                                                  <a:solidFill>
                                                    <a:srgbClr val="E28700"/>
                                                  </a:solidFill>
                                                  <a:latin typeface="Cambria Math" panose="02040503050406030204" pitchFamily="18" charset="0"/>
                                                </a:rPr>
                                                <m:t>𝑖</m:t>
                                              </m:r>
                                            </m:sub>
                                          </m:sSub>
                                        </m:e>
                                      </m:d>
                                    </m:sub>
                                  </m:sSub>
                                </m:fName>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𝑦</m:t>
                                      </m:r>
                                    </m:e>
                                  </m:d>
                                </m:e>
                              </m:func>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𝑦</m:t>
                                      </m:r>
                                    </m:e>
                                  </m:acc>
                                </m:e>
                                <m:sub>
                                  <m:r>
                                    <a:rPr lang="zh-CN" altLang="en-US" i="1">
                                      <a:solidFill>
                                        <a:srgbClr val="000000"/>
                                      </a:solidFill>
                                      <a:latin typeface="Cambria Math" panose="02040503050406030204" pitchFamily="18" charset="0"/>
                                    </a:rPr>
                                    <m:t>𝑖</m:t>
                                  </m:r>
                                </m:sub>
                              </m:sSub>
                            </m:e>
                          </m:d>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var</m:t>
                              </m:r>
                            </m:e>
                            <m:sub>
                              <m:r>
                                <a:rPr lang="zh-CN" altLang="en-US" i="1">
                                  <a:solidFill>
                                    <a:srgbClr val="000000"/>
                                  </a:solidFill>
                                  <a:latin typeface="Cambria Math" panose="02040503050406030204" pitchFamily="18" charset="0"/>
                                </a:rPr>
                                <m:t>𝑝</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𝑖</m:t>
                                      </m:r>
                                    </m:sub>
                                  </m:sSub>
                                  <m:r>
                                    <a:rPr lang="en-US" altLang="zh-CN" b="0" i="1" smtClean="0">
                                      <a:solidFill>
                                        <a:srgbClr val="000000"/>
                                      </a:solidFill>
                                      <a:latin typeface="Cambria Math" panose="02040503050406030204" pitchFamily="18" charset="0"/>
                                    </a:rPr>
                                    <m:t>,</m:t>
                                  </m:r>
                                  <m:sSub>
                                    <m:sSubPr>
                                      <m:ctrlPr>
                                        <a:rPr lang="en-US" altLang="zh-CN" b="0" i="1" smtClean="0">
                                          <a:solidFill>
                                            <a:srgbClr val="E28700"/>
                                          </a:solidFill>
                                          <a:latin typeface="Cambria Math" panose="02040503050406030204" pitchFamily="18" charset="0"/>
                                        </a:rPr>
                                      </m:ctrlPr>
                                    </m:sSubPr>
                                    <m:e>
                                      <m:r>
                                        <a:rPr lang="en-US" altLang="zh-CN" b="1" i="1" smtClean="0">
                                          <a:solidFill>
                                            <a:srgbClr val="E28700"/>
                                          </a:solidFill>
                                          <a:latin typeface="Cambria Math" panose="02040503050406030204" pitchFamily="18" charset="0"/>
                                        </a:rPr>
                                        <m:t>𝒛</m:t>
                                      </m:r>
                                    </m:e>
                                    <m:sub>
                                      <m:r>
                                        <a:rPr lang="en-US" altLang="zh-CN" b="0" i="1" smtClean="0">
                                          <a:solidFill>
                                            <a:srgbClr val="E28700"/>
                                          </a:solidFill>
                                          <a:latin typeface="Cambria Math" panose="02040503050406030204" pitchFamily="18" charset="0"/>
                                        </a:rPr>
                                        <m:t>𝑖</m:t>
                                      </m:r>
                                    </m:sub>
                                  </m:sSub>
                                </m:e>
                              </m:d>
                            </m:sub>
                          </m:sSub>
                        </m:fName>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𝑦</m:t>
                              </m:r>
                            </m:e>
                          </m:d>
                        </m:e>
                      </m:func>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𝑡𝑒𝑠𝑡</m:t>
                          </m:r>
                        </m:sub>
                      </m:sSub>
                    </m:oMath>
                  </m:oMathPara>
                </a14:m>
                <a:endParaRPr lang="zh-CN" altLang="en-US" dirty="0"/>
              </a:p>
            </p:txBody>
          </p:sp>
        </mc:Choice>
        <mc:Fallback xmlns="">
          <p:sp>
            <p:nvSpPr>
              <p:cNvPr id="32" name="Object 13">
                <a:extLst>
                  <a:ext uri="{FF2B5EF4-FFF2-40B4-BE49-F238E27FC236}">
                    <a16:creationId xmlns:a16="http://schemas.microsoft.com/office/drawing/2014/main" id="{8264884A-3077-496A-9DB8-D70DDB1453C6}"/>
                  </a:ext>
                </a:extLst>
              </p:cNvPr>
              <p:cNvSpPr txBox="1">
                <a:spLocks noRot="1" noChangeAspect="1" noMove="1" noResize="1" noEditPoints="1" noAdjustHandles="1" noChangeArrowheads="1" noChangeShapeType="1" noTextEdit="1"/>
              </p:cNvSpPr>
              <p:nvPr/>
            </p:nvSpPr>
            <p:spPr>
              <a:xfrm>
                <a:off x="2628072" y="3737352"/>
                <a:ext cx="8100899" cy="865960"/>
              </a:xfrm>
              <a:prstGeom prst="rect">
                <a:avLst/>
              </a:prstGeom>
              <a:blipFill>
                <a:blip r:embed="rId4"/>
                <a:stretch>
                  <a:fillRect/>
                </a:stretch>
              </a:blipFill>
            </p:spPr>
            <p:txBody>
              <a:bodyPr/>
              <a:lstStyle/>
              <a:p>
                <a:r>
                  <a:rPr lang="en-US">
                    <a:noFill/>
                  </a:rPr>
                  <a:t> </a:t>
                </a:r>
              </a:p>
            </p:txBody>
          </p:sp>
        </mc:Fallback>
      </mc:AlternateContent>
      <p:sp>
        <p:nvSpPr>
          <p:cNvPr id="34" name="Left Brace 17">
            <a:extLst>
              <a:ext uri="{FF2B5EF4-FFF2-40B4-BE49-F238E27FC236}">
                <a16:creationId xmlns:a16="http://schemas.microsoft.com/office/drawing/2014/main" id="{4D79151A-C9EC-46AF-A476-28DD90D9F282}"/>
              </a:ext>
            </a:extLst>
          </p:cNvPr>
          <p:cNvSpPr/>
          <p:nvPr/>
        </p:nvSpPr>
        <p:spPr bwMode="auto">
          <a:xfrm rot="16200000">
            <a:off x="5872337" y="3238670"/>
            <a:ext cx="168340" cy="2249756"/>
          </a:xfrm>
          <a:prstGeom prst="leftBrace">
            <a:avLst>
              <a:gd name="adj1" fmla="val 73246"/>
              <a:gd name="adj2" fmla="val 50350"/>
            </a:avLst>
          </a:prstGeom>
          <a:noFill/>
          <a:ln w="12700" cap="flat" cmpd="sng" algn="ctr">
            <a:solidFill>
              <a:srgbClr val="254CF3"/>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endParaRPr lang="en-US"/>
          </a:p>
        </p:txBody>
      </p:sp>
      <p:sp>
        <p:nvSpPr>
          <p:cNvPr id="35" name="TextBox 18">
            <a:extLst>
              <a:ext uri="{FF2B5EF4-FFF2-40B4-BE49-F238E27FC236}">
                <a16:creationId xmlns:a16="http://schemas.microsoft.com/office/drawing/2014/main" id="{555F4741-C0EC-4B48-A320-F6543F24F1D6}"/>
              </a:ext>
            </a:extLst>
          </p:cNvPr>
          <p:cNvSpPr txBox="1"/>
          <p:nvPr/>
        </p:nvSpPr>
        <p:spPr>
          <a:xfrm>
            <a:off x="5247103" y="4411957"/>
            <a:ext cx="1607909" cy="584775"/>
          </a:xfrm>
          <a:prstGeom prst="rect">
            <a:avLst/>
          </a:prstGeom>
          <a:noFill/>
        </p:spPr>
        <p:txBody>
          <a:bodyPr wrap="square" rtlCol="0">
            <a:spAutoFit/>
          </a:bodyPr>
          <a:lstStyle/>
          <a:p>
            <a:pPr algn="ctr"/>
            <a:r>
              <a:rPr lang="en-US" sz="1600" dirty="0">
                <a:solidFill>
                  <a:srgbClr val="295AD5"/>
                </a:solidFill>
              </a:rPr>
              <a:t>Predictor-dependent bias</a:t>
            </a:r>
          </a:p>
        </p:txBody>
      </p:sp>
      <p:sp>
        <p:nvSpPr>
          <p:cNvPr id="36" name="Left Brace 19">
            <a:extLst>
              <a:ext uri="{FF2B5EF4-FFF2-40B4-BE49-F238E27FC236}">
                <a16:creationId xmlns:a16="http://schemas.microsoft.com/office/drawing/2014/main" id="{1CD495FF-291F-4BAE-8BA9-25DB09C96CDF}"/>
              </a:ext>
            </a:extLst>
          </p:cNvPr>
          <p:cNvSpPr/>
          <p:nvPr/>
        </p:nvSpPr>
        <p:spPr bwMode="auto">
          <a:xfrm rot="16200000">
            <a:off x="7990509" y="3827499"/>
            <a:ext cx="138180" cy="1006140"/>
          </a:xfrm>
          <a:prstGeom prst="leftBrace">
            <a:avLst>
              <a:gd name="adj1" fmla="val 73246"/>
              <a:gd name="adj2" fmla="val 50350"/>
            </a:avLst>
          </a:prstGeom>
          <a:noFill/>
          <a:ln w="12700" cap="flat" cmpd="sng" algn="ctr">
            <a:solidFill>
              <a:srgbClr val="FF0000"/>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endParaRPr lang="en-US"/>
          </a:p>
        </p:txBody>
      </p:sp>
      <p:sp>
        <p:nvSpPr>
          <p:cNvPr id="37" name="TextBox 20">
            <a:extLst>
              <a:ext uri="{FF2B5EF4-FFF2-40B4-BE49-F238E27FC236}">
                <a16:creationId xmlns:a16="http://schemas.microsoft.com/office/drawing/2014/main" id="{E85F57BA-77F9-421B-AB75-46650201E8C5}"/>
              </a:ext>
            </a:extLst>
          </p:cNvPr>
          <p:cNvSpPr txBox="1"/>
          <p:nvPr/>
        </p:nvSpPr>
        <p:spPr>
          <a:xfrm>
            <a:off x="7206785" y="4352672"/>
            <a:ext cx="1607909" cy="1077218"/>
          </a:xfrm>
          <a:prstGeom prst="rect">
            <a:avLst/>
          </a:prstGeom>
          <a:noFill/>
        </p:spPr>
        <p:txBody>
          <a:bodyPr wrap="square" rtlCol="0">
            <a:spAutoFit/>
          </a:bodyPr>
          <a:lstStyle/>
          <a:p>
            <a:pPr algn="ctr"/>
            <a:r>
              <a:rPr lang="en-US" sz="1600" dirty="0">
                <a:solidFill>
                  <a:srgbClr val="FF0000"/>
                </a:solidFill>
              </a:rPr>
              <a:t>Predictor-independent variance </a:t>
            </a:r>
            <a:r>
              <a:rPr lang="en-US" sz="1600" dirty="0">
                <a:solidFill>
                  <a:srgbClr val="E28700"/>
                </a:solidFill>
              </a:rPr>
              <a:t>with context info</a:t>
            </a:r>
          </a:p>
        </p:txBody>
      </p:sp>
      <p:sp>
        <p:nvSpPr>
          <p:cNvPr id="38" name="Left Brace 21">
            <a:extLst>
              <a:ext uri="{FF2B5EF4-FFF2-40B4-BE49-F238E27FC236}">
                <a16:creationId xmlns:a16="http://schemas.microsoft.com/office/drawing/2014/main" id="{7D159759-9388-4D47-BB82-59EDCF0D6A8E}"/>
              </a:ext>
            </a:extLst>
          </p:cNvPr>
          <p:cNvSpPr/>
          <p:nvPr/>
        </p:nvSpPr>
        <p:spPr bwMode="auto">
          <a:xfrm rot="16200000">
            <a:off x="3514128" y="3481816"/>
            <a:ext cx="168340" cy="1692030"/>
          </a:xfrm>
          <a:prstGeom prst="leftBrace">
            <a:avLst>
              <a:gd name="adj1" fmla="val 73246"/>
              <a:gd name="adj2" fmla="val 50350"/>
            </a:avLst>
          </a:prstGeom>
          <a:noFill/>
          <a:ln w="12700" cap="flat" cmpd="sng" algn="ctr">
            <a:solidFill>
              <a:schemeClr val="tx1"/>
            </a:solidFill>
            <a:prstDash val="solid"/>
            <a:round/>
            <a:headEnd type="none" w="med" len="med"/>
            <a:tailEnd type="none" w="med" len="med"/>
          </a:ln>
          <a:effectLst/>
        </p:spPr>
        <p:txBody>
          <a:bodyPr vert="horz" wrap="square" lIns="91599" tIns="45048" rIns="91599" bIns="45048" numCol="1" rtlCol="0" anchor="t" anchorCtr="0" compatLnSpc="1">
            <a:prstTxWarp prst="textNoShape">
              <a:avLst/>
            </a:prstTxWarp>
          </a:bodyPr>
          <a:lstStyle/>
          <a:p>
            <a:endParaRPr lang="en-US"/>
          </a:p>
        </p:txBody>
      </p:sp>
      <p:sp>
        <p:nvSpPr>
          <p:cNvPr id="39" name="TextBox 22">
            <a:extLst>
              <a:ext uri="{FF2B5EF4-FFF2-40B4-BE49-F238E27FC236}">
                <a16:creationId xmlns:a16="http://schemas.microsoft.com/office/drawing/2014/main" id="{B02E295D-B1D6-4ECB-9558-8C3FE09D42CE}"/>
              </a:ext>
            </a:extLst>
          </p:cNvPr>
          <p:cNvSpPr txBox="1"/>
          <p:nvPr/>
        </p:nvSpPr>
        <p:spPr>
          <a:xfrm>
            <a:off x="2794343" y="4375675"/>
            <a:ext cx="1607909" cy="1077218"/>
          </a:xfrm>
          <a:prstGeom prst="rect">
            <a:avLst/>
          </a:prstGeom>
          <a:noFill/>
        </p:spPr>
        <p:txBody>
          <a:bodyPr wrap="square" rtlCol="0">
            <a:spAutoFit/>
          </a:bodyPr>
          <a:lstStyle/>
          <a:p>
            <a:pPr algn="ctr"/>
            <a:r>
              <a:rPr lang="en-US" sz="1600" dirty="0"/>
              <a:t>Expected prediction error on test sample</a:t>
            </a:r>
          </a:p>
        </p:txBody>
      </p:sp>
      <mc:AlternateContent xmlns:mc="http://schemas.openxmlformats.org/markup-compatibility/2006" xmlns:a14="http://schemas.microsoft.com/office/drawing/2010/main">
        <mc:Choice Requires="a14">
          <p:sp>
            <p:nvSpPr>
              <p:cNvPr id="40" name="Object 30">
                <a:extLst>
                  <a:ext uri="{FF2B5EF4-FFF2-40B4-BE49-F238E27FC236}">
                    <a16:creationId xmlns:a16="http://schemas.microsoft.com/office/drawing/2014/main" id="{4D7942B1-3E37-4B98-BF54-E6EC15B9EF60}"/>
                  </a:ext>
                </a:extLst>
              </p:cNvPr>
              <p:cNvSpPr txBox="1"/>
              <p:nvPr/>
            </p:nvSpPr>
            <p:spPr>
              <a:xfrm>
                <a:off x="4831629" y="3212672"/>
                <a:ext cx="3352603" cy="541336"/>
              </a:xfrm>
              <a:prstGeom prst="rect">
                <a:avLst/>
              </a:prstGeom>
            </p:spPr>
            <p:txBody>
              <a:bodyPr>
                <a:noAutofit/>
              </a:bodyPr>
              <a:lstStyle/>
              <a:p>
                <a:pPr/>
                <a14:m>
                  <m:oMathPara xmlns:m="http://schemas.openxmlformats.org/officeDocument/2006/math">
                    <m:oMathParaPr>
                      <m:jc m:val="left"/>
                    </m:oMathParaPr>
                    <m:oMath xmlns:m="http://schemas.openxmlformats.org/officeDocument/2006/math">
                      <m:r>
                        <a:rPr lang="zh-CN" altLang="en-US" i="0" smtClean="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𝑦</m:t>
                              </m:r>
                            </m:e>
                          </m:acc>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𝑖</m:t>
                              </m:r>
                            </m:sub>
                          </m:sSub>
                          <m:r>
                            <a:rPr lang="en-US" altLang="zh-CN" b="0" i="1" smtClean="0">
                              <a:solidFill>
                                <a:srgbClr val="000000"/>
                              </a:solidFill>
                              <a:latin typeface="Cambria Math" panose="02040503050406030204" pitchFamily="18" charset="0"/>
                            </a:rPr>
                            <m:t>,</m:t>
                          </m:r>
                          <m:sSub>
                            <m:sSubPr>
                              <m:ctrlPr>
                                <a:rPr lang="zh-CN" altLang="en-US" i="1">
                                  <a:solidFill>
                                    <a:srgbClr val="E28700"/>
                                  </a:solidFill>
                                  <a:latin typeface="Cambria Math" panose="02040503050406030204" pitchFamily="18" charset="0"/>
                                </a:rPr>
                              </m:ctrlPr>
                            </m:sSubPr>
                            <m:e>
                              <m:r>
                                <a:rPr lang="en-US" altLang="zh-CN" b="1" i="1">
                                  <a:solidFill>
                                    <a:srgbClr val="E28700"/>
                                  </a:solidFill>
                                  <a:latin typeface="Cambria Math" panose="02040503050406030204" pitchFamily="18" charset="0"/>
                                </a:rPr>
                                <m:t>𝒛</m:t>
                              </m:r>
                            </m:e>
                            <m:sub>
                              <m:r>
                                <a:rPr lang="zh-CN" altLang="en-US" i="1">
                                  <a:solidFill>
                                    <a:srgbClr val="E287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𝜃</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𝑖</m:t>
                          </m:r>
                        </m:sub>
                      </m:sSub>
                    </m:oMath>
                  </m:oMathPara>
                </a14:m>
                <a:endParaRPr lang="zh-CN" altLang="en-US" dirty="0"/>
              </a:p>
            </p:txBody>
          </p:sp>
        </mc:Choice>
        <mc:Fallback xmlns="">
          <p:sp>
            <p:nvSpPr>
              <p:cNvPr id="40" name="Object 30">
                <a:extLst>
                  <a:ext uri="{FF2B5EF4-FFF2-40B4-BE49-F238E27FC236}">
                    <a16:creationId xmlns:a16="http://schemas.microsoft.com/office/drawing/2014/main" id="{4D7942B1-3E37-4B98-BF54-E6EC15B9EF60}"/>
                  </a:ext>
                </a:extLst>
              </p:cNvPr>
              <p:cNvSpPr txBox="1">
                <a:spLocks noRot="1" noChangeAspect="1" noMove="1" noResize="1" noEditPoints="1" noAdjustHandles="1" noChangeArrowheads="1" noChangeShapeType="1" noTextEdit="1"/>
              </p:cNvSpPr>
              <p:nvPr/>
            </p:nvSpPr>
            <p:spPr>
              <a:xfrm>
                <a:off x="4831629" y="3212672"/>
                <a:ext cx="3352603" cy="541336"/>
              </a:xfrm>
              <a:prstGeom prst="rect">
                <a:avLst/>
              </a:prstGeom>
              <a:blipFill>
                <a:blip r:embed="rId5"/>
                <a:stretch>
                  <a:fillRect t="-44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bject 30">
                <a:extLst>
                  <a:ext uri="{FF2B5EF4-FFF2-40B4-BE49-F238E27FC236}">
                    <a16:creationId xmlns:a16="http://schemas.microsoft.com/office/drawing/2014/main" id="{4C01034D-EDC4-42F6-98A4-20B5ECD59A5F}"/>
                  </a:ext>
                </a:extLst>
              </p:cNvPr>
              <p:cNvSpPr txBox="1"/>
              <p:nvPr/>
            </p:nvSpPr>
            <p:spPr>
              <a:xfrm>
                <a:off x="4987829" y="1992513"/>
                <a:ext cx="2457561" cy="541336"/>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𝑦</m:t>
                              </m:r>
                            </m:e>
                          </m:acc>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b="1" i="1">
                                  <a:solidFill>
                                    <a:srgbClr val="000000"/>
                                  </a:solidFill>
                                  <a:latin typeface="Cambria Math" panose="02040503050406030204" pitchFamily="18" charset="0"/>
                                </a:rPr>
                                <m:t>𝒙</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𝜃</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𝑖</m:t>
                          </m:r>
                        </m:sub>
                      </m:sSub>
                    </m:oMath>
                  </m:oMathPara>
                </a14:m>
                <a:endParaRPr lang="zh-CN" altLang="en-US" dirty="0"/>
              </a:p>
            </p:txBody>
          </p:sp>
        </mc:Choice>
        <mc:Fallback xmlns="">
          <p:sp>
            <p:nvSpPr>
              <p:cNvPr id="22" name="Object 30">
                <a:extLst>
                  <a:ext uri="{FF2B5EF4-FFF2-40B4-BE49-F238E27FC236}">
                    <a16:creationId xmlns:a16="http://schemas.microsoft.com/office/drawing/2014/main" id="{4C01034D-EDC4-42F6-98A4-20B5ECD59A5F}"/>
                  </a:ext>
                </a:extLst>
              </p:cNvPr>
              <p:cNvSpPr txBox="1">
                <a:spLocks noRot="1" noChangeAspect="1" noMove="1" noResize="1" noEditPoints="1" noAdjustHandles="1" noChangeArrowheads="1" noChangeShapeType="1" noTextEdit="1"/>
              </p:cNvSpPr>
              <p:nvPr/>
            </p:nvSpPr>
            <p:spPr>
              <a:xfrm>
                <a:off x="4987829" y="1992513"/>
                <a:ext cx="2457561" cy="541336"/>
              </a:xfrm>
              <a:prstGeom prst="rect">
                <a:avLst/>
              </a:prstGeom>
              <a:blipFill>
                <a:blip r:embed="rId6"/>
                <a:stretch>
                  <a:fillRect t="-4494"/>
                </a:stretch>
              </a:blipFill>
            </p:spPr>
            <p:txBody>
              <a:bodyPr/>
              <a:lstStyle/>
              <a:p>
                <a:r>
                  <a:rPr lang="en-US">
                    <a:noFill/>
                  </a:rPr>
                  <a:t> </a:t>
                </a:r>
              </a:p>
            </p:txBody>
          </p:sp>
        </mc:Fallback>
      </mc:AlternateContent>
      <p:sp>
        <p:nvSpPr>
          <p:cNvPr id="6" name="箭头: 下 5">
            <a:extLst>
              <a:ext uri="{FF2B5EF4-FFF2-40B4-BE49-F238E27FC236}">
                <a16:creationId xmlns:a16="http://schemas.microsoft.com/office/drawing/2014/main" id="{29C9661F-8EF9-4DCD-9C92-C2C73B9A48DF}"/>
              </a:ext>
            </a:extLst>
          </p:cNvPr>
          <p:cNvSpPr/>
          <p:nvPr/>
        </p:nvSpPr>
        <p:spPr>
          <a:xfrm>
            <a:off x="5898890" y="2533849"/>
            <a:ext cx="304334" cy="453837"/>
          </a:xfrm>
          <a:prstGeom prst="down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1039980290"/>
      </p:ext>
    </p:extLst>
  </p:cSld>
  <p:clrMapOvr>
    <a:masterClrMapping/>
  </p:clrMapOvr>
  <p:transition>
    <p:fade/>
  </p:transition>
</p:sld>
</file>

<file path=ppt/theme/theme1.xml><?xml version="1.0" encoding="utf-8"?>
<a:theme xmlns:a="http://schemas.openxmlformats.org/drawingml/2006/main" name="AWS Brand Template_Light">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2.xml><?xml version="1.0" encoding="utf-8"?>
<a:theme xmlns:a="http://schemas.openxmlformats.org/drawingml/2006/main" name="1_AWS Brand Template_Dark">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858525f-8556-4a49-8c5b-46c9ac02e9a8">
      <Terms xmlns="http://schemas.microsoft.com/office/infopath/2007/PartnerControls"/>
    </lcf76f155ced4ddcb4097134ff3c332f>
    <TaxCatchAll xmlns="c15da466-223d-4a9a-9a5d-eb2bee72a60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92946DCD6EF84A8AD3B83D0B57F8EB" ma:contentTypeVersion="17" ma:contentTypeDescription="Create a new document." ma:contentTypeScope="" ma:versionID="b42be05bc74378c37795d3f925fb4a01">
  <xsd:schema xmlns:xsd="http://www.w3.org/2001/XMLSchema" xmlns:xs="http://www.w3.org/2001/XMLSchema" xmlns:p="http://schemas.microsoft.com/office/2006/metadata/properties" xmlns:ns2="5858525f-8556-4a49-8c5b-46c9ac02e9a8" xmlns:ns3="c15da466-223d-4a9a-9a5d-eb2bee72a60a" targetNamespace="http://schemas.microsoft.com/office/2006/metadata/properties" ma:root="true" ma:fieldsID="6370dd56b8fb32e5b01a7594ec1f1abe" ns2:_="" ns3:_="">
    <xsd:import namespace="5858525f-8556-4a49-8c5b-46c9ac02e9a8"/>
    <xsd:import namespace="c15da466-223d-4a9a-9a5d-eb2bee72a60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8525f-8556-4a49-8c5b-46c9ac02e9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5f7a6da-46ba-41bd-8ba0-cc4b0a852eb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5da466-223d-4a9a-9a5d-eb2bee72a60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571200c-446a-409a-b41b-83406df47733}" ma:internalName="TaxCatchAll" ma:showField="CatchAllData" ma:web="c15da466-223d-4a9a-9a5d-eb2bee72a6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8EE619-C8F3-4123-BB4D-06897928292C}">
  <ds:schemaRefs>
    <ds:schemaRef ds:uri="5858525f-8556-4a49-8c5b-46c9ac02e9a8"/>
    <ds:schemaRef ds:uri="c15da466-223d-4a9a-9a5d-eb2bee72a6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9A09CB-99D1-4CE1-93AE-964D83FB2A11}">
  <ds:schemaRefs>
    <ds:schemaRef ds:uri="5858525f-8556-4a49-8c5b-46c9ac02e9a8"/>
    <ds:schemaRef ds:uri="c15da466-223d-4a9a-9a5d-eb2bee72a6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7F2428-6C02-4D32-B14D-EBC3389A58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13413</TotalTime>
  <Words>9837</Words>
  <Application>Microsoft Office PowerPoint</Application>
  <PresentationFormat>Widescreen</PresentationFormat>
  <Paragraphs>3859</Paragraphs>
  <Slides>147</Slides>
  <Notes>49</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147</vt:i4>
      </vt:variant>
    </vt:vector>
  </HeadingPairs>
  <TitlesOfParts>
    <vt:vector size="161" baseType="lpstr">
      <vt:lpstr>Palatino</vt:lpstr>
      <vt:lpstr>Amazon Ember Display</vt:lpstr>
      <vt:lpstr>Amazon Ember Display Heavy</vt:lpstr>
      <vt:lpstr>Amazon Ember Display Medium</vt:lpstr>
      <vt:lpstr>Amazon Ember Mono</vt:lpstr>
      <vt:lpstr>Arial</vt:lpstr>
      <vt:lpstr>Calibri</vt:lpstr>
      <vt:lpstr>Cambria Math</vt:lpstr>
      <vt:lpstr>Consolas</vt:lpstr>
      <vt:lpstr>Symbol</vt:lpstr>
      <vt:lpstr>Wingdings</vt:lpstr>
      <vt:lpstr>AWS Brand Template_Light</vt:lpstr>
      <vt:lpstr>1_AWS Brand Template_Dark</vt:lpstr>
      <vt:lpstr>Equation</vt:lpstr>
      <vt:lpstr>Graph Machine Learning Meets Multi-Table Relational Data</vt:lpstr>
      <vt:lpstr>Agenda</vt:lpstr>
      <vt:lpstr>Graph ML Overview</vt:lpstr>
      <vt:lpstr>What is Graph ML?</vt:lpstr>
      <vt:lpstr>What is Graph ML?</vt:lpstr>
      <vt:lpstr>What is Graph ML?</vt:lpstr>
      <vt:lpstr>What is Graph ML?</vt:lpstr>
      <vt:lpstr>What is Graph ML?</vt:lpstr>
      <vt:lpstr>What is Graph ML?</vt:lpstr>
      <vt:lpstr>Why traditional ML is not enough?</vt:lpstr>
      <vt:lpstr>Examples when interdependency matters</vt:lpstr>
      <vt:lpstr>Examples when interdependency matters</vt:lpstr>
      <vt:lpstr>Examples when interdependency matters</vt:lpstr>
      <vt:lpstr>Examples when interdependency matters</vt:lpstr>
      <vt:lpstr>Examples when interdependency matters</vt:lpstr>
      <vt:lpstr>Examples when interdependency matters</vt:lpstr>
      <vt:lpstr>Examples when interdependency matters</vt:lpstr>
      <vt:lpstr>Graph ML is promising, and I want to try it…</vt:lpstr>
      <vt:lpstr>Graph ML is promising, and I want to try it…</vt:lpstr>
      <vt:lpstr>Graph ML is promising, and I want to try it…</vt:lpstr>
      <vt:lpstr>Graph ML is promising, and I want to try it…</vt:lpstr>
      <vt:lpstr>Graph ML is promising, and I want to try it…</vt:lpstr>
      <vt:lpstr>Graph ML is promising, and I want to try it…</vt:lpstr>
      <vt:lpstr>Applying Graph ML on Tables (as per a data scientist)</vt:lpstr>
      <vt:lpstr>What does a graph describe?</vt:lpstr>
      <vt:lpstr>How to connect graphs and tables?</vt:lpstr>
      <vt:lpstr>How to connect graphs and tables?</vt:lpstr>
      <vt:lpstr>What is an RDB?</vt:lpstr>
      <vt:lpstr>Why RDB?</vt:lpstr>
      <vt:lpstr>Why RDB?</vt:lpstr>
      <vt:lpstr>To build an RDB…</vt:lpstr>
      <vt:lpstr>To build an RDB…</vt:lpstr>
      <vt:lpstr>To build an RDB…</vt:lpstr>
      <vt:lpstr>To build an RDB…</vt:lpstr>
      <vt:lpstr>To build an RDB…</vt:lpstr>
      <vt:lpstr>To build an RDB…</vt:lpstr>
      <vt:lpstr>To build an RDB…</vt:lpstr>
      <vt:lpstr>To build an RDB…</vt:lpstr>
      <vt:lpstr>To build an RDB…</vt:lpstr>
      <vt:lpstr>To build an RDB…</vt:lpstr>
      <vt:lpstr>To build an RDB…</vt:lpstr>
      <vt:lpstr>To build an RDB…</vt:lpstr>
      <vt:lpstr>To build an RDB…</vt:lpstr>
      <vt:lpstr>To build an RDB…</vt:lpstr>
      <vt:lpstr>To build an RDB…</vt:lpstr>
      <vt:lpstr>To build an RDB…</vt:lpstr>
      <vt:lpstr>To build an RDB…</vt:lpstr>
      <vt:lpstr>To build an RDB…</vt:lpstr>
      <vt:lpstr>To build an RDB…</vt:lpstr>
      <vt:lpstr>To build an RDB…</vt:lpstr>
      <vt:lpstr>To build a graph…</vt:lpstr>
      <vt:lpstr>To build a graph…</vt:lpstr>
      <vt:lpstr>To build a graph…</vt:lpstr>
      <vt:lpstr>To build a graph…</vt:lpstr>
      <vt:lpstr>To build a graph…</vt:lpstr>
      <vt:lpstr>To build a graph…</vt:lpstr>
      <vt:lpstr>To build a graph…</vt:lpstr>
      <vt:lpstr>To build a graph…</vt:lpstr>
      <vt:lpstr>To build a graph…</vt:lpstr>
      <vt:lpstr>Is there an ideal graph?</vt:lpstr>
      <vt:lpstr>Is there an ideal graph?</vt:lpstr>
      <vt:lpstr>Finally we have a graph, what next?</vt:lpstr>
      <vt:lpstr>Finally we have a graph, what next?</vt:lpstr>
      <vt:lpstr>Finally we have a graph, what next?</vt:lpstr>
      <vt:lpstr>Finally we have a graph, what next?</vt:lpstr>
      <vt:lpstr>Finally we have a graph, what next?</vt:lpstr>
      <vt:lpstr>Finally we have a graph, what next?</vt:lpstr>
      <vt:lpstr>Finally we have a graph, what next?</vt:lpstr>
      <vt:lpstr>Finally we have a graph, what next?</vt:lpstr>
      <vt:lpstr>Finally we have a graph, what next?</vt:lpstr>
      <vt:lpstr>Finally we have a graph, what next?</vt:lpstr>
      <vt:lpstr>Finally we have a graph, what next?</vt:lpstr>
      <vt:lpstr>To sum up…</vt:lpstr>
      <vt:lpstr>Coffee break</vt:lpstr>
      <vt:lpstr>Graph Machine Learning Meets  Multi-Table Relational Data (Pt. 2)</vt:lpstr>
      <vt:lpstr>Agenda</vt:lpstr>
      <vt:lpstr>Using GML for your multi-table data</vt:lpstr>
      <vt:lpstr>PowerPoint Presentation</vt:lpstr>
      <vt:lpstr>PowerPoint Presentation</vt:lpstr>
      <vt:lpstr>Ambiguity in real-world multi-table data</vt:lpstr>
      <vt:lpstr>Steps to convert multi-table data into an RDB</vt:lpstr>
      <vt:lpstr>Join Discovery</vt:lpstr>
      <vt:lpstr>Join Discovery Methods </vt:lpstr>
      <vt:lpstr>Join Alignment</vt:lpstr>
      <vt:lpstr>Diversity of Fuzzy Cases</vt:lpstr>
      <vt:lpstr>Handling Fuzzy Cases</vt:lpstr>
      <vt:lpstr>Forming Final RDB Schema</vt:lpstr>
      <vt:lpstr>Toy End-to-End Example</vt:lpstr>
      <vt:lpstr>PowerPoint Presentation</vt:lpstr>
      <vt:lpstr>Key design choices</vt:lpstr>
      <vt:lpstr>Row2Node</vt:lpstr>
      <vt:lpstr>Row2Node/Edge</vt:lpstr>
      <vt:lpstr>Hypergraph</vt:lpstr>
      <vt:lpstr>Cell-wise graph</vt:lpstr>
      <vt:lpstr>PowerPoint Presentation</vt:lpstr>
      <vt:lpstr>Predictive task on RDB</vt:lpstr>
      <vt:lpstr>Single-table prediction</vt:lpstr>
      <vt:lpstr>Going to multiple tables</vt:lpstr>
      <vt:lpstr>Prediction with context information</vt:lpstr>
      <vt:lpstr>How it connects to GML?</vt:lpstr>
      <vt:lpstr>Graph-based predictive architectures for RDB</vt:lpstr>
      <vt:lpstr>Graph Neural Networks [Scarselli et al., 2009]</vt:lpstr>
      <vt:lpstr>Spectral Networks</vt:lpstr>
      <vt:lpstr>Message Passing Neural Networks [Gilmer et al., 2017]</vt:lpstr>
      <vt:lpstr>MP-NN Variants</vt:lpstr>
      <vt:lpstr>Heterogeneous Graph</vt:lpstr>
      <vt:lpstr>Relational Graph Convolution Network [Schlichtkrull et al., 2017]</vt:lpstr>
      <vt:lpstr>Heterogeneous Graph Transformer [Hu et al., 2020]</vt:lpstr>
      <vt:lpstr>Real world graphs are large</vt:lpstr>
      <vt:lpstr>Why it’s hard to learn on large graphs?</vt:lpstr>
      <vt:lpstr>GNN under the computational lens</vt:lpstr>
      <vt:lpstr>GNN under the computational lens</vt:lpstr>
      <vt:lpstr>Full graph training</vt:lpstr>
      <vt:lpstr>Full graph training</vt:lpstr>
      <vt:lpstr>Minibatch training</vt:lpstr>
      <vt:lpstr>Minibatch training</vt:lpstr>
      <vt:lpstr>Minibatch training + Sampling</vt:lpstr>
      <vt:lpstr>Minibatch training + Sampling</vt:lpstr>
      <vt:lpstr>Minibatch training + Sampling</vt:lpstr>
      <vt:lpstr>Minibatch training + Sampling</vt:lpstr>
      <vt:lpstr>Theoretical property of MP-NNs</vt:lpstr>
      <vt:lpstr>Theoretical property of MP-NNs</vt:lpstr>
      <vt:lpstr>Making simpler GNNs</vt:lpstr>
      <vt:lpstr>More details about SGC</vt:lpstr>
      <vt:lpstr>SIGN [Frasca et al., 2020]</vt:lpstr>
      <vt:lpstr>Graph-based predictive architectures for RDB</vt:lpstr>
      <vt:lpstr>Deep Feature Synthesis</vt:lpstr>
      <vt:lpstr>Deep Feature Synthesis Example</vt:lpstr>
      <vt:lpstr>Deep Feature Synthesis Example</vt:lpstr>
      <vt:lpstr>Deep Feature Synthesis Example</vt:lpstr>
      <vt:lpstr>Deep Feature Synthesis Example</vt:lpstr>
      <vt:lpstr>GNN v.s. Propagate-then-predict</vt:lpstr>
      <vt:lpstr>Empirical Comparison</vt:lpstr>
      <vt:lpstr>Empirical Comparison</vt:lpstr>
      <vt:lpstr>Empirical Comparison</vt:lpstr>
      <vt:lpstr>Propagating labels</vt:lpstr>
      <vt:lpstr>Advanced label propagation</vt:lpstr>
      <vt:lpstr>Target Encoding</vt:lpstr>
      <vt:lpstr>Unique challenges on graphs extracted from RDB</vt:lpstr>
      <vt:lpstr>PowerPoint Presentation</vt:lpstr>
      <vt:lpstr>Datasets &amp; Benchmarks</vt:lpstr>
      <vt:lpstr>Datasets &amp; Benchmarks</vt:lpstr>
      <vt:lpstr>Datasets &amp; Benchmarks</vt:lpstr>
      <vt:lpstr>Datasets &amp; Benchmarks</vt:lpstr>
      <vt:lpstr>Future Directions: LLM as data scientist</vt:lpstr>
      <vt:lpstr>Future Directions: Foundational Models for Relational Data</vt:lpstr>
      <vt:lpstr>Thank You for Attending!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dc:title>
  <dc:creator>Thad Allen</dc:creator>
  <cp:lastModifiedBy>Gan, Quan</cp:lastModifiedBy>
  <cp:revision>135</cp:revision>
  <dcterms:created xsi:type="dcterms:W3CDTF">2023-07-18T17:07:11Z</dcterms:created>
  <dcterms:modified xsi:type="dcterms:W3CDTF">2024-08-25T11:48:37Z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0x0101002892946DCD6EF84A8AD3B83D0B57F8EB</vt:lpwstr>
  </property>
  <property fmtid="{D5CDD505-2E9C-101B-9397-08002B2CF9AE}" pid="3" name="MediaServiceImageTags">
    <vt:lpwstr/>
  </property>
</Properties>
</file>